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552" r:id="rId1"/>
  </p:sldMasterIdLst>
  <p:notesMasterIdLst>
    <p:notesMasterId r:id="rId38"/>
  </p:notesMasterIdLst>
  <p:handoutMasterIdLst>
    <p:handoutMasterId r:id="rId39"/>
  </p:handoutMasterIdLst>
  <p:sldIdLst>
    <p:sldId id="376" r:id="rId2"/>
    <p:sldId id="3180" r:id="rId3"/>
    <p:sldId id="257" r:id="rId4"/>
    <p:sldId id="258" r:id="rId5"/>
    <p:sldId id="304" r:id="rId6"/>
    <p:sldId id="422" r:id="rId7"/>
    <p:sldId id="11609" r:id="rId8"/>
    <p:sldId id="259" r:id="rId9"/>
    <p:sldId id="264" r:id="rId10"/>
    <p:sldId id="266" r:id="rId11"/>
    <p:sldId id="265" r:id="rId12"/>
    <p:sldId id="301" r:id="rId13"/>
    <p:sldId id="1016" r:id="rId14"/>
    <p:sldId id="296" r:id="rId15"/>
    <p:sldId id="11610" r:id="rId16"/>
    <p:sldId id="310" r:id="rId17"/>
    <p:sldId id="269" r:id="rId18"/>
    <p:sldId id="434" r:id="rId19"/>
    <p:sldId id="444" r:id="rId20"/>
    <p:sldId id="447" r:id="rId21"/>
    <p:sldId id="420" r:id="rId22"/>
    <p:sldId id="375" r:id="rId23"/>
    <p:sldId id="449" r:id="rId24"/>
    <p:sldId id="277" r:id="rId25"/>
    <p:sldId id="282" r:id="rId26"/>
    <p:sldId id="440" r:id="rId27"/>
    <p:sldId id="448" r:id="rId28"/>
    <p:sldId id="445" r:id="rId29"/>
    <p:sldId id="446" r:id="rId30"/>
    <p:sldId id="450" r:id="rId31"/>
    <p:sldId id="410" r:id="rId32"/>
    <p:sldId id="278" r:id="rId33"/>
    <p:sldId id="279" r:id="rId34"/>
    <p:sldId id="273" r:id="rId35"/>
    <p:sldId id="311" r:id="rId36"/>
    <p:sldId id="809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3047924" algn="l" defTabSz="609585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657509" algn="l" defTabSz="609585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4267093" algn="l" defTabSz="609585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4876678" algn="l" defTabSz="609585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idan, Amer" initials="ZA" lastIdx="20" clrIdx="0">
    <p:extLst>
      <p:ext uri="{19B8F6BF-5375-455C-9EA6-DF929625EA0E}">
        <p15:presenceInfo xmlns:p15="http://schemas.microsoft.com/office/powerpoint/2012/main" userId="S-1-5-21-505881439-82067924-1220176271-464622" providerId="AD"/>
      </p:ext>
    </p:extLst>
  </p:cmAuthor>
  <p:cmAuthor id="2" name="Gore, Steven" initials="GS" lastIdx="5" clrIdx="1">
    <p:extLst>
      <p:ext uri="{19B8F6BF-5375-455C-9EA6-DF929625EA0E}">
        <p15:presenceInfo xmlns:p15="http://schemas.microsoft.com/office/powerpoint/2012/main" userId="S-1-5-21-505881439-82067924-1220176271-432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  <a:srgbClr val="B84FD2"/>
    <a:srgbClr val="190C68"/>
    <a:srgbClr val="015873"/>
    <a:srgbClr val="E1471D"/>
    <a:srgbClr val="00B050"/>
    <a:srgbClr val="EDEDED"/>
    <a:srgbClr val="DADADA"/>
    <a:srgbClr val="D4DB90"/>
    <a:srgbClr val="EA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4" autoAdjust="0"/>
    <p:restoredTop sz="94264" autoAdjust="0"/>
  </p:normalViewPr>
  <p:slideViewPr>
    <p:cSldViewPr>
      <p:cViewPr varScale="1">
        <p:scale>
          <a:sx n="107" d="100"/>
          <a:sy n="107" d="100"/>
        </p:scale>
        <p:origin x="81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8"/>
    </p:cViewPr>
  </p:sorterViewPr>
  <p:notesViewPr>
    <p:cSldViewPr>
      <p:cViewPr varScale="1">
        <p:scale>
          <a:sx n="66" d="100"/>
          <a:sy n="66" d="100"/>
        </p:scale>
        <p:origin x="122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C1343-49D8-294D-A49C-16FAA9FEC543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93154-AED5-F848-A7B4-0D5B13269F3C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Anemia Only</a:t>
          </a:r>
        </a:p>
      </dgm:t>
    </dgm:pt>
    <dgm:pt modelId="{F12278CE-3252-D44A-B9D3-489930683815}" type="parTrans" cxnId="{CEE711D5-6170-D24C-BCAC-FB95DDBE91AA}">
      <dgm:prSet/>
      <dgm:spPr/>
      <dgm:t>
        <a:bodyPr/>
        <a:lstStyle/>
        <a:p>
          <a:endParaRPr lang="en-US"/>
        </a:p>
      </dgm:t>
    </dgm:pt>
    <dgm:pt modelId="{4B31C4BA-F755-0943-AFCB-ADD5B83C00BA}" type="sibTrans" cxnId="{CEE711D5-6170-D24C-BCAC-FB95DDBE91AA}">
      <dgm:prSet/>
      <dgm:spPr/>
      <dgm:t>
        <a:bodyPr/>
        <a:lstStyle/>
        <a:p>
          <a:endParaRPr lang="en-US"/>
        </a:p>
      </dgm:t>
    </dgm:pt>
    <dgm:pt modelId="{EDA7E767-3823-1047-B324-0F1EBB837704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Moderate/</a:t>
          </a:r>
        </a:p>
        <a:p>
          <a:r>
            <a:rPr lang="en-US" dirty="0">
              <a:solidFill>
                <a:schemeClr val="tx1"/>
              </a:solidFill>
            </a:rPr>
            <a:t>Severe </a:t>
          </a:r>
        </a:p>
      </dgm:t>
    </dgm:pt>
    <dgm:pt modelId="{3F29B0B4-FF38-984B-9972-4C3872DF99B2}" type="parTrans" cxnId="{1C0605A6-DD4E-6641-ABC0-8E0CB2BFEEBA}">
      <dgm:prSet/>
      <dgm:spPr>
        <a:ln>
          <a:headEnd w="lg" len="lg"/>
          <a:tailEnd type="triangle" w="lg" len="lg"/>
        </a:ln>
      </dgm:spPr>
      <dgm:t>
        <a:bodyPr/>
        <a:lstStyle/>
        <a:p>
          <a:endParaRPr lang="en-US" dirty="0"/>
        </a:p>
      </dgm:t>
    </dgm:pt>
    <dgm:pt modelId="{CF6AA8FD-F767-4040-8705-0CA14A7D598A}" type="sibTrans" cxnId="{1C0605A6-DD4E-6641-ABC0-8E0CB2BFEEBA}">
      <dgm:prSet/>
      <dgm:spPr/>
      <dgm:t>
        <a:bodyPr/>
        <a:lstStyle/>
        <a:p>
          <a:endParaRPr lang="en-US"/>
        </a:p>
      </dgm:t>
    </dgm:pt>
    <dgm:pt modelId="{E3E09930-88DE-324E-8982-1DF36B9967B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No Del(5q), </a:t>
          </a:r>
        </a:p>
        <a:p>
          <a:r>
            <a:rPr lang="en-US" dirty="0">
              <a:solidFill>
                <a:schemeClr val="tx1"/>
              </a:solidFill>
            </a:rPr>
            <a:t>Check Epo Level </a:t>
          </a:r>
        </a:p>
      </dgm:t>
    </dgm:pt>
    <dgm:pt modelId="{A5B00D53-291E-BE40-8C71-D12B3402E9B4}" type="parTrans" cxnId="{41FD3AE4-910F-214D-BC59-E675A76BF027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BA18752C-BB1C-5A41-AAEC-50B1B4D33133}" type="sibTrans" cxnId="{41FD3AE4-910F-214D-BC59-E675A76BF027}">
      <dgm:prSet/>
      <dgm:spPr/>
      <dgm:t>
        <a:bodyPr/>
        <a:lstStyle/>
        <a:p>
          <a:endParaRPr lang="en-US"/>
        </a:p>
      </dgm:t>
    </dgm:pt>
    <dgm:pt modelId="{DE57EA7E-E5C4-284C-BCE1-86C09B44A84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Mild</a:t>
          </a:r>
        </a:p>
      </dgm:t>
    </dgm:pt>
    <dgm:pt modelId="{B3B4086A-E6FF-BB48-82EB-AA553B878102}" type="parTrans" cxnId="{4B5DE5DF-4E61-B942-93DF-1C5EECE39C0D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752B83DE-EF75-C340-B897-8D37B4CA19E4}" type="sibTrans" cxnId="{4B5DE5DF-4E61-B942-93DF-1C5EECE39C0D}">
      <dgm:prSet/>
      <dgm:spPr/>
      <dgm:t>
        <a:bodyPr/>
        <a:lstStyle/>
        <a:p>
          <a:endParaRPr lang="en-US"/>
        </a:p>
      </dgm:t>
    </dgm:pt>
    <dgm:pt modelId="{CBBE2D3E-65A9-774D-A3A3-9A36B049BE8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Observe</a:t>
          </a:r>
        </a:p>
      </dgm:t>
    </dgm:pt>
    <dgm:pt modelId="{E2CDA735-CAC7-BA43-9DB1-7C521455777E}" type="parTrans" cxnId="{583CBA34-714C-AF40-875C-0F854F5994B2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2A23D38C-F853-F143-99B8-79170DFDAB73}" type="sibTrans" cxnId="{583CBA34-714C-AF40-875C-0F854F5994B2}">
      <dgm:prSet/>
      <dgm:spPr/>
      <dgm:t>
        <a:bodyPr/>
        <a:lstStyle/>
        <a:p>
          <a:endParaRPr lang="en-US"/>
        </a:p>
      </dgm:t>
    </dgm:pt>
    <dgm:pt modelId="{D77E7F20-C82F-B34A-8DCA-EFFE60FC451A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500 or more:</a:t>
          </a:r>
        </a:p>
        <a:p>
          <a:r>
            <a:rPr lang="en-US" dirty="0">
              <a:solidFill>
                <a:schemeClr val="tx1"/>
              </a:solidFill>
            </a:rPr>
            <a:t>Luspatercept</a:t>
          </a:r>
        </a:p>
      </dgm:t>
    </dgm:pt>
    <dgm:pt modelId="{CD8A8536-9E57-2C40-ACAC-8B44882171E5}" type="parTrans" cxnId="{F8177958-DB6B-FE4A-B997-7F599C402A79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A248F97D-C35C-1548-98EB-26F5D7089607}" type="sibTrans" cxnId="{F8177958-DB6B-FE4A-B997-7F599C402A79}">
      <dgm:prSet/>
      <dgm:spPr/>
      <dgm:t>
        <a:bodyPr/>
        <a:lstStyle/>
        <a:p>
          <a:endParaRPr lang="en-US"/>
        </a:p>
      </dgm:t>
    </dgm:pt>
    <dgm:pt modelId="{F032E6D1-22B1-CA41-83A4-8212E71766EA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Del(5q) Only</a:t>
          </a:r>
        </a:p>
      </dgm:t>
    </dgm:pt>
    <dgm:pt modelId="{F0251C43-E1AD-4D45-95B7-54FE0F829DAE}" type="parTrans" cxnId="{D4AB002D-1F84-584A-A36F-6D94B2B8A9F2}">
      <dgm:prSet/>
      <dgm:spPr/>
      <dgm:t>
        <a:bodyPr/>
        <a:lstStyle/>
        <a:p>
          <a:endParaRPr lang="en-US" dirty="0"/>
        </a:p>
      </dgm:t>
    </dgm:pt>
    <dgm:pt modelId="{3343AFFE-1FFD-D04D-A487-1A127C1AA017}" type="sibTrans" cxnId="{D4AB002D-1F84-584A-A36F-6D94B2B8A9F2}">
      <dgm:prSet/>
      <dgm:spPr/>
      <dgm:t>
        <a:bodyPr/>
        <a:lstStyle/>
        <a:p>
          <a:endParaRPr lang="en-US"/>
        </a:p>
      </dgm:t>
    </dgm:pt>
    <dgm:pt modelId="{538DF388-55B3-EB49-9F06-31AC865C9306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Lenalidomide</a:t>
          </a:r>
        </a:p>
      </dgm:t>
    </dgm:pt>
    <dgm:pt modelId="{17EDF2B6-E0E8-6C48-A89E-77B9C1DFA586}" type="parTrans" cxnId="{FA230E75-21A9-054C-9408-46F6B0E8B4DC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55F191AF-6272-CE4C-B13A-1A52345D5842}" type="sibTrans" cxnId="{FA230E75-21A9-054C-9408-46F6B0E8B4DC}">
      <dgm:prSet/>
      <dgm:spPr/>
      <dgm:t>
        <a:bodyPr/>
        <a:lstStyle/>
        <a:p>
          <a:endParaRPr lang="en-US"/>
        </a:p>
      </dgm:t>
    </dgm:pt>
    <dgm:pt modelId="{96C8BC89-42B4-A648-AF4E-716BA7A05FAE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Less than 500:  Epo (ESA)</a:t>
          </a:r>
        </a:p>
      </dgm:t>
    </dgm:pt>
    <dgm:pt modelId="{EF05DA87-719E-4C48-A379-AD2404731D0D}" type="parTrans" cxnId="{801B4B89-3C87-2E47-935F-3D7E9FA5EFFB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0E102586-0E7F-714E-A8BE-FF7F727FC7D5}" type="sibTrans" cxnId="{801B4B89-3C87-2E47-935F-3D7E9FA5EFFB}">
      <dgm:prSet/>
      <dgm:spPr/>
      <dgm:t>
        <a:bodyPr/>
        <a:lstStyle/>
        <a:p>
          <a:endParaRPr lang="en-US"/>
        </a:p>
      </dgm:t>
    </dgm:pt>
    <dgm:pt modelId="{06F18326-5289-6E41-B5B7-7147CA9CD9A8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no improvement, Luspatercept</a:t>
          </a:r>
        </a:p>
      </dgm:t>
    </dgm:pt>
    <dgm:pt modelId="{508EACC3-C70B-394F-8DD7-354453AA26CC}" type="parTrans" cxnId="{A3E950CF-BEFD-E741-95AB-FCE8B8762ED3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67E6D277-7F8C-C849-9C55-4982A04EAAEF}" type="sibTrans" cxnId="{A3E950CF-BEFD-E741-95AB-FCE8B8762ED3}">
      <dgm:prSet/>
      <dgm:spPr/>
      <dgm:t>
        <a:bodyPr/>
        <a:lstStyle/>
        <a:p>
          <a:endParaRPr lang="en-US"/>
        </a:p>
      </dgm:t>
    </dgm:pt>
    <dgm:pt modelId="{98E7227C-AF3C-DC4B-89AC-62DFDAE11F27}" type="pres">
      <dgm:prSet presAssocID="{107C1343-49D8-294D-A49C-16FAA9FEC5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BBCD2A-06B9-9946-93A1-87B39CBEF87D}" type="pres">
      <dgm:prSet presAssocID="{91093154-AED5-F848-A7B4-0D5B13269F3C}" presName="root1" presStyleCnt="0"/>
      <dgm:spPr/>
    </dgm:pt>
    <dgm:pt modelId="{1E84E2C4-302E-304D-AAB1-076F88A5DFE5}" type="pres">
      <dgm:prSet presAssocID="{91093154-AED5-F848-A7B4-0D5B13269F3C}" presName="LevelOneTextNode" presStyleLbl="node0" presStyleIdx="0" presStyleCnt="1">
        <dgm:presLayoutVars>
          <dgm:chPref val="3"/>
        </dgm:presLayoutVars>
      </dgm:prSet>
      <dgm:spPr/>
    </dgm:pt>
    <dgm:pt modelId="{82AF3000-CA20-904A-8164-D56740075801}" type="pres">
      <dgm:prSet presAssocID="{91093154-AED5-F848-A7B4-0D5B13269F3C}" presName="level2hierChild" presStyleCnt="0"/>
      <dgm:spPr/>
    </dgm:pt>
    <dgm:pt modelId="{F19E3A87-78F4-1745-9E23-6E2A8861A56D}" type="pres">
      <dgm:prSet presAssocID="{B3B4086A-E6FF-BB48-82EB-AA553B878102}" presName="conn2-1" presStyleLbl="parChTrans1D2" presStyleIdx="0" presStyleCnt="2"/>
      <dgm:spPr/>
    </dgm:pt>
    <dgm:pt modelId="{D58FEEC1-5D4D-0A4C-90CF-AA19F4FFC736}" type="pres">
      <dgm:prSet presAssocID="{B3B4086A-E6FF-BB48-82EB-AA553B878102}" presName="connTx" presStyleLbl="parChTrans1D2" presStyleIdx="0" presStyleCnt="2"/>
      <dgm:spPr/>
    </dgm:pt>
    <dgm:pt modelId="{8FE8D7DF-F0D8-ED4F-BED9-BE1C0CCEB748}" type="pres">
      <dgm:prSet presAssocID="{DE57EA7E-E5C4-284C-BCE1-86C09B44A84A}" presName="root2" presStyleCnt="0"/>
      <dgm:spPr/>
    </dgm:pt>
    <dgm:pt modelId="{479223DC-5242-7346-A0ED-038EB224E47E}" type="pres">
      <dgm:prSet presAssocID="{DE57EA7E-E5C4-284C-BCE1-86C09B44A84A}" presName="LevelTwoTextNode" presStyleLbl="node2" presStyleIdx="0" presStyleCnt="2">
        <dgm:presLayoutVars>
          <dgm:chPref val="3"/>
        </dgm:presLayoutVars>
      </dgm:prSet>
      <dgm:spPr/>
    </dgm:pt>
    <dgm:pt modelId="{5651D821-6111-1549-982A-97C6EB5B3FEF}" type="pres">
      <dgm:prSet presAssocID="{DE57EA7E-E5C4-284C-BCE1-86C09B44A84A}" presName="level3hierChild" presStyleCnt="0"/>
      <dgm:spPr/>
    </dgm:pt>
    <dgm:pt modelId="{9381CBF7-9000-1346-9B1A-3EED08DD0130}" type="pres">
      <dgm:prSet presAssocID="{E2CDA735-CAC7-BA43-9DB1-7C521455777E}" presName="conn2-1" presStyleLbl="parChTrans1D3" presStyleIdx="0" presStyleCnt="3"/>
      <dgm:spPr/>
    </dgm:pt>
    <dgm:pt modelId="{F61AA155-A234-DD4C-9F9B-88070A6B2726}" type="pres">
      <dgm:prSet presAssocID="{E2CDA735-CAC7-BA43-9DB1-7C521455777E}" presName="connTx" presStyleLbl="parChTrans1D3" presStyleIdx="0" presStyleCnt="3"/>
      <dgm:spPr/>
    </dgm:pt>
    <dgm:pt modelId="{CB2631CC-B517-F74B-8E79-B961EFD367EA}" type="pres">
      <dgm:prSet presAssocID="{CBBE2D3E-65A9-774D-A3A3-9A36B049BE82}" presName="root2" presStyleCnt="0"/>
      <dgm:spPr/>
    </dgm:pt>
    <dgm:pt modelId="{26B37DCD-79DC-984D-8FCC-39CD6EB58E5B}" type="pres">
      <dgm:prSet presAssocID="{CBBE2D3E-65A9-774D-A3A3-9A36B049BE82}" presName="LevelTwoTextNode" presStyleLbl="node3" presStyleIdx="0" presStyleCnt="3">
        <dgm:presLayoutVars>
          <dgm:chPref val="3"/>
        </dgm:presLayoutVars>
      </dgm:prSet>
      <dgm:spPr/>
    </dgm:pt>
    <dgm:pt modelId="{79ED12FC-97BD-DC42-B67F-269CC09A947D}" type="pres">
      <dgm:prSet presAssocID="{CBBE2D3E-65A9-774D-A3A3-9A36B049BE82}" presName="level3hierChild" presStyleCnt="0"/>
      <dgm:spPr/>
    </dgm:pt>
    <dgm:pt modelId="{5B9EAFA6-8250-F94E-95A5-D33F304F68A9}" type="pres">
      <dgm:prSet presAssocID="{3F29B0B4-FF38-984B-9972-4C3872DF99B2}" presName="conn2-1" presStyleLbl="parChTrans1D2" presStyleIdx="1" presStyleCnt="2"/>
      <dgm:spPr/>
    </dgm:pt>
    <dgm:pt modelId="{678B7FD0-2514-EC40-A0F7-4BF066E60EE0}" type="pres">
      <dgm:prSet presAssocID="{3F29B0B4-FF38-984B-9972-4C3872DF99B2}" presName="connTx" presStyleLbl="parChTrans1D2" presStyleIdx="1" presStyleCnt="2"/>
      <dgm:spPr/>
    </dgm:pt>
    <dgm:pt modelId="{9166EE6A-6FBF-CD45-B754-EE292F7CE2E9}" type="pres">
      <dgm:prSet presAssocID="{EDA7E767-3823-1047-B324-0F1EBB837704}" presName="root2" presStyleCnt="0"/>
      <dgm:spPr/>
    </dgm:pt>
    <dgm:pt modelId="{E62E1CE7-F972-0B49-BA86-E3EEC8EC3847}" type="pres">
      <dgm:prSet presAssocID="{EDA7E767-3823-1047-B324-0F1EBB837704}" presName="LevelTwoTextNode" presStyleLbl="node2" presStyleIdx="1" presStyleCnt="2">
        <dgm:presLayoutVars>
          <dgm:chPref val="3"/>
        </dgm:presLayoutVars>
      </dgm:prSet>
      <dgm:spPr/>
    </dgm:pt>
    <dgm:pt modelId="{735ADF6F-A5D6-784B-8C78-F10D99A28026}" type="pres">
      <dgm:prSet presAssocID="{EDA7E767-3823-1047-B324-0F1EBB837704}" presName="level3hierChild" presStyleCnt="0"/>
      <dgm:spPr/>
    </dgm:pt>
    <dgm:pt modelId="{795473DF-263D-0F4D-A6BF-7FBB083533C4}" type="pres">
      <dgm:prSet presAssocID="{A5B00D53-291E-BE40-8C71-D12B3402E9B4}" presName="conn2-1" presStyleLbl="parChTrans1D3" presStyleIdx="1" presStyleCnt="3"/>
      <dgm:spPr/>
    </dgm:pt>
    <dgm:pt modelId="{D615454E-11D6-E443-9376-4A58DAE99994}" type="pres">
      <dgm:prSet presAssocID="{A5B00D53-291E-BE40-8C71-D12B3402E9B4}" presName="connTx" presStyleLbl="parChTrans1D3" presStyleIdx="1" presStyleCnt="3"/>
      <dgm:spPr/>
    </dgm:pt>
    <dgm:pt modelId="{3EA8F842-B581-6042-8BB0-3A07ADCF5BFB}" type="pres">
      <dgm:prSet presAssocID="{E3E09930-88DE-324E-8982-1DF36B9967B2}" presName="root2" presStyleCnt="0"/>
      <dgm:spPr/>
    </dgm:pt>
    <dgm:pt modelId="{E4E3C344-E755-8449-A3C2-0C2838726F91}" type="pres">
      <dgm:prSet presAssocID="{E3E09930-88DE-324E-8982-1DF36B9967B2}" presName="LevelTwoTextNode" presStyleLbl="node3" presStyleIdx="1" presStyleCnt="3">
        <dgm:presLayoutVars>
          <dgm:chPref val="3"/>
        </dgm:presLayoutVars>
      </dgm:prSet>
      <dgm:spPr/>
    </dgm:pt>
    <dgm:pt modelId="{8C2CB2EE-8CCB-2B4D-AF2E-4AE9E223D775}" type="pres">
      <dgm:prSet presAssocID="{E3E09930-88DE-324E-8982-1DF36B9967B2}" presName="level3hierChild" presStyleCnt="0"/>
      <dgm:spPr/>
    </dgm:pt>
    <dgm:pt modelId="{DF7E0E6B-EB90-334E-BD8D-2F5227CC295F}" type="pres">
      <dgm:prSet presAssocID="{EF05DA87-719E-4C48-A379-AD2404731D0D}" presName="conn2-1" presStyleLbl="parChTrans1D4" presStyleIdx="0" presStyleCnt="4"/>
      <dgm:spPr/>
    </dgm:pt>
    <dgm:pt modelId="{4C28A83F-89E0-E040-BCFE-F5C7E35ECC26}" type="pres">
      <dgm:prSet presAssocID="{EF05DA87-719E-4C48-A379-AD2404731D0D}" presName="connTx" presStyleLbl="parChTrans1D4" presStyleIdx="0" presStyleCnt="4"/>
      <dgm:spPr/>
    </dgm:pt>
    <dgm:pt modelId="{A253C7A7-7B5F-6847-BF6D-0A6C8D52DADE}" type="pres">
      <dgm:prSet presAssocID="{96C8BC89-42B4-A648-AF4E-716BA7A05FAE}" presName="root2" presStyleCnt="0"/>
      <dgm:spPr/>
    </dgm:pt>
    <dgm:pt modelId="{9875298B-DF2A-E44B-B276-BC1F69F2E27A}" type="pres">
      <dgm:prSet presAssocID="{96C8BC89-42B4-A648-AF4E-716BA7A05FAE}" presName="LevelTwoTextNode" presStyleLbl="node4" presStyleIdx="0" presStyleCnt="4">
        <dgm:presLayoutVars>
          <dgm:chPref val="3"/>
        </dgm:presLayoutVars>
      </dgm:prSet>
      <dgm:spPr/>
    </dgm:pt>
    <dgm:pt modelId="{816BD249-1C7E-EA40-A3F7-17C73C5FB9BA}" type="pres">
      <dgm:prSet presAssocID="{96C8BC89-42B4-A648-AF4E-716BA7A05FAE}" presName="level3hierChild" presStyleCnt="0"/>
      <dgm:spPr/>
    </dgm:pt>
    <dgm:pt modelId="{13DAFF3A-5A46-B64A-9479-8C3A7A2502D3}" type="pres">
      <dgm:prSet presAssocID="{508EACC3-C70B-394F-8DD7-354453AA26CC}" presName="conn2-1" presStyleLbl="parChTrans1D4" presStyleIdx="1" presStyleCnt="4"/>
      <dgm:spPr/>
    </dgm:pt>
    <dgm:pt modelId="{C1C1ACE1-E458-A44A-ABB2-31DEAE5066FC}" type="pres">
      <dgm:prSet presAssocID="{508EACC3-C70B-394F-8DD7-354453AA26CC}" presName="connTx" presStyleLbl="parChTrans1D4" presStyleIdx="1" presStyleCnt="4"/>
      <dgm:spPr/>
    </dgm:pt>
    <dgm:pt modelId="{38A66DFD-A08A-C64D-A551-D2B3CED8AC27}" type="pres">
      <dgm:prSet presAssocID="{06F18326-5289-6E41-B5B7-7147CA9CD9A8}" presName="root2" presStyleCnt="0"/>
      <dgm:spPr/>
    </dgm:pt>
    <dgm:pt modelId="{467965D4-F6A5-FD4F-9F78-2A2B320952D5}" type="pres">
      <dgm:prSet presAssocID="{06F18326-5289-6E41-B5B7-7147CA9CD9A8}" presName="LevelTwoTextNode" presStyleLbl="node4" presStyleIdx="1" presStyleCnt="4">
        <dgm:presLayoutVars>
          <dgm:chPref val="3"/>
        </dgm:presLayoutVars>
      </dgm:prSet>
      <dgm:spPr/>
    </dgm:pt>
    <dgm:pt modelId="{FD5E8572-97B5-E247-B512-963862966786}" type="pres">
      <dgm:prSet presAssocID="{06F18326-5289-6E41-B5B7-7147CA9CD9A8}" presName="level3hierChild" presStyleCnt="0"/>
      <dgm:spPr/>
    </dgm:pt>
    <dgm:pt modelId="{6FE2A89D-258D-6442-82F4-90B0592C72EA}" type="pres">
      <dgm:prSet presAssocID="{CD8A8536-9E57-2C40-ACAC-8B44882171E5}" presName="conn2-1" presStyleLbl="parChTrans1D4" presStyleIdx="2" presStyleCnt="4"/>
      <dgm:spPr/>
    </dgm:pt>
    <dgm:pt modelId="{F364DB79-802C-7B4E-BC9F-1F14B11EF385}" type="pres">
      <dgm:prSet presAssocID="{CD8A8536-9E57-2C40-ACAC-8B44882171E5}" presName="connTx" presStyleLbl="parChTrans1D4" presStyleIdx="2" presStyleCnt="4"/>
      <dgm:spPr/>
    </dgm:pt>
    <dgm:pt modelId="{F7FC36FC-0E77-4149-9873-9EF62BBA68EA}" type="pres">
      <dgm:prSet presAssocID="{D77E7F20-C82F-B34A-8DCA-EFFE60FC451A}" presName="root2" presStyleCnt="0"/>
      <dgm:spPr/>
    </dgm:pt>
    <dgm:pt modelId="{CEE61F66-D067-4F44-8121-A68F4E315903}" type="pres">
      <dgm:prSet presAssocID="{D77E7F20-C82F-B34A-8DCA-EFFE60FC451A}" presName="LevelTwoTextNode" presStyleLbl="node4" presStyleIdx="2" presStyleCnt="4">
        <dgm:presLayoutVars>
          <dgm:chPref val="3"/>
        </dgm:presLayoutVars>
      </dgm:prSet>
      <dgm:spPr/>
    </dgm:pt>
    <dgm:pt modelId="{9AF3483E-C524-E64E-B1DB-290E5F58BF89}" type="pres">
      <dgm:prSet presAssocID="{D77E7F20-C82F-B34A-8DCA-EFFE60FC451A}" presName="level3hierChild" presStyleCnt="0"/>
      <dgm:spPr/>
    </dgm:pt>
    <dgm:pt modelId="{35C1CF33-4ED1-C749-AC56-CF4BBACCB609}" type="pres">
      <dgm:prSet presAssocID="{F0251C43-E1AD-4D45-95B7-54FE0F829DAE}" presName="conn2-1" presStyleLbl="parChTrans1D3" presStyleIdx="2" presStyleCnt="3"/>
      <dgm:spPr/>
    </dgm:pt>
    <dgm:pt modelId="{C5E42757-FAFF-9B4D-A77C-D8BC700DC1BB}" type="pres">
      <dgm:prSet presAssocID="{F0251C43-E1AD-4D45-95B7-54FE0F829DAE}" presName="connTx" presStyleLbl="parChTrans1D3" presStyleIdx="2" presStyleCnt="3"/>
      <dgm:spPr/>
    </dgm:pt>
    <dgm:pt modelId="{1BBC701C-DC39-1045-A8C6-A2BB622BF6FA}" type="pres">
      <dgm:prSet presAssocID="{F032E6D1-22B1-CA41-83A4-8212E71766EA}" presName="root2" presStyleCnt="0"/>
      <dgm:spPr/>
    </dgm:pt>
    <dgm:pt modelId="{00C26489-4244-BA45-9B11-FAE9C212C93F}" type="pres">
      <dgm:prSet presAssocID="{F032E6D1-22B1-CA41-83A4-8212E71766EA}" presName="LevelTwoTextNode" presStyleLbl="node3" presStyleIdx="2" presStyleCnt="3">
        <dgm:presLayoutVars>
          <dgm:chPref val="3"/>
        </dgm:presLayoutVars>
      </dgm:prSet>
      <dgm:spPr/>
    </dgm:pt>
    <dgm:pt modelId="{D182E6A0-7E47-194C-91E9-C280D84DD56F}" type="pres">
      <dgm:prSet presAssocID="{F032E6D1-22B1-CA41-83A4-8212E71766EA}" presName="level3hierChild" presStyleCnt="0"/>
      <dgm:spPr/>
    </dgm:pt>
    <dgm:pt modelId="{8D5FCF7F-30A2-594C-A09F-339DAFCA9329}" type="pres">
      <dgm:prSet presAssocID="{17EDF2B6-E0E8-6C48-A89E-77B9C1DFA586}" presName="conn2-1" presStyleLbl="parChTrans1D4" presStyleIdx="3" presStyleCnt="4"/>
      <dgm:spPr/>
    </dgm:pt>
    <dgm:pt modelId="{31F02DC1-381B-5C4E-9DF6-D21A65E33198}" type="pres">
      <dgm:prSet presAssocID="{17EDF2B6-E0E8-6C48-A89E-77B9C1DFA586}" presName="connTx" presStyleLbl="parChTrans1D4" presStyleIdx="3" presStyleCnt="4"/>
      <dgm:spPr/>
    </dgm:pt>
    <dgm:pt modelId="{4A6B17F1-3D20-AF49-A3FA-981BFF33B2FA}" type="pres">
      <dgm:prSet presAssocID="{538DF388-55B3-EB49-9F06-31AC865C9306}" presName="root2" presStyleCnt="0"/>
      <dgm:spPr/>
    </dgm:pt>
    <dgm:pt modelId="{F118852E-67F5-2048-8D16-B9ECF3D74D92}" type="pres">
      <dgm:prSet presAssocID="{538DF388-55B3-EB49-9F06-31AC865C9306}" presName="LevelTwoTextNode" presStyleLbl="node4" presStyleIdx="3" presStyleCnt="4">
        <dgm:presLayoutVars>
          <dgm:chPref val="3"/>
        </dgm:presLayoutVars>
      </dgm:prSet>
      <dgm:spPr/>
    </dgm:pt>
    <dgm:pt modelId="{0CB5226F-8178-BD47-931F-99D3148F0A1F}" type="pres">
      <dgm:prSet presAssocID="{538DF388-55B3-EB49-9F06-31AC865C9306}" presName="level3hierChild" presStyleCnt="0"/>
      <dgm:spPr/>
    </dgm:pt>
  </dgm:ptLst>
  <dgm:cxnLst>
    <dgm:cxn modelId="{221FDF11-E955-5143-9F84-AB995029C084}" type="presOf" srcId="{EF05DA87-719E-4C48-A379-AD2404731D0D}" destId="{4C28A83F-89E0-E040-BCFE-F5C7E35ECC26}" srcOrd="1" destOrd="0" presId="urn:microsoft.com/office/officeart/2005/8/layout/hierarchy2"/>
    <dgm:cxn modelId="{CECA1219-FEDE-494E-82EE-46D6DBE5F014}" type="presOf" srcId="{F0251C43-E1AD-4D45-95B7-54FE0F829DAE}" destId="{C5E42757-FAFF-9B4D-A77C-D8BC700DC1BB}" srcOrd="1" destOrd="0" presId="urn:microsoft.com/office/officeart/2005/8/layout/hierarchy2"/>
    <dgm:cxn modelId="{025BE81B-9401-7B4E-995B-764540A155B2}" type="presOf" srcId="{B3B4086A-E6FF-BB48-82EB-AA553B878102}" destId="{F19E3A87-78F4-1745-9E23-6E2A8861A56D}" srcOrd="0" destOrd="0" presId="urn:microsoft.com/office/officeart/2005/8/layout/hierarchy2"/>
    <dgm:cxn modelId="{95089E2B-97EC-D741-A99F-D0BC15B058D9}" type="presOf" srcId="{91093154-AED5-F848-A7B4-0D5B13269F3C}" destId="{1E84E2C4-302E-304D-AAB1-076F88A5DFE5}" srcOrd="0" destOrd="0" presId="urn:microsoft.com/office/officeart/2005/8/layout/hierarchy2"/>
    <dgm:cxn modelId="{D4AB002D-1F84-584A-A36F-6D94B2B8A9F2}" srcId="{EDA7E767-3823-1047-B324-0F1EBB837704}" destId="{F032E6D1-22B1-CA41-83A4-8212E71766EA}" srcOrd="1" destOrd="0" parTransId="{F0251C43-E1AD-4D45-95B7-54FE0F829DAE}" sibTransId="{3343AFFE-1FFD-D04D-A487-1A127C1AA017}"/>
    <dgm:cxn modelId="{583CBA34-714C-AF40-875C-0F854F5994B2}" srcId="{DE57EA7E-E5C4-284C-BCE1-86C09B44A84A}" destId="{CBBE2D3E-65A9-774D-A3A3-9A36B049BE82}" srcOrd="0" destOrd="0" parTransId="{E2CDA735-CAC7-BA43-9DB1-7C521455777E}" sibTransId="{2A23D38C-F853-F143-99B8-79170DFDAB73}"/>
    <dgm:cxn modelId="{8463553A-A50C-0A41-941C-904092564D21}" type="presOf" srcId="{06F18326-5289-6E41-B5B7-7147CA9CD9A8}" destId="{467965D4-F6A5-FD4F-9F78-2A2B320952D5}" srcOrd="0" destOrd="0" presId="urn:microsoft.com/office/officeart/2005/8/layout/hierarchy2"/>
    <dgm:cxn modelId="{5A7DCE3D-B949-B645-9A15-99FB684CB5A3}" type="presOf" srcId="{508EACC3-C70B-394F-8DD7-354453AA26CC}" destId="{C1C1ACE1-E458-A44A-ABB2-31DEAE5066FC}" srcOrd="1" destOrd="0" presId="urn:microsoft.com/office/officeart/2005/8/layout/hierarchy2"/>
    <dgm:cxn modelId="{80FA515C-200A-0546-816B-F4AACE84D220}" type="presOf" srcId="{DE57EA7E-E5C4-284C-BCE1-86C09B44A84A}" destId="{479223DC-5242-7346-A0ED-038EB224E47E}" srcOrd="0" destOrd="0" presId="urn:microsoft.com/office/officeart/2005/8/layout/hierarchy2"/>
    <dgm:cxn modelId="{0186EA48-B2A1-9747-8411-C7D969B8F2DE}" type="presOf" srcId="{A5B00D53-291E-BE40-8C71-D12B3402E9B4}" destId="{795473DF-263D-0F4D-A6BF-7FBB083533C4}" srcOrd="0" destOrd="0" presId="urn:microsoft.com/office/officeart/2005/8/layout/hierarchy2"/>
    <dgm:cxn modelId="{79B0A24F-C7C2-7D46-8498-1AC2E3BB4111}" type="presOf" srcId="{EDA7E767-3823-1047-B324-0F1EBB837704}" destId="{E62E1CE7-F972-0B49-BA86-E3EEC8EC3847}" srcOrd="0" destOrd="0" presId="urn:microsoft.com/office/officeart/2005/8/layout/hierarchy2"/>
    <dgm:cxn modelId="{8F60C470-870D-9E40-BB80-F05D7DEE8AAF}" type="presOf" srcId="{F032E6D1-22B1-CA41-83A4-8212E71766EA}" destId="{00C26489-4244-BA45-9B11-FAE9C212C93F}" srcOrd="0" destOrd="0" presId="urn:microsoft.com/office/officeart/2005/8/layout/hierarchy2"/>
    <dgm:cxn modelId="{C00B4F74-7A65-1F4B-9C1E-07D3587A7A6C}" type="presOf" srcId="{E2CDA735-CAC7-BA43-9DB1-7C521455777E}" destId="{9381CBF7-9000-1346-9B1A-3EED08DD0130}" srcOrd="0" destOrd="0" presId="urn:microsoft.com/office/officeart/2005/8/layout/hierarchy2"/>
    <dgm:cxn modelId="{FA230E75-21A9-054C-9408-46F6B0E8B4DC}" srcId="{F032E6D1-22B1-CA41-83A4-8212E71766EA}" destId="{538DF388-55B3-EB49-9F06-31AC865C9306}" srcOrd="0" destOrd="0" parTransId="{17EDF2B6-E0E8-6C48-A89E-77B9C1DFA586}" sibTransId="{55F191AF-6272-CE4C-B13A-1A52345D5842}"/>
    <dgm:cxn modelId="{F8177958-DB6B-FE4A-B997-7F599C402A79}" srcId="{E3E09930-88DE-324E-8982-1DF36B9967B2}" destId="{D77E7F20-C82F-B34A-8DCA-EFFE60FC451A}" srcOrd="1" destOrd="0" parTransId="{CD8A8536-9E57-2C40-ACAC-8B44882171E5}" sibTransId="{A248F97D-C35C-1548-98EB-26F5D7089607}"/>
    <dgm:cxn modelId="{2097E484-29D3-6F4B-8AD6-C56831976A8B}" type="presOf" srcId="{CBBE2D3E-65A9-774D-A3A3-9A36B049BE82}" destId="{26B37DCD-79DC-984D-8FCC-39CD6EB58E5B}" srcOrd="0" destOrd="0" presId="urn:microsoft.com/office/officeart/2005/8/layout/hierarchy2"/>
    <dgm:cxn modelId="{801B4B89-3C87-2E47-935F-3D7E9FA5EFFB}" srcId="{E3E09930-88DE-324E-8982-1DF36B9967B2}" destId="{96C8BC89-42B4-A648-AF4E-716BA7A05FAE}" srcOrd="0" destOrd="0" parTransId="{EF05DA87-719E-4C48-A379-AD2404731D0D}" sibTransId="{0E102586-0E7F-714E-A8BE-FF7F727FC7D5}"/>
    <dgm:cxn modelId="{A784EB8B-AD93-8D4A-B269-E01553B358C0}" type="presOf" srcId="{107C1343-49D8-294D-A49C-16FAA9FEC543}" destId="{98E7227C-AF3C-DC4B-89AC-62DFDAE11F27}" srcOrd="0" destOrd="0" presId="urn:microsoft.com/office/officeart/2005/8/layout/hierarchy2"/>
    <dgm:cxn modelId="{ADCE1AA1-44E0-2C47-A569-52788C96EADA}" type="presOf" srcId="{3F29B0B4-FF38-984B-9972-4C3872DF99B2}" destId="{678B7FD0-2514-EC40-A0F7-4BF066E60EE0}" srcOrd="1" destOrd="0" presId="urn:microsoft.com/office/officeart/2005/8/layout/hierarchy2"/>
    <dgm:cxn modelId="{1C0605A6-DD4E-6641-ABC0-8E0CB2BFEEBA}" srcId="{91093154-AED5-F848-A7B4-0D5B13269F3C}" destId="{EDA7E767-3823-1047-B324-0F1EBB837704}" srcOrd="1" destOrd="0" parTransId="{3F29B0B4-FF38-984B-9972-4C3872DF99B2}" sibTransId="{CF6AA8FD-F767-4040-8705-0CA14A7D598A}"/>
    <dgm:cxn modelId="{42E3C4AD-B8A2-024A-A993-5A82B3EBC1C3}" type="presOf" srcId="{CD8A8536-9E57-2C40-ACAC-8B44882171E5}" destId="{6FE2A89D-258D-6442-82F4-90B0592C72EA}" srcOrd="0" destOrd="0" presId="urn:microsoft.com/office/officeart/2005/8/layout/hierarchy2"/>
    <dgm:cxn modelId="{74350BAF-9B01-8549-B4FD-F14AC3A2E9FE}" type="presOf" srcId="{3F29B0B4-FF38-984B-9972-4C3872DF99B2}" destId="{5B9EAFA6-8250-F94E-95A5-D33F304F68A9}" srcOrd="0" destOrd="0" presId="urn:microsoft.com/office/officeart/2005/8/layout/hierarchy2"/>
    <dgm:cxn modelId="{CA1AA9B0-5443-624D-A074-73405AAD937A}" type="presOf" srcId="{E2CDA735-CAC7-BA43-9DB1-7C521455777E}" destId="{F61AA155-A234-DD4C-9F9B-88070A6B2726}" srcOrd="1" destOrd="0" presId="urn:microsoft.com/office/officeart/2005/8/layout/hierarchy2"/>
    <dgm:cxn modelId="{0BDED4B5-9913-894B-B6EE-F459D66B13A1}" type="presOf" srcId="{508EACC3-C70B-394F-8DD7-354453AA26CC}" destId="{13DAFF3A-5A46-B64A-9479-8C3A7A2502D3}" srcOrd="0" destOrd="0" presId="urn:microsoft.com/office/officeart/2005/8/layout/hierarchy2"/>
    <dgm:cxn modelId="{4F1D6CC5-D615-FF41-88A4-63B1E0D3C7E2}" type="presOf" srcId="{B3B4086A-E6FF-BB48-82EB-AA553B878102}" destId="{D58FEEC1-5D4D-0A4C-90CF-AA19F4FFC736}" srcOrd="1" destOrd="0" presId="urn:microsoft.com/office/officeart/2005/8/layout/hierarchy2"/>
    <dgm:cxn modelId="{622F24C6-37E6-FA45-9AFA-5F77DF727E1E}" type="presOf" srcId="{E3E09930-88DE-324E-8982-1DF36B9967B2}" destId="{E4E3C344-E755-8449-A3C2-0C2838726F91}" srcOrd="0" destOrd="0" presId="urn:microsoft.com/office/officeart/2005/8/layout/hierarchy2"/>
    <dgm:cxn modelId="{206B6FCA-8849-F64D-92C4-5D439DAE11A5}" type="presOf" srcId="{17EDF2B6-E0E8-6C48-A89E-77B9C1DFA586}" destId="{31F02DC1-381B-5C4E-9DF6-D21A65E33198}" srcOrd="1" destOrd="0" presId="urn:microsoft.com/office/officeart/2005/8/layout/hierarchy2"/>
    <dgm:cxn modelId="{A3E950CF-BEFD-E741-95AB-FCE8B8762ED3}" srcId="{96C8BC89-42B4-A648-AF4E-716BA7A05FAE}" destId="{06F18326-5289-6E41-B5B7-7147CA9CD9A8}" srcOrd="0" destOrd="0" parTransId="{508EACC3-C70B-394F-8DD7-354453AA26CC}" sibTransId="{67E6D277-7F8C-C849-9C55-4982A04EAAEF}"/>
    <dgm:cxn modelId="{CEE711D5-6170-D24C-BCAC-FB95DDBE91AA}" srcId="{107C1343-49D8-294D-A49C-16FAA9FEC543}" destId="{91093154-AED5-F848-A7B4-0D5B13269F3C}" srcOrd="0" destOrd="0" parTransId="{F12278CE-3252-D44A-B9D3-489930683815}" sibTransId="{4B31C4BA-F755-0943-AFCB-ADD5B83C00BA}"/>
    <dgm:cxn modelId="{17E39ED7-6BA0-E146-B0A3-0CE9CD90C812}" type="presOf" srcId="{CD8A8536-9E57-2C40-ACAC-8B44882171E5}" destId="{F364DB79-802C-7B4E-BC9F-1F14B11EF385}" srcOrd="1" destOrd="0" presId="urn:microsoft.com/office/officeart/2005/8/layout/hierarchy2"/>
    <dgm:cxn modelId="{8A36A3D9-BE14-EC4C-98DE-C3EB3A8BCFD6}" type="presOf" srcId="{538DF388-55B3-EB49-9F06-31AC865C9306}" destId="{F118852E-67F5-2048-8D16-B9ECF3D74D92}" srcOrd="0" destOrd="0" presId="urn:microsoft.com/office/officeart/2005/8/layout/hierarchy2"/>
    <dgm:cxn modelId="{4B5DE5DF-4E61-B942-93DF-1C5EECE39C0D}" srcId="{91093154-AED5-F848-A7B4-0D5B13269F3C}" destId="{DE57EA7E-E5C4-284C-BCE1-86C09B44A84A}" srcOrd="0" destOrd="0" parTransId="{B3B4086A-E6FF-BB48-82EB-AA553B878102}" sibTransId="{752B83DE-EF75-C340-B897-8D37B4CA19E4}"/>
    <dgm:cxn modelId="{41FD3AE4-910F-214D-BC59-E675A76BF027}" srcId="{EDA7E767-3823-1047-B324-0F1EBB837704}" destId="{E3E09930-88DE-324E-8982-1DF36B9967B2}" srcOrd="0" destOrd="0" parTransId="{A5B00D53-291E-BE40-8C71-D12B3402E9B4}" sibTransId="{BA18752C-BB1C-5A41-AAEC-50B1B4D33133}"/>
    <dgm:cxn modelId="{AA402FE5-E230-4E4A-993C-DCCDE54427E6}" type="presOf" srcId="{96C8BC89-42B4-A648-AF4E-716BA7A05FAE}" destId="{9875298B-DF2A-E44B-B276-BC1F69F2E27A}" srcOrd="0" destOrd="0" presId="urn:microsoft.com/office/officeart/2005/8/layout/hierarchy2"/>
    <dgm:cxn modelId="{05C9E0EC-2D94-9741-9029-AD2354209DC4}" type="presOf" srcId="{F0251C43-E1AD-4D45-95B7-54FE0F829DAE}" destId="{35C1CF33-4ED1-C749-AC56-CF4BBACCB609}" srcOrd="0" destOrd="0" presId="urn:microsoft.com/office/officeart/2005/8/layout/hierarchy2"/>
    <dgm:cxn modelId="{5FBEE8ED-390A-D149-B0C9-AC017DAD95D8}" type="presOf" srcId="{EF05DA87-719E-4C48-A379-AD2404731D0D}" destId="{DF7E0E6B-EB90-334E-BD8D-2F5227CC295F}" srcOrd="0" destOrd="0" presId="urn:microsoft.com/office/officeart/2005/8/layout/hierarchy2"/>
    <dgm:cxn modelId="{BA58EEEF-7116-E149-B4A5-F0C96FC19357}" type="presOf" srcId="{D77E7F20-C82F-B34A-8DCA-EFFE60FC451A}" destId="{CEE61F66-D067-4F44-8121-A68F4E315903}" srcOrd="0" destOrd="0" presId="urn:microsoft.com/office/officeart/2005/8/layout/hierarchy2"/>
    <dgm:cxn modelId="{3436ACF8-3BE1-DD4C-B2D6-57C50ACAAB46}" type="presOf" srcId="{17EDF2B6-E0E8-6C48-A89E-77B9C1DFA586}" destId="{8D5FCF7F-30A2-594C-A09F-339DAFCA9329}" srcOrd="0" destOrd="0" presId="urn:microsoft.com/office/officeart/2005/8/layout/hierarchy2"/>
    <dgm:cxn modelId="{B03CBCFE-EB69-EE46-AF3F-3368758F5DF5}" type="presOf" srcId="{A5B00D53-291E-BE40-8C71-D12B3402E9B4}" destId="{D615454E-11D6-E443-9376-4A58DAE99994}" srcOrd="1" destOrd="0" presId="urn:microsoft.com/office/officeart/2005/8/layout/hierarchy2"/>
    <dgm:cxn modelId="{66CAF89F-B16B-7C4B-9688-89E3FD17B9C1}" type="presParOf" srcId="{98E7227C-AF3C-DC4B-89AC-62DFDAE11F27}" destId="{11BBCD2A-06B9-9946-93A1-87B39CBEF87D}" srcOrd="0" destOrd="0" presId="urn:microsoft.com/office/officeart/2005/8/layout/hierarchy2"/>
    <dgm:cxn modelId="{6FBC86B4-E670-3542-A79A-744879B09314}" type="presParOf" srcId="{11BBCD2A-06B9-9946-93A1-87B39CBEF87D}" destId="{1E84E2C4-302E-304D-AAB1-076F88A5DFE5}" srcOrd="0" destOrd="0" presId="urn:microsoft.com/office/officeart/2005/8/layout/hierarchy2"/>
    <dgm:cxn modelId="{A4047B86-6F5D-2741-A0ED-F47D557DD603}" type="presParOf" srcId="{11BBCD2A-06B9-9946-93A1-87B39CBEF87D}" destId="{82AF3000-CA20-904A-8164-D56740075801}" srcOrd="1" destOrd="0" presId="urn:microsoft.com/office/officeart/2005/8/layout/hierarchy2"/>
    <dgm:cxn modelId="{5453064C-38B2-B649-93DF-57DC5E7141F5}" type="presParOf" srcId="{82AF3000-CA20-904A-8164-D56740075801}" destId="{F19E3A87-78F4-1745-9E23-6E2A8861A56D}" srcOrd="0" destOrd="0" presId="urn:microsoft.com/office/officeart/2005/8/layout/hierarchy2"/>
    <dgm:cxn modelId="{C6E21B2B-24BF-A742-B258-23F65137E32B}" type="presParOf" srcId="{F19E3A87-78F4-1745-9E23-6E2A8861A56D}" destId="{D58FEEC1-5D4D-0A4C-90CF-AA19F4FFC736}" srcOrd="0" destOrd="0" presId="urn:microsoft.com/office/officeart/2005/8/layout/hierarchy2"/>
    <dgm:cxn modelId="{6C0E5ED8-43B2-2D4F-8A0D-B76ADD224F90}" type="presParOf" srcId="{82AF3000-CA20-904A-8164-D56740075801}" destId="{8FE8D7DF-F0D8-ED4F-BED9-BE1C0CCEB748}" srcOrd="1" destOrd="0" presId="urn:microsoft.com/office/officeart/2005/8/layout/hierarchy2"/>
    <dgm:cxn modelId="{EFAE744B-3B44-F542-9174-C905821BA849}" type="presParOf" srcId="{8FE8D7DF-F0D8-ED4F-BED9-BE1C0CCEB748}" destId="{479223DC-5242-7346-A0ED-038EB224E47E}" srcOrd="0" destOrd="0" presId="urn:microsoft.com/office/officeart/2005/8/layout/hierarchy2"/>
    <dgm:cxn modelId="{998C7C64-97F0-784C-9548-4C96132E67F0}" type="presParOf" srcId="{8FE8D7DF-F0D8-ED4F-BED9-BE1C0CCEB748}" destId="{5651D821-6111-1549-982A-97C6EB5B3FEF}" srcOrd="1" destOrd="0" presId="urn:microsoft.com/office/officeart/2005/8/layout/hierarchy2"/>
    <dgm:cxn modelId="{76112C7A-39B6-F14E-A562-79AC59D69AF8}" type="presParOf" srcId="{5651D821-6111-1549-982A-97C6EB5B3FEF}" destId="{9381CBF7-9000-1346-9B1A-3EED08DD0130}" srcOrd="0" destOrd="0" presId="urn:microsoft.com/office/officeart/2005/8/layout/hierarchy2"/>
    <dgm:cxn modelId="{B65F9E95-E1C3-CA4C-854E-A8B410B17BD7}" type="presParOf" srcId="{9381CBF7-9000-1346-9B1A-3EED08DD0130}" destId="{F61AA155-A234-DD4C-9F9B-88070A6B2726}" srcOrd="0" destOrd="0" presId="urn:microsoft.com/office/officeart/2005/8/layout/hierarchy2"/>
    <dgm:cxn modelId="{95E28052-2621-2E43-856B-0B7B7459AADE}" type="presParOf" srcId="{5651D821-6111-1549-982A-97C6EB5B3FEF}" destId="{CB2631CC-B517-F74B-8E79-B961EFD367EA}" srcOrd="1" destOrd="0" presId="urn:microsoft.com/office/officeart/2005/8/layout/hierarchy2"/>
    <dgm:cxn modelId="{6A4C2D02-235D-5246-96E0-FCB36CA96D8C}" type="presParOf" srcId="{CB2631CC-B517-F74B-8E79-B961EFD367EA}" destId="{26B37DCD-79DC-984D-8FCC-39CD6EB58E5B}" srcOrd="0" destOrd="0" presId="urn:microsoft.com/office/officeart/2005/8/layout/hierarchy2"/>
    <dgm:cxn modelId="{75F1F00E-04DC-DA49-A06E-C62C33C9100A}" type="presParOf" srcId="{CB2631CC-B517-F74B-8E79-B961EFD367EA}" destId="{79ED12FC-97BD-DC42-B67F-269CC09A947D}" srcOrd="1" destOrd="0" presId="urn:microsoft.com/office/officeart/2005/8/layout/hierarchy2"/>
    <dgm:cxn modelId="{9EAFF1A8-6F19-5644-8419-7E73B11EE335}" type="presParOf" srcId="{82AF3000-CA20-904A-8164-D56740075801}" destId="{5B9EAFA6-8250-F94E-95A5-D33F304F68A9}" srcOrd="2" destOrd="0" presId="urn:microsoft.com/office/officeart/2005/8/layout/hierarchy2"/>
    <dgm:cxn modelId="{AFC1532C-9CA1-A24D-9782-2513E97BE4A6}" type="presParOf" srcId="{5B9EAFA6-8250-F94E-95A5-D33F304F68A9}" destId="{678B7FD0-2514-EC40-A0F7-4BF066E60EE0}" srcOrd="0" destOrd="0" presId="urn:microsoft.com/office/officeart/2005/8/layout/hierarchy2"/>
    <dgm:cxn modelId="{84D4BB32-FDE3-4746-B60C-AA970021AD2F}" type="presParOf" srcId="{82AF3000-CA20-904A-8164-D56740075801}" destId="{9166EE6A-6FBF-CD45-B754-EE292F7CE2E9}" srcOrd="3" destOrd="0" presId="urn:microsoft.com/office/officeart/2005/8/layout/hierarchy2"/>
    <dgm:cxn modelId="{900ACF0F-1FCA-0A46-9260-CE3AB6F3A2C8}" type="presParOf" srcId="{9166EE6A-6FBF-CD45-B754-EE292F7CE2E9}" destId="{E62E1CE7-F972-0B49-BA86-E3EEC8EC3847}" srcOrd="0" destOrd="0" presId="urn:microsoft.com/office/officeart/2005/8/layout/hierarchy2"/>
    <dgm:cxn modelId="{EBDB7B58-BCBA-0246-8ED0-9EA4B7C42D8A}" type="presParOf" srcId="{9166EE6A-6FBF-CD45-B754-EE292F7CE2E9}" destId="{735ADF6F-A5D6-784B-8C78-F10D99A28026}" srcOrd="1" destOrd="0" presId="urn:microsoft.com/office/officeart/2005/8/layout/hierarchy2"/>
    <dgm:cxn modelId="{F635F3E2-EDFE-0A41-9308-E059A3488CAC}" type="presParOf" srcId="{735ADF6F-A5D6-784B-8C78-F10D99A28026}" destId="{795473DF-263D-0F4D-A6BF-7FBB083533C4}" srcOrd="0" destOrd="0" presId="urn:microsoft.com/office/officeart/2005/8/layout/hierarchy2"/>
    <dgm:cxn modelId="{1D483C89-1A3E-084E-ADB1-6CF98AC06CAC}" type="presParOf" srcId="{795473DF-263D-0F4D-A6BF-7FBB083533C4}" destId="{D615454E-11D6-E443-9376-4A58DAE99994}" srcOrd="0" destOrd="0" presId="urn:microsoft.com/office/officeart/2005/8/layout/hierarchy2"/>
    <dgm:cxn modelId="{6FFF47CE-2BA4-8F44-BFE8-1B433628473C}" type="presParOf" srcId="{735ADF6F-A5D6-784B-8C78-F10D99A28026}" destId="{3EA8F842-B581-6042-8BB0-3A07ADCF5BFB}" srcOrd="1" destOrd="0" presId="urn:microsoft.com/office/officeart/2005/8/layout/hierarchy2"/>
    <dgm:cxn modelId="{80660A22-7D39-E046-A3D1-7C259D924AB7}" type="presParOf" srcId="{3EA8F842-B581-6042-8BB0-3A07ADCF5BFB}" destId="{E4E3C344-E755-8449-A3C2-0C2838726F91}" srcOrd="0" destOrd="0" presId="urn:microsoft.com/office/officeart/2005/8/layout/hierarchy2"/>
    <dgm:cxn modelId="{E81F40F2-6881-D246-BC28-1C5CE67B1715}" type="presParOf" srcId="{3EA8F842-B581-6042-8BB0-3A07ADCF5BFB}" destId="{8C2CB2EE-8CCB-2B4D-AF2E-4AE9E223D775}" srcOrd="1" destOrd="0" presId="urn:microsoft.com/office/officeart/2005/8/layout/hierarchy2"/>
    <dgm:cxn modelId="{4CD838FC-A0CF-1348-8D16-FC88674ABB1D}" type="presParOf" srcId="{8C2CB2EE-8CCB-2B4D-AF2E-4AE9E223D775}" destId="{DF7E0E6B-EB90-334E-BD8D-2F5227CC295F}" srcOrd="0" destOrd="0" presId="urn:microsoft.com/office/officeart/2005/8/layout/hierarchy2"/>
    <dgm:cxn modelId="{111606F2-5EE6-BA47-90F2-DAA64EB9B51A}" type="presParOf" srcId="{DF7E0E6B-EB90-334E-BD8D-2F5227CC295F}" destId="{4C28A83F-89E0-E040-BCFE-F5C7E35ECC26}" srcOrd="0" destOrd="0" presId="urn:microsoft.com/office/officeart/2005/8/layout/hierarchy2"/>
    <dgm:cxn modelId="{B7731B2A-1B76-7248-829E-E1FE4F883E84}" type="presParOf" srcId="{8C2CB2EE-8CCB-2B4D-AF2E-4AE9E223D775}" destId="{A253C7A7-7B5F-6847-BF6D-0A6C8D52DADE}" srcOrd="1" destOrd="0" presId="urn:microsoft.com/office/officeart/2005/8/layout/hierarchy2"/>
    <dgm:cxn modelId="{CA97AC4F-491F-9440-8C4B-B3225B5E7E64}" type="presParOf" srcId="{A253C7A7-7B5F-6847-BF6D-0A6C8D52DADE}" destId="{9875298B-DF2A-E44B-B276-BC1F69F2E27A}" srcOrd="0" destOrd="0" presId="urn:microsoft.com/office/officeart/2005/8/layout/hierarchy2"/>
    <dgm:cxn modelId="{E22AD95B-9EB4-1C41-9DE9-9790C0F1021E}" type="presParOf" srcId="{A253C7A7-7B5F-6847-BF6D-0A6C8D52DADE}" destId="{816BD249-1C7E-EA40-A3F7-17C73C5FB9BA}" srcOrd="1" destOrd="0" presId="urn:microsoft.com/office/officeart/2005/8/layout/hierarchy2"/>
    <dgm:cxn modelId="{BA81F8C9-249F-D14E-ADFA-17D0C7B59489}" type="presParOf" srcId="{816BD249-1C7E-EA40-A3F7-17C73C5FB9BA}" destId="{13DAFF3A-5A46-B64A-9479-8C3A7A2502D3}" srcOrd="0" destOrd="0" presId="urn:microsoft.com/office/officeart/2005/8/layout/hierarchy2"/>
    <dgm:cxn modelId="{1FD1546D-2113-5C4B-9016-C39B18068757}" type="presParOf" srcId="{13DAFF3A-5A46-B64A-9479-8C3A7A2502D3}" destId="{C1C1ACE1-E458-A44A-ABB2-31DEAE5066FC}" srcOrd="0" destOrd="0" presId="urn:microsoft.com/office/officeart/2005/8/layout/hierarchy2"/>
    <dgm:cxn modelId="{4914CA60-F6B5-B24A-BDBB-D473523408C8}" type="presParOf" srcId="{816BD249-1C7E-EA40-A3F7-17C73C5FB9BA}" destId="{38A66DFD-A08A-C64D-A551-D2B3CED8AC27}" srcOrd="1" destOrd="0" presId="urn:microsoft.com/office/officeart/2005/8/layout/hierarchy2"/>
    <dgm:cxn modelId="{0F0E4794-6EA2-1C47-9589-DC09CB60CB45}" type="presParOf" srcId="{38A66DFD-A08A-C64D-A551-D2B3CED8AC27}" destId="{467965D4-F6A5-FD4F-9F78-2A2B320952D5}" srcOrd="0" destOrd="0" presId="urn:microsoft.com/office/officeart/2005/8/layout/hierarchy2"/>
    <dgm:cxn modelId="{C4456DE9-A447-6240-B163-5D456749B294}" type="presParOf" srcId="{38A66DFD-A08A-C64D-A551-D2B3CED8AC27}" destId="{FD5E8572-97B5-E247-B512-963862966786}" srcOrd="1" destOrd="0" presId="urn:microsoft.com/office/officeart/2005/8/layout/hierarchy2"/>
    <dgm:cxn modelId="{EA074AA8-FF40-1B41-A1BD-08D005055299}" type="presParOf" srcId="{8C2CB2EE-8CCB-2B4D-AF2E-4AE9E223D775}" destId="{6FE2A89D-258D-6442-82F4-90B0592C72EA}" srcOrd="2" destOrd="0" presId="urn:microsoft.com/office/officeart/2005/8/layout/hierarchy2"/>
    <dgm:cxn modelId="{0F27E088-392A-504E-A5A8-6CE7700C06CE}" type="presParOf" srcId="{6FE2A89D-258D-6442-82F4-90B0592C72EA}" destId="{F364DB79-802C-7B4E-BC9F-1F14B11EF385}" srcOrd="0" destOrd="0" presId="urn:microsoft.com/office/officeart/2005/8/layout/hierarchy2"/>
    <dgm:cxn modelId="{75058A62-D6F3-AE4A-ACF1-E10818454090}" type="presParOf" srcId="{8C2CB2EE-8CCB-2B4D-AF2E-4AE9E223D775}" destId="{F7FC36FC-0E77-4149-9873-9EF62BBA68EA}" srcOrd="3" destOrd="0" presId="urn:microsoft.com/office/officeart/2005/8/layout/hierarchy2"/>
    <dgm:cxn modelId="{509775DE-EC17-474F-8BE0-D76BE888BAC6}" type="presParOf" srcId="{F7FC36FC-0E77-4149-9873-9EF62BBA68EA}" destId="{CEE61F66-D067-4F44-8121-A68F4E315903}" srcOrd="0" destOrd="0" presId="urn:microsoft.com/office/officeart/2005/8/layout/hierarchy2"/>
    <dgm:cxn modelId="{7F8EB687-A914-244C-8D40-81AA3137D121}" type="presParOf" srcId="{F7FC36FC-0E77-4149-9873-9EF62BBA68EA}" destId="{9AF3483E-C524-E64E-B1DB-290E5F58BF89}" srcOrd="1" destOrd="0" presId="urn:microsoft.com/office/officeart/2005/8/layout/hierarchy2"/>
    <dgm:cxn modelId="{73139A1D-A836-E448-96E0-77CB933CB166}" type="presParOf" srcId="{735ADF6F-A5D6-784B-8C78-F10D99A28026}" destId="{35C1CF33-4ED1-C749-AC56-CF4BBACCB609}" srcOrd="2" destOrd="0" presId="urn:microsoft.com/office/officeart/2005/8/layout/hierarchy2"/>
    <dgm:cxn modelId="{8729C1B0-E6E3-D24A-8CDA-295EB55FE9AA}" type="presParOf" srcId="{35C1CF33-4ED1-C749-AC56-CF4BBACCB609}" destId="{C5E42757-FAFF-9B4D-A77C-D8BC700DC1BB}" srcOrd="0" destOrd="0" presId="urn:microsoft.com/office/officeart/2005/8/layout/hierarchy2"/>
    <dgm:cxn modelId="{ECBDB606-A45F-184A-8895-CCCFF856A92A}" type="presParOf" srcId="{735ADF6F-A5D6-784B-8C78-F10D99A28026}" destId="{1BBC701C-DC39-1045-A8C6-A2BB622BF6FA}" srcOrd="3" destOrd="0" presId="urn:microsoft.com/office/officeart/2005/8/layout/hierarchy2"/>
    <dgm:cxn modelId="{29224F2C-0CDF-A74A-9445-0CD2A5083512}" type="presParOf" srcId="{1BBC701C-DC39-1045-A8C6-A2BB622BF6FA}" destId="{00C26489-4244-BA45-9B11-FAE9C212C93F}" srcOrd="0" destOrd="0" presId="urn:microsoft.com/office/officeart/2005/8/layout/hierarchy2"/>
    <dgm:cxn modelId="{401B850A-21EB-6D46-9B63-294F0E31FF19}" type="presParOf" srcId="{1BBC701C-DC39-1045-A8C6-A2BB622BF6FA}" destId="{D182E6A0-7E47-194C-91E9-C280D84DD56F}" srcOrd="1" destOrd="0" presId="urn:microsoft.com/office/officeart/2005/8/layout/hierarchy2"/>
    <dgm:cxn modelId="{F45B019C-C800-324B-A00C-F63BE9B1C046}" type="presParOf" srcId="{D182E6A0-7E47-194C-91E9-C280D84DD56F}" destId="{8D5FCF7F-30A2-594C-A09F-339DAFCA9329}" srcOrd="0" destOrd="0" presId="urn:microsoft.com/office/officeart/2005/8/layout/hierarchy2"/>
    <dgm:cxn modelId="{EEF339BA-E753-2144-87EE-732F8C4E3EE9}" type="presParOf" srcId="{8D5FCF7F-30A2-594C-A09F-339DAFCA9329}" destId="{31F02DC1-381B-5C4E-9DF6-D21A65E33198}" srcOrd="0" destOrd="0" presId="urn:microsoft.com/office/officeart/2005/8/layout/hierarchy2"/>
    <dgm:cxn modelId="{7835C05F-E97D-C740-886F-A58A781EC129}" type="presParOf" srcId="{D182E6A0-7E47-194C-91E9-C280D84DD56F}" destId="{4A6B17F1-3D20-AF49-A3FA-981BFF33B2FA}" srcOrd="1" destOrd="0" presId="urn:microsoft.com/office/officeart/2005/8/layout/hierarchy2"/>
    <dgm:cxn modelId="{D89942F7-680E-634A-8821-751FB809E6B3}" type="presParOf" srcId="{4A6B17F1-3D20-AF49-A3FA-981BFF33B2FA}" destId="{F118852E-67F5-2048-8D16-B9ECF3D74D92}" srcOrd="0" destOrd="0" presId="urn:microsoft.com/office/officeart/2005/8/layout/hierarchy2"/>
    <dgm:cxn modelId="{0F5F876B-EE00-DB44-AB4F-343077E06C13}" type="presParOf" srcId="{4A6B17F1-3D20-AF49-A3FA-981BFF33B2FA}" destId="{0CB5226F-8178-BD47-931F-99D3148F0A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C1343-49D8-294D-A49C-16FAA9FEC543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93154-AED5-F848-A7B4-0D5B13269F3C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Thrombocytopenia, Neutropenia, or </a:t>
          </a:r>
        </a:p>
        <a:p>
          <a:r>
            <a:rPr lang="en-US" dirty="0">
              <a:solidFill>
                <a:schemeClr val="tx1"/>
              </a:solidFill>
            </a:rPr>
            <a:t>Bone marrow blasts</a:t>
          </a:r>
        </a:p>
      </dgm:t>
    </dgm:pt>
    <dgm:pt modelId="{F12278CE-3252-D44A-B9D3-489930683815}" type="parTrans" cxnId="{CEE711D5-6170-D24C-BCAC-FB95DDBE91AA}">
      <dgm:prSet/>
      <dgm:spPr/>
      <dgm:t>
        <a:bodyPr/>
        <a:lstStyle/>
        <a:p>
          <a:endParaRPr lang="en-US"/>
        </a:p>
      </dgm:t>
    </dgm:pt>
    <dgm:pt modelId="{4B31C4BA-F755-0943-AFCB-ADD5B83C00BA}" type="sibTrans" cxnId="{CEE711D5-6170-D24C-BCAC-FB95DDBE91AA}">
      <dgm:prSet/>
      <dgm:spPr/>
      <dgm:t>
        <a:bodyPr/>
        <a:lstStyle/>
        <a:p>
          <a:endParaRPr lang="en-US"/>
        </a:p>
      </dgm:t>
    </dgm:pt>
    <dgm:pt modelId="{EDA7E767-3823-1047-B324-0F1EBB837704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Hypomethylating Agents </a:t>
          </a:r>
        </a:p>
        <a:p>
          <a:r>
            <a:rPr lang="en-US" dirty="0">
              <a:solidFill>
                <a:schemeClr val="tx1"/>
              </a:solidFill>
            </a:rPr>
            <a:t>(Azacitidine, Decitabine)</a:t>
          </a:r>
        </a:p>
      </dgm:t>
    </dgm:pt>
    <dgm:pt modelId="{3F29B0B4-FF38-984B-9972-4C3872DF99B2}" type="parTrans" cxnId="{1C0605A6-DD4E-6641-ABC0-8E0CB2BFEEBA}">
      <dgm:prSet/>
      <dgm:spPr>
        <a:ln>
          <a:headEnd w="lg" len="lg"/>
          <a:tailEnd type="triangle" w="lg" len="lg"/>
        </a:ln>
      </dgm:spPr>
      <dgm:t>
        <a:bodyPr/>
        <a:lstStyle/>
        <a:p>
          <a:endParaRPr lang="en-US" dirty="0"/>
        </a:p>
      </dgm:t>
    </dgm:pt>
    <dgm:pt modelId="{CF6AA8FD-F767-4040-8705-0CA14A7D598A}" type="sibTrans" cxnId="{1C0605A6-DD4E-6641-ABC0-8E0CB2BFEEBA}">
      <dgm:prSet/>
      <dgm:spPr/>
      <dgm:t>
        <a:bodyPr/>
        <a:lstStyle/>
        <a:p>
          <a:endParaRPr lang="en-US"/>
        </a:p>
      </dgm:t>
    </dgm:pt>
    <dgm:pt modelId="{E3E09930-88DE-324E-8982-1DF36B9967B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favorable response, continue until progression</a:t>
          </a:r>
        </a:p>
      </dgm:t>
    </dgm:pt>
    <dgm:pt modelId="{A5B00D53-291E-BE40-8C71-D12B3402E9B4}" type="parTrans" cxnId="{41FD3AE4-910F-214D-BC59-E675A76BF027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BA18752C-BB1C-5A41-AAEC-50B1B4D33133}" type="sibTrans" cxnId="{41FD3AE4-910F-214D-BC59-E675A76BF027}">
      <dgm:prSet/>
      <dgm:spPr/>
      <dgm:t>
        <a:bodyPr/>
        <a:lstStyle/>
        <a:p>
          <a:endParaRPr lang="en-US"/>
        </a:p>
      </dgm:t>
    </dgm:pt>
    <dgm:pt modelId="{DE57EA7E-E5C4-284C-BCE1-86C09B44A84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Supportive Treatments</a:t>
          </a:r>
        </a:p>
      </dgm:t>
    </dgm:pt>
    <dgm:pt modelId="{B3B4086A-E6FF-BB48-82EB-AA553B878102}" type="parTrans" cxnId="{4B5DE5DF-4E61-B942-93DF-1C5EECE39C0D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752B83DE-EF75-C340-B897-8D37B4CA19E4}" type="sibTrans" cxnId="{4B5DE5DF-4E61-B942-93DF-1C5EECE39C0D}">
      <dgm:prSet/>
      <dgm:spPr/>
      <dgm:t>
        <a:bodyPr/>
        <a:lstStyle/>
        <a:p>
          <a:endParaRPr lang="en-US"/>
        </a:p>
      </dgm:t>
    </dgm:pt>
    <dgm:pt modelId="{F032E6D1-22B1-CA41-83A4-8212E71766EA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No response:</a:t>
          </a:r>
        </a:p>
        <a:p>
          <a:r>
            <a:rPr lang="en-US" dirty="0">
              <a:solidFill>
                <a:schemeClr val="tx1"/>
              </a:solidFill>
            </a:rPr>
            <a:t>Clinical trial or bone marrow transplant</a:t>
          </a:r>
        </a:p>
      </dgm:t>
    </dgm:pt>
    <dgm:pt modelId="{F0251C43-E1AD-4D45-95B7-54FE0F829DAE}" type="parTrans" cxnId="{D4AB002D-1F84-584A-A36F-6D94B2B8A9F2}">
      <dgm:prSet/>
      <dgm:spPr/>
      <dgm:t>
        <a:bodyPr/>
        <a:lstStyle/>
        <a:p>
          <a:endParaRPr lang="en-US" dirty="0"/>
        </a:p>
      </dgm:t>
    </dgm:pt>
    <dgm:pt modelId="{3343AFFE-1FFD-D04D-A487-1A127C1AA017}" type="sibTrans" cxnId="{D4AB002D-1F84-584A-A36F-6D94B2B8A9F2}">
      <dgm:prSet/>
      <dgm:spPr/>
      <dgm:t>
        <a:bodyPr/>
        <a:lstStyle/>
        <a:p>
          <a:endParaRPr lang="en-US"/>
        </a:p>
      </dgm:t>
    </dgm:pt>
    <dgm:pt modelId="{1BF144BD-EC70-2144-B865-F52581304089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432FF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Immunosuppressive Therapy</a:t>
          </a:r>
        </a:p>
      </dgm:t>
    </dgm:pt>
    <dgm:pt modelId="{C3A49323-2C2E-6F4B-AD4E-EDCBC755FBDA}" type="parTrans" cxnId="{437D1C50-FEC4-D645-BED5-D4F588722DB7}">
      <dgm:prSet/>
      <dgm:spPr>
        <a:ln>
          <a:tailEnd type="triangle" w="lg" len="lg"/>
        </a:ln>
      </dgm:spPr>
      <dgm:t>
        <a:bodyPr/>
        <a:lstStyle/>
        <a:p>
          <a:endParaRPr lang="en-US" dirty="0"/>
        </a:p>
      </dgm:t>
    </dgm:pt>
    <dgm:pt modelId="{DF4CC627-BE40-9447-833B-DBFF91430D32}" type="sibTrans" cxnId="{437D1C50-FEC4-D645-BED5-D4F588722DB7}">
      <dgm:prSet/>
      <dgm:spPr/>
      <dgm:t>
        <a:bodyPr/>
        <a:lstStyle/>
        <a:p>
          <a:endParaRPr lang="en-US"/>
        </a:p>
      </dgm:t>
    </dgm:pt>
    <dgm:pt modelId="{98E7227C-AF3C-DC4B-89AC-62DFDAE11F27}" type="pres">
      <dgm:prSet presAssocID="{107C1343-49D8-294D-A49C-16FAA9FEC5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BBCD2A-06B9-9946-93A1-87B39CBEF87D}" type="pres">
      <dgm:prSet presAssocID="{91093154-AED5-F848-A7B4-0D5B13269F3C}" presName="root1" presStyleCnt="0"/>
      <dgm:spPr/>
    </dgm:pt>
    <dgm:pt modelId="{1E84E2C4-302E-304D-AAB1-076F88A5DFE5}" type="pres">
      <dgm:prSet presAssocID="{91093154-AED5-F848-A7B4-0D5B13269F3C}" presName="LevelOneTextNode" presStyleLbl="node0" presStyleIdx="0" presStyleCnt="1">
        <dgm:presLayoutVars>
          <dgm:chPref val="3"/>
        </dgm:presLayoutVars>
      </dgm:prSet>
      <dgm:spPr/>
    </dgm:pt>
    <dgm:pt modelId="{82AF3000-CA20-904A-8164-D56740075801}" type="pres">
      <dgm:prSet presAssocID="{91093154-AED5-F848-A7B4-0D5B13269F3C}" presName="level2hierChild" presStyleCnt="0"/>
      <dgm:spPr/>
    </dgm:pt>
    <dgm:pt modelId="{F19E3A87-78F4-1745-9E23-6E2A8861A56D}" type="pres">
      <dgm:prSet presAssocID="{B3B4086A-E6FF-BB48-82EB-AA553B878102}" presName="conn2-1" presStyleLbl="parChTrans1D2" presStyleIdx="0" presStyleCnt="3"/>
      <dgm:spPr/>
    </dgm:pt>
    <dgm:pt modelId="{D58FEEC1-5D4D-0A4C-90CF-AA19F4FFC736}" type="pres">
      <dgm:prSet presAssocID="{B3B4086A-E6FF-BB48-82EB-AA553B878102}" presName="connTx" presStyleLbl="parChTrans1D2" presStyleIdx="0" presStyleCnt="3"/>
      <dgm:spPr/>
    </dgm:pt>
    <dgm:pt modelId="{8FE8D7DF-F0D8-ED4F-BED9-BE1C0CCEB748}" type="pres">
      <dgm:prSet presAssocID="{DE57EA7E-E5C4-284C-BCE1-86C09B44A84A}" presName="root2" presStyleCnt="0"/>
      <dgm:spPr/>
    </dgm:pt>
    <dgm:pt modelId="{479223DC-5242-7346-A0ED-038EB224E47E}" type="pres">
      <dgm:prSet presAssocID="{DE57EA7E-E5C4-284C-BCE1-86C09B44A84A}" presName="LevelTwoTextNode" presStyleLbl="node2" presStyleIdx="0" presStyleCnt="3">
        <dgm:presLayoutVars>
          <dgm:chPref val="3"/>
        </dgm:presLayoutVars>
      </dgm:prSet>
      <dgm:spPr/>
    </dgm:pt>
    <dgm:pt modelId="{5651D821-6111-1549-982A-97C6EB5B3FEF}" type="pres">
      <dgm:prSet presAssocID="{DE57EA7E-E5C4-284C-BCE1-86C09B44A84A}" presName="level3hierChild" presStyleCnt="0"/>
      <dgm:spPr/>
    </dgm:pt>
    <dgm:pt modelId="{5B9EAFA6-8250-F94E-95A5-D33F304F68A9}" type="pres">
      <dgm:prSet presAssocID="{3F29B0B4-FF38-984B-9972-4C3872DF99B2}" presName="conn2-1" presStyleLbl="parChTrans1D2" presStyleIdx="1" presStyleCnt="3"/>
      <dgm:spPr/>
    </dgm:pt>
    <dgm:pt modelId="{678B7FD0-2514-EC40-A0F7-4BF066E60EE0}" type="pres">
      <dgm:prSet presAssocID="{3F29B0B4-FF38-984B-9972-4C3872DF99B2}" presName="connTx" presStyleLbl="parChTrans1D2" presStyleIdx="1" presStyleCnt="3"/>
      <dgm:spPr/>
    </dgm:pt>
    <dgm:pt modelId="{9166EE6A-6FBF-CD45-B754-EE292F7CE2E9}" type="pres">
      <dgm:prSet presAssocID="{EDA7E767-3823-1047-B324-0F1EBB837704}" presName="root2" presStyleCnt="0"/>
      <dgm:spPr/>
    </dgm:pt>
    <dgm:pt modelId="{E62E1CE7-F972-0B49-BA86-E3EEC8EC3847}" type="pres">
      <dgm:prSet presAssocID="{EDA7E767-3823-1047-B324-0F1EBB837704}" presName="LevelTwoTextNode" presStyleLbl="node2" presStyleIdx="1" presStyleCnt="3">
        <dgm:presLayoutVars>
          <dgm:chPref val="3"/>
        </dgm:presLayoutVars>
      </dgm:prSet>
      <dgm:spPr/>
    </dgm:pt>
    <dgm:pt modelId="{735ADF6F-A5D6-784B-8C78-F10D99A28026}" type="pres">
      <dgm:prSet presAssocID="{EDA7E767-3823-1047-B324-0F1EBB837704}" presName="level3hierChild" presStyleCnt="0"/>
      <dgm:spPr/>
    </dgm:pt>
    <dgm:pt modelId="{795473DF-263D-0F4D-A6BF-7FBB083533C4}" type="pres">
      <dgm:prSet presAssocID="{A5B00D53-291E-BE40-8C71-D12B3402E9B4}" presName="conn2-1" presStyleLbl="parChTrans1D3" presStyleIdx="0" presStyleCnt="2"/>
      <dgm:spPr/>
    </dgm:pt>
    <dgm:pt modelId="{D615454E-11D6-E443-9376-4A58DAE99994}" type="pres">
      <dgm:prSet presAssocID="{A5B00D53-291E-BE40-8C71-D12B3402E9B4}" presName="connTx" presStyleLbl="parChTrans1D3" presStyleIdx="0" presStyleCnt="2"/>
      <dgm:spPr/>
    </dgm:pt>
    <dgm:pt modelId="{3EA8F842-B581-6042-8BB0-3A07ADCF5BFB}" type="pres">
      <dgm:prSet presAssocID="{E3E09930-88DE-324E-8982-1DF36B9967B2}" presName="root2" presStyleCnt="0"/>
      <dgm:spPr/>
    </dgm:pt>
    <dgm:pt modelId="{E4E3C344-E755-8449-A3C2-0C2838726F91}" type="pres">
      <dgm:prSet presAssocID="{E3E09930-88DE-324E-8982-1DF36B9967B2}" presName="LevelTwoTextNode" presStyleLbl="node3" presStyleIdx="0" presStyleCnt="2">
        <dgm:presLayoutVars>
          <dgm:chPref val="3"/>
        </dgm:presLayoutVars>
      </dgm:prSet>
      <dgm:spPr/>
    </dgm:pt>
    <dgm:pt modelId="{8C2CB2EE-8CCB-2B4D-AF2E-4AE9E223D775}" type="pres">
      <dgm:prSet presAssocID="{E3E09930-88DE-324E-8982-1DF36B9967B2}" presName="level3hierChild" presStyleCnt="0"/>
      <dgm:spPr/>
    </dgm:pt>
    <dgm:pt modelId="{35C1CF33-4ED1-C749-AC56-CF4BBACCB609}" type="pres">
      <dgm:prSet presAssocID="{F0251C43-E1AD-4D45-95B7-54FE0F829DAE}" presName="conn2-1" presStyleLbl="parChTrans1D3" presStyleIdx="1" presStyleCnt="2"/>
      <dgm:spPr/>
    </dgm:pt>
    <dgm:pt modelId="{C5E42757-FAFF-9B4D-A77C-D8BC700DC1BB}" type="pres">
      <dgm:prSet presAssocID="{F0251C43-E1AD-4D45-95B7-54FE0F829DAE}" presName="connTx" presStyleLbl="parChTrans1D3" presStyleIdx="1" presStyleCnt="2"/>
      <dgm:spPr/>
    </dgm:pt>
    <dgm:pt modelId="{1BBC701C-DC39-1045-A8C6-A2BB622BF6FA}" type="pres">
      <dgm:prSet presAssocID="{F032E6D1-22B1-CA41-83A4-8212E71766EA}" presName="root2" presStyleCnt="0"/>
      <dgm:spPr/>
    </dgm:pt>
    <dgm:pt modelId="{00C26489-4244-BA45-9B11-FAE9C212C93F}" type="pres">
      <dgm:prSet presAssocID="{F032E6D1-22B1-CA41-83A4-8212E71766EA}" presName="LevelTwoTextNode" presStyleLbl="node3" presStyleIdx="1" presStyleCnt="2">
        <dgm:presLayoutVars>
          <dgm:chPref val="3"/>
        </dgm:presLayoutVars>
      </dgm:prSet>
      <dgm:spPr/>
    </dgm:pt>
    <dgm:pt modelId="{D182E6A0-7E47-194C-91E9-C280D84DD56F}" type="pres">
      <dgm:prSet presAssocID="{F032E6D1-22B1-CA41-83A4-8212E71766EA}" presName="level3hierChild" presStyleCnt="0"/>
      <dgm:spPr/>
    </dgm:pt>
    <dgm:pt modelId="{0D7017FE-3E44-F345-AAA5-519F4FA016BD}" type="pres">
      <dgm:prSet presAssocID="{C3A49323-2C2E-6F4B-AD4E-EDCBC755FBDA}" presName="conn2-1" presStyleLbl="parChTrans1D2" presStyleIdx="2" presStyleCnt="3"/>
      <dgm:spPr/>
    </dgm:pt>
    <dgm:pt modelId="{D1AC1AF0-9FAB-3441-9B8F-78E11A4448A7}" type="pres">
      <dgm:prSet presAssocID="{C3A49323-2C2E-6F4B-AD4E-EDCBC755FBDA}" presName="connTx" presStyleLbl="parChTrans1D2" presStyleIdx="2" presStyleCnt="3"/>
      <dgm:spPr/>
    </dgm:pt>
    <dgm:pt modelId="{D19E8D2C-E0F9-444F-AE7C-D22F55CF3D37}" type="pres">
      <dgm:prSet presAssocID="{1BF144BD-EC70-2144-B865-F52581304089}" presName="root2" presStyleCnt="0"/>
      <dgm:spPr/>
    </dgm:pt>
    <dgm:pt modelId="{A6E07F42-16CC-CE46-9D2A-C80CABEADB79}" type="pres">
      <dgm:prSet presAssocID="{1BF144BD-EC70-2144-B865-F52581304089}" presName="LevelTwoTextNode" presStyleLbl="node2" presStyleIdx="2" presStyleCnt="3">
        <dgm:presLayoutVars>
          <dgm:chPref val="3"/>
        </dgm:presLayoutVars>
      </dgm:prSet>
      <dgm:spPr/>
    </dgm:pt>
    <dgm:pt modelId="{F0435783-F855-284F-B787-03B1F8696B87}" type="pres">
      <dgm:prSet presAssocID="{1BF144BD-EC70-2144-B865-F52581304089}" presName="level3hierChild" presStyleCnt="0"/>
      <dgm:spPr/>
    </dgm:pt>
  </dgm:ptLst>
  <dgm:cxnLst>
    <dgm:cxn modelId="{CECA1219-FEDE-494E-82EE-46D6DBE5F014}" type="presOf" srcId="{F0251C43-E1AD-4D45-95B7-54FE0F829DAE}" destId="{C5E42757-FAFF-9B4D-A77C-D8BC700DC1BB}" srcOrd="1" destOrd="0" presId="urn:microsoft.com/office/officeart/2005/8/layout/hierarchy2"/>
    <dgm:cxn modelId="{025BE81B-9401-7B4E-995B-764540A155B2}" type="presOf" srcId="{B3B4086A-E6FF-BB48-82EB-AA553B878102}" destId="{F19E3A87-78F4-1745-9E23-6E2A8861A56D}" srcOrd="0" destOrd="0" presId="urn:microsoft.com/office/officeart/2005/8/layout/hierarchy2"/>
    <dgm:cxn modelId="{95089E2B-97EC-D741-A99F-D0BC15B058D9}" type="presOf" srcId="{91093154-AED5-F848-A7B4-0D5B13269F3C}" destId="{1E84E2C4-302E-304D-AAB1-076F88A5DFE5}" srcOrd="0" destOrd="0" presId="urn:microsoft.com/office/officeart/2005/8/layout/hierarchy2"/>
    <dgm:cxn modelId="{1028442C-4039-6C41-984D-122552E57A5B}" type="presOf" srcId="{C3A49323-2C2E-6F4B-AD4E-EDCBC755FBDA}" destId="{D1AC1AF0-9FAB-3441-9B8F-78E11A4448A7}" srcOrd="1" destOrd="0" presId="urn:microsoft.com/office/officeart/2005/8/layout/hierarchy2"/>
    <dgm:cxn modelId="{D4AB002D-1F84-584A-A36F-6D94B2B8A9F2}" srcId="{EDA7E767-3823-1047-B324-0F1EBB837704}" destId="{F032E6D1-22B1-CA41-83A4-8212E71766EA}" srcOrd="1" destOrd="0" parTransId="{F0251C43-E1AD-4D45-95B7-54FE0F829DAE}" sibTransId="{3343AFFE-1FFD-D04D-A487-1A127C1AA017}"/>
    <dgm:cxn modelId="{80FA515C-200A-0546-816B-F4AACE84D220}" type="presOf" srcId="{DE57EA7E-E5C4-284C-BCE1-86C09B44A84A}" destId="{479223DC-5242-7346-A0ED-038EB224E47E}" srcOrd="0" destOrd="0" presId="urn:microsoft.com/office/officeart/2005/8/layout/hierarchy2"/>
    <dgm:cxn modelId="{ABDCD643-8FAA-ED4A-814B-84BFFA421AA5}" type="presOf" srcId="{1BF144BD-EC70-2144-B865-F52581304089}" destId="{A6E07F42-16CC-CE46-9D2A-C80CABEADB79}" srcOrd="0" destOrd="0" presId="urn:microsoft.com/office/officeart/2005/8/layout/hierarchy2"/>
    <dgm:cxn modelId="{0186EA48-B2A1-9747-8411-C7D969B8F2DE}" type="presOf" srcId="{A5B00D53-291E-BE40-8C71-D12B3402E9B4}" destId="{795473DF-263D-0F4D-A6BF-7FBB083533C4}" srcOrd="0" destOrd="0" presId="urn:microsoft.com/office/officeart/2005/8/layout/hierarchy2"/>
    <dgm:cxn modelId="{79B0A24F-C7C2-7D46-8498-1AC2E3BB4111}" type="presOf" srcId="{EDA7E767-3823-1047-B324-0F1EBB837704}" destId="{E62E1CE7-F972-0B49-BA86-E3EEC8EC3847}" srcOrd="0" destOrd="0" presId="urn:microsoft.com/office/officeart/2005/8/layout/hierarchy2"/>
    <dgm:cxn modelId="{437D1C50-FEC4-D645-BED5-D4F588722DB7}" srcId="{91093154-AED5-F848-A7B4-0D5B13269F3C}" destId="{1BF144BD-EC70-2144-B865-F52581304089}" srcOrd="2" destOrd="0" parTransId="{C3A49323-2C2E-6F4B-AD4E-EDCBC755FBDA}" sibTransId="{DF4CC627-BE40-9447-833B-DBFF91430D32}"/>
    <dgm:cxn modelId="{8F60C470-870D-9E40-BB80-F05D7DEE8AAF}" type="presOf" srcId="{F032E6D1-22B1-CA41-83A4-8212E71766EA}" destId="{00C26489-4244-BA45-9B11-FAE9C212C93F}" srcOrd="0" destOrd="0" presId="urn:microsoft.com/office/officeart/2005/8/layout/hierarchy2"/>
    <dgm:cxn modelId="{A784EB8B-AD93-8D4A-B269-E01553B358C0}" type="presOf" srcId="{107C1343-49D8-294D-A49C-16FAA9FEC543}" destId="{98E7227C-AF3C-DC4B-89AC-62DFDAE11F27}" srcOrd="0" destOrd="0" presId="urn:microsoft.com/office/officeart/2005/8/layout/hierarchy2"/>
    <dgm:cxn modelId="{ADCE1AA1-44E0-2C47-A569-52788C96EADA}" type="presOf" srcId="{3F29B0B4-FF38-984B-9972-4C3872DF99B2}" destId="{678B7FD0-2514-EC40-A0F7-4BF066E60EE0}" srcOrd="1" destOrd="0" presId="urn:microsoft.com/office/officeart/2005/8/layout/hierarchy2"/>
    <dgm:cxn modelId="{1C0605A6-DD4E-6641-ABC0-8E0CB2BFEEBA}" srcId="{91093154-AED5-F848-A7B4-0D5B13269F3C}" destId="{EDA7E767-3823-1047-B324-0F1EBB837704}" srcOrd="1" destOrd="0" parTransId="{3F29B0B4-FF38-984B-9972-4C3872DF99B2}" sibTransId="{CF6AA8FD-F767-4040-8705-0CA14A7D598A}"/>
    <dgm:cxn modelId="{74350BAF-9B01-8549-B4FD-F14AC3A2E9FE}" type="presOf" srcId="{3F29B0B4-FF38-984B-9972-4C3872DF99B2}" destId="{5B9EAFA6-8250-F94E-95A5-D33F304F68A9}" srcOrd="0" destOrd="0" presId="urn:microsoft.com/office/officeart/2005/8/layout/hierarchy2"/>
    <dgm:cxn modelId="{F6E054B7-E6FC-B441-834F-16ACE3C90659}" type="presOf" srcId="{C3A49323-2C2E-6F4B-AD4E-EDCBC755FBDA}" destId="{0D7017FE-3E44-F345-AAA5-519F4FA016BD}" srcOrd="0" destOrd="0" presId="urn:microsoft.com/office/officeart/2005/8/layout/hierarchy2"/>
    <dgm:cxn modelId="{4F1D6CC5-D615-FF41-88A4-63B1E0D3C7E2}" type="presOf" srcId="{B3B4086A-E6FF-BB48-82EB-AA553B878102}" destId="{D58FEEC1-5D4D-0A4C-90CF-AA19F4FFC736}" srcOrd="1" destOrd="0" presId="urn:microsoft.com/office/officeart/2005/8/layout/hierarchy2"/>
    <dgm:cxn modelId="{622F24C6-37E6-FA45-9AFA-5F77DF727E1E}" type="presOf" srcId="{E3E09930-88DE-324E-8982-1DF36B9967B2}" destId="{E4E3C344-E755-8449-A3C2-0C2838726F91}" srcOrd="0" destOrd="0" presId="urn:microsoft.com/office/officeart/2005/8/layout/hierarchy2"/>
    <dgm:cxn modelId="{CEE711D5-6170-D24C-BCAC-FB95DDBE91AA}" srcId="{107C1343-49D8-294D-A49C-16FAA9FEC543}" destId="{91093154-AED5-F848-A7B4-0D5B13269F3C}" srcOrd="0" destOrd="0" parTransId="{F12278CE-3252-D44A-B9D3-489930683815}" sibTransId="{4B31C4BA-F755-0943-AFCB-ADD5B83C00BA}"/>
    <dgm:cxn modelId="{4B5DE5DF-4E61-B942-93DF-1C5EECE39C0D}" srcId="{91093154-AED5-F848-A7B4-0D5B13269F3C}" destId="{DE57EA7E-E5C4-284C-BCE1-86C09B44A84A}" srcOrd="0" destOrd="0" parTransId="{B3B4086A-E6FF-BB48-82EB-AA553B878102}" sibTransId="{752B83DE-EF75-C340-B897-8D37B4CA19E4}"/>
    <dgm:cxn modelId="{41FD3AE4-910F-214D-BC59-E675A76BF027}" srcId="{EDA7E767-3823-1047-B324-0F1EBB837704}" destId="{E3E09930-88DE-324E-8982-1DF36B9967B2}" srcOrd="0" destOrd="0" parTransId="{A5B00D53-291E-BE40-8C71-D12B3402E9B4}" sibTransId="{BA18752C-BB1C-5A41-AAEC-50B1B4D33133}"/>
    <dgm:cxn modelId="{05C9E0EC-2D94-9741-9029-AD2354209DC4}" type="presOf" srcId="{F0251C43-E1AD-4D45-95B7-54FE0F829DAE}" destId="{35C1CF33-4ED1-C749-AC56-CF4BBACCB609}" srcOrd="0" destOrd="0" presId="urn:microsoft.com/office/officeart/2005/8/layout/hierarchy2"/>
    <dgm:cxn modelId="{B03CBCFE-EB69-EE46-AF3F-3368758F5DF5}" type="presOf" srcId="{A5B00D53-291E-BE40-8C71-D12B3402E9B4}" destId="{D615454E-11D6-E443-9376-4A58DAE99994}" srcOrd="1" destOrd="0" presId="urn:microsoft.com/office/officeart/2005/8/layout/hierarchy2"/>
    <dgm:cxn modelId="{66CAF89F-B16B-7C4B-9688-89E3FD17B9C1}" type="presParOf" srcId="{98E7227C-AF3C-DC4B-89AC-62DFDAE11F27}" destId="{11BBCD2A-06B9-9946-93A1-87B39CBEF87D}" srcOrd="0" destOrd="0" presId="urn:microsoft.com/office/officeart/2005/8/layout/hierarchy2"/>
    <dgm:cxn modelId="{6FBC86B4-E670-3542-A79A-744879B09314}" type="presParOf" srcId="{11BBCD2A-06B9-9946-93A1-87B39CBEF87D}" destId="{1E84E2C4-302E-304D-AAB1-076F88A5DFE5}" srcOrd="0" destOrd="0" presId="urn:microsoft.com/office/officeart/2005/8/layout/hierarchy2"/>
    <dgm:cxn modelId="{A4047B86-6F5D-2741-A0ED-F47D557DD603}" type="presParOf" srcId="{11BBCD2A-06B9-9946-93A1-87B39CBEF87D}" destId="{82AF3000-CA20-904A-8164-D56740075801}" srcOrd="1" destOrd="0" presId="urn:microsoft.com/office/officeart/2005/8/layout/hierarchy2"/>
    <dgm:cxn modelId="{5453064C-38B2-B649-93DF-57DC5E7141F5}" type="presParOf" srcId="{82AF3000-CA20-904A-8164-D56740075801}" destId="{F19E3A87-78F4-1745-9E23-6E2A8861A56D}" srcOrd="0" destOrd="0" presId="urn:microsoft.com/office/officeart/2005/8/layout/hierarchy2"/>
    <dgm:cxn modelId="{C6E21B2B-24BF-A742-B258-23F65137E32B}" type="presParOf" srcId="{F19E3A87-78F4-1745-9E23-6E2A8861A56D}" destId="{D58FEEC1-5D4D-0A4C-90CF-AA19F4FFC736}" srcOrd="0" destOrd="0" presId="urn:microsoft.com/office/officeart/2005/8/layout/hierarchy2"/>
    <dgm:cxn modelId="{6C0E5ED8-43B2-2D4F-8A0D-B76ADD224F90}" type="presParOf" srcId="{82AF3000-CA20-904A-8164-D56740075801}" destId="{8FE8D7DF-F0D8-ED4F-BED9-BE1C0CCEB748}" srcOrd="1" destOrd="0" presId="urn:microsoft.com/office/officeart/2005/8/layout/hierarchy2"/>
    <dgm:cxn modelId="{EFAE744B-3B44-F542-9174-C905821BA849}" type="presParOf" srcId="{8FE8D7DF-F0D8-ED4F-BED9-BE1C0CCEB748}" destId="{479223DC-5242-7346-A0ED-038EB224E47E}" srcOrd="0" destOrd="0" presId="urn:microsoft.com/office/officeart/2005/8/layout/hierarchy2"/>
    <dgm:cxn modelId="{998C7C64-97F0-784C-9548-4C96132E67F0}" type="presParOf" srcId="{8FE8D7DF-F0D8-ED4F-BED9-BE1C0CCEB748}" destId="{5651D821-6111-1549-982A-97C6EB5B3FEF}" srcOrd="1" destOrd="0" presId="urn:microsoft.com/office/officeart/2005/8/layout/hierarchy2"/>
    <dgm:cxn modelId="{9EAFF1A8-6F19-5644-8419-7E73B11EE335}" type="presParOf" srcId="{82AF3000-CA20-904A-8164-D56740075801}" destId="{5B9EAFA6-8250-F94E-95A5-D33F304F68A9}" srcOrd="2" destOrd="0" presId="urn:microsoft.com/office/officeart/2005/8/layout/hierarchy2"/>
    <dgm:cxn modelId="{AFC1532C-9CA1-A24D-9782-2513E97BE4A6}" type="presParOf" srcId="{5B9EAFA6-8250-F94E-95A5-D33F304F68A9}" destId="{678B7FD0-2514-EC40-A0F7-4BF066E60EE0}" srcOrd="0" destOrd="0" presId="urn:microsoft.com/office/officeart/2005/8/layout/hierarchy2"/>
    <dgm:cxn modelId="{84D4BB32-FDE3-4746-B60C-AA970021AD2F}" type="presParOf" srcId="{82AF3000-CA20-904A-8164-D56740075801}" destId="{9166EE6A-6FBF-CD45-B754-EE292F7CE2E9}" srcOrd="3" destOrd="0" presId="urn:microsoft.com/office/officeart/2005/8/layout/hierarchy2"/>
    <dgm:cxn modelId="{900ACF0F-1FCA-0A46-9260-CE3AB6F3A2C8}" type="presParOf" srcId="{9166EE6A-6FBF-CD45-B754-EE292F7CE2E9}" destId="{E62E1CE7-F972-0B49-BA86-E3EEC8EC3847}" srcOrd="0" destOrd="0" presId="urn:microsoft.com/office/officeart/2005/8/layout/hierarchy2"/>
    <dgm:cxn modelId="{EBDB7B58-BCBA-0246-8ED0-9EA4B7C42D8A}" type="presParOf" srcId="{9166EE6A-6FBF-CD45-B754-EE292F7CE2E9}" destId="{735ADF6F-A5D6-784B-8C78-F10D99A28026}" srcOrd="1" destOrd="0" presId="urn:microsoft.com/office/officeart/2005/8/layout/hierarchy2"/>
    <dgm:cxn modelId="{F635F3E2-EDFE-0A41-9308-E059A3488CAC}" type="presParOf" srcId="{735ADF6F-A5D6-784B-8C78-F10D99A28026}" destId="{795473DF-263D-0F4D-A6BF-7FBB083533C4}" srcOrd="0" destOrd="0" presId="urn:microsoft.com/office/officeart/2005/8/layout/hierarchy2"/>
    <dgm:cxn modelId="{1D483C89-1A3E-084E-ADB1-6CF98AC06CAC}" type="presParOf" srcId="{795473DF-263D-0F4D-A6BF-7FBB083533C4}" destId="{D615454E-11D6-E443-9376-4A58DAE99994}" srcOrd="0" destOrd="0" presId="urn:microsoft.com/office/officeart/2005/8/layout/hierarchy2"/>
    <dgm:cxn modelId="{6FFF47CE-2BA4-8F44-BFE8-1B433628473C}" type="presParOf" srcId="{735ADF6F-A5D6-784B-8C78-F10D99A28026}" destId="{3EA8F842-B581-6042-8BB0-3A07ADCF5BFB}" srcOrd="1" destOrd="0" presId="urn:microsoft.com/office/officeart/2005/8/layout/hierarchy2"/>
    <dgm:cxn modelId="{80660A22-7D39-E046-A3D1-7C259D924AB7}" type="presParOf" srcId="{3EA8F842-B581-6042-8BB0-3A07ADCF5BFB}" destId="{E4E3C344-E755-8449-A3C2-0C2838726F91}" srcOrd="0" destOrd="0" presId="urn:microsoft.com/office/officeart/2005/8/layout/hierarchy2"/>
    <dgm:cxn modelId="{E81F40F2-6881-D246-BC28-1C5CE67B1715}" type="presParOf" srcId="{3EA8F842-B581-6042-8BB0-3A07ADCF5BFB}" destId="{8C2CB2EE-8CCB-2B4D-AF2E-4AE9E223D775}" srcOrd="1" destOrd="0" presId="urn:microsoft.com/office/officeart/2005/8/layout/hierarchy2"/>
    <dgm:cxn modelId="{73139A1D-A836-E448-96E0-77CB933CB166}" type="presParOf" srcId="{735ADF6F-A5D6-784B-8C78-F10D99A28026}" destId="{35C1CF33-4ED1-C749-AC56-CF4BBACCB609}" srcOrd="2" destOrd="0" presId="urn:microsoft.com/office/officeart/2005/8/layout/hierarchy2"/>
    <dgm:cxn modelId="{8729C1B0-E6E3-D24A-8CDA-295EB55FE9AA}" type="presParOf" srcId="{35C1CF33-4ED1-C749-AC56-CF4BBACCB609}" destId="{C5E42757-FAFF-9B4D-A77C-D8BC700DC1BB}" srcOrd="0" destOrd="0" presId="urn:microsoft.com/office/officeart/2005/8/layout/hierarchy2"/>
    <dgm:cxn modelId="{ECBDB606-A45F-184A-8895-CCCFF856A92A}" type="presParOf" srcId="{735ADF6F-A5D6-784B-8C78-F10D99A28026}" destId="{1BBC701C-DC39-1045-A8C6-A2BB622BF6FA}" srcOrd="3" destOrd="0" presId="urn:microsoft.com/office/officeart/2005/8/layout/hierarchy2"/>
    <dgm:cxn modelId="{29224F2C-0CDF-A74A-9445-0CD2A5083512}" type="presParOf" srcId="{1BBC701C-DC39-1045-A8C6-A2BB622BF6FA}" destId="{00C26489-4244-BA45-9B11-FAE9C212C93F}" srcOrd="0" destOrd="0" presId="urn:microsoft.com/office/officeart/2005/8/layout/hierarchy2"/>
    <dgm:cxn modelId="{401B850A-21EB-6D46-9B63-294F0E31FF19}" type="presParOf" srcId="{1BBC701C-DC39-1045-A8C6-A2BB622BF6FA}" destId="{D182E6A0-7E47-194C-91E9-C280D84DD56F}" srcOrd="1" destOrd="0" presId="urn:microsoft.com/office/officeart/2005/8/layout/hierarchy2"/>
    <dgm:cxn modelId="{21644DEC-A1C9-8C42-8F50-F9D679A18E3C}" type="presParOf" srcId="{82AF3000-CA20-904A-8164-D56740075801}" destId="{0D7017FE-3E44-F345-AAA5-519F4FA016BD}" srcOrd="4" destOrd="0" presId="urn:microsoft.com/office/officeart/2005/8/layout/hierarchy2"/>
    <dgm:cxn modelId="{DD370E1B-A1B9-5142-9670-12A14AE3EAD0}" type="presParOf" srcId="{0D7017FE-3E44-F345-AAA5-519F4FA016BD}" destId="{D1AC1AF0-9FAB-3441-9B8F-78E11A4448A7}" srcOrd="0" destOrd="0" presId="urn:microsoft.com/office/officeart/2005/8/layout/hierarchy2"/>
    <dgm:cxn modelId="{CFB6A41C-7F7E-6140-8856-4C45D8D1033A}" type="presParOf" srcId="{82AF3000-CA20-904A-8164-D56740075801}" destId="{D19E8D2C-E0F9-444F-AE7C-D22F55CF3D37}" srcOrd="5" destOrd="0" presId="urn:microsoft.com/office/officeart/2005/8/layout/hierarchy2"/>
    <dgm:cxn modelId="{BE3050AD-0864-3548-8FFF-8DA9431316D4}" type="presParOf" srcId="{D19E8D2C-E0F9-444F-AE7C-D22F55CF3D37}" destId="{A6E07F42-16CC-CE46-9D2A-C80CABEADB79}" srcOrd="0" destOrd="0" presId="urn:microsoft.com/office/officeart/2005/8/layout/hierarchy2"/>
    <dgm:cxn modelId="{E2F908D7-8505-6746-83D1-048D86EB81E4}" type="presParOf" srcId="{D19E8D2C-E0F9-444F-AE7C-D22F55CF3D37}" destId="{F0435783-F855-284F-B787-03B1F8696B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4E2C4-302E-304D-AAB1-076F88A5DFE5}">
      <dsp:nvSpPr>
        <dsp:cNvPr id="0" name=""/>
        <dsp:cNvSpPr/>
      </dsp:nvSpPr>
      <dsp:spPr>
        <a:xfrm>
          <a:off x="1007" y="2079562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Anemia Only</a:t>
          </a:r>
        </a:p>
      </dsp:txBody>
      <dsp:txXfrm>
        <a:off x="27500" y="2106055"/>
        <a:ext cx="1756088" cy="851551"/>
      </dsp:txXfrm>
    </dsp:sp>
    <dsp:sp modelId="{F19E3A87-78F4-1745-9E23-6E2A8861A56D}">
      <dsp:nvSpPr>
        <dsp:cNvPr id="0" name=""/>
        <dsp:cNvSpPr/>
      </dsp:nvSpPr>
      <dsp:spPr>
        <a:xfrm rot="18103853">
          <a:off x="1483944" y="1932777"/>
          <a:ext cx="137590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375904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37499" y="1912310"/>
        <a:ext cx="68795" cy="68795"/>
      </dsp:txXfrm>
    </dsp:sp>
    <dsp:sp modelId="{479223DC-5242-7346-A0ED-038EB224E47E}">
      <dsp:nvSpPr>
        <dsp:cNvPr id="0" name=""/>
        <dsp:cNvSpPr/>
      </dsp:nvSpPr>
      <dsp:spPr>
        <a:xfrm>
          <a:off x="2533712" y="909316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Mild</a:t>
          </a:r>
        </a:p>
      </dsp:txBody>
      <dsp:txXfrm>
        <a:off x="2560205" y="935809"/>
        <a:ext cx="1756088" cy="851551"/>
      </dsp:txXfrm>
    </dsp:sp>
    <dsp:sp modelId="{9381CBF7-9000-1346-9B1A-3EED08DD0130}">
      <dsp:nvSpPr>
        <dsp:cNvPr id="0" name=""/>
        <dsp:cNvSpPr/>
      </dsp:nvSpPr>
      <dsp:spPr>
        <a:xfrm>
          <a:off x="4342786" y="1347654"/>
          <a:ext cx="72362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23629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86510" y="1343494"/>
        <a:ext cx="36181" cy="36181"/>
      </dsp:txXfrm>
    </dsp:sp>
    <dsp:sp modelId="{26B37DCD-79DC-984D-8FCC-39CD6EB58E5B}">
      <dsp:nvSpPr>
        <dsp:cNvPr id="0" name=""/>
        <dsp:cNvSpPr/>
      </dsp:nvSpPr>
      <dsp:spPr>
        <a:xfrm>
          <a:off x="5066416" y="909316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solidFill>
                <a:schemeClr val="tx1"/>
              </a:solidFill>
            </a:rPr>
            <a:t>Observe</a:t>
          </a:r>
        </a:p>
      </dsp:txBody>
      <dsp:txXfrm>
        <a:off x="5092909" y="935809"/>
        <a:ext cx="1756088" cy="851551"/>
      </dsp:txXfrm>
    </dsp:sp>
    <dsp:sp modelId="{5B9EAFA6-8250-F94E-95A5-D33F304F68A9}">
      <dsp:nvSpPr>
        <dsp:cNvPr id="0" name=""/>
        <dsp:cNvSpPr/>
      </dsp:nvSpPr>
      <dsp:spPr>
        <a:xfrm rot="3496147">
          <a:off x="1483944" y="3103022"/>
          <a:ext cx="137590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375904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37499" y="3082555"/>
        <a:ext cx="68795" cy="68795"/>
      </dsp:txXfrm>
    </dsp:sp>
    <dsp:sp modelId="{E62E1CE7-F972-0B49-BA86-E3EEC8EC3847}">
      <dsp:nvSpPr>
        <dsp:cNvPr id="0" name=""/>
        <dsp:cNvSpPr/>
      </dsp:nvSpPr>
      <dsp:spPr>
        <a:xfrm>
          <a:off x="2533712" y="3249807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Moderate/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Severe </a:t>
          </a:r>
        </a:p>
      </dsp:txBody>
      <dsp:txXfrm>
        <a:off x="2560205" y="3276300"/>
        <a:ext cx="1756088" cy="851551"/>
      </dsp:txXfrm>
    </dsp:sp>
    <dsp:sp modelId="{795473DF-263D-0F4D-A6BF-7FBB083533C4}">
      <dsp:nvSpPr>
        <dsp:cNvPr id="0" name=""/>
        <dsp:cNvSpPr/>
      </dsp:nvSpPr>
      <dsp:spPr>
        <a:xfrm rot="18770822">
          <a:off x="4172554" y="3298063"/>
          <a:ext cx="106409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064093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77999" y="3285391"/>
        <a:ext cx="53204" cy="53204"/>
      </dsp:txXfrm>
    </dsp:sp>
    <dsp:sp modelId="{E4E3C344-E755-8449-A3C2-0C2838726F91}">
      <dsp:nvSpPr>
        <dsp:cNvPr id="0" name=""/>
        <dsp:cNvSpPr/>
      </dsp:nvSpPr>
      <dsp:spPr>
        <a:xfrm>
          <a:off x="5066416" y="2469643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No Del(5q),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Check Epo Level </a:t>
          </a:r>
        </a:p>
      </dsp:txBody>
      <dsp:txXfrm>
        <a:off x="5092909" y="2496136"/>
        <a:ext cx="1756088" cy="851551"/>
      </dsp:txXfrm>
    </dsp:sp>
    <dsp:sp modelId="{DF7E0E6B-EB90-334E-BD8D-2F5227CC295F}">
      <dsp:nvSpPr>
        <dsp:cNvPr id="0" name=""/>
        <dsp:cNvSpPr/>
      </dsp:nvSpPr>
      <dsp:spPr>
        <a:xfrm rot="19457599">
          <a:off x="6791729" y="2647927"/>
          <a:ext cx="89115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891152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215027" y="2639579"/>
        <a:ext cx="44557" cy="44557"/>
      </dsp:txXfrm>
    </dsp:sp>
    <dsp:sp modelId="{9875298B-DF2A-E44B-B276-BC1F69F2E27A}">
      <dsp:nvSpPr>
        <dsp:cNvPr id="0" name=""/>
        <dsp:cNvSpPr/>
      </dsp:nvSpPr>
      <dsp:spPr>
        <a:xfrm>
          <a:off x="7599121" y="1949534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Less than 500:  Epo (ESA)</a:t>
          </a:r>
        </a:p>
      </dsp:txBody>
      <dsp:txXfrm>
        <a:off x="7625614" y="1976027"/>
        <a:ext cx="1756088" cy="851551"/>
      </dsp:txXfrm>
    </dsp:sp>
    <dsp:sp modelId="{13DAFF3A-5A46-B64A-9479-8C3A7A2502D3}">
      <dsp:nvSpPr>
        <dsp:cNvPr id="0" name=""/>
        <dsp:cNvSpPr/>
      </dsp:nvSpPr>
      <dsp:spPr>
        <a:xfrm>
          <a:off x="9408195" y="2387872"/>
          <a:ext cx="72362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23629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9751920" y="2383712"/>
        <a:ext cx="36181" cy="36181"/>
      </dsp:txXfrm>
    </dsp:sp>
    <dsp:sp modelId="{467965D4-F6A5-FD4F-9F78-2A2B320952D5}">
      <dsp:nvSpPr>
        <dsp:cNvPr id="0" name=""/>
        <dsp:cNvSpPr/>
      </dsp:nvSpPr>
      <dsp:spPr>
        <a:xfrm>
          <a:off x="10131825" y="1949534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If no improvement, Luspatercept</a:t>
          </a:r>
        </a:p>
      </dsp:txBody>
      <dsp:txXfrm>
        <a:off x="10158318" y="1976027"/>
        <a:ext cx="1756088" cy="851551"/>
      </dsp:txXfrm>
    </dsp:sp>
    <dsp:sp modelId="{6FE2A89D-258D-6442-82F4-90B0592C72EA}">
      <dsp:nvSpPr>
        <dsp:cNvPr id="0" name=""/>
        <dsp:cNvSpPr/>
      </dsp:nvSpPr>
      <dsp:spPr>
        <a:xfrm rot="2142401">
          <a:off x="6791729" y="3168036"/>
          <a:ext cx="89115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891152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215027" y="3159688"/>
        <a:ext cx="44557" cy="44557"/>
      </dsp:txXfrm>
    </dsp:sp>
    <dsp:sp modelId="{CEE61F66-D067-4F44-8121-A68F4E315903}">
      <dsp:nvSpPr>
        <dsp:cNvPr id="0" name=""/>
        <dsp:cNvSpPr/>
      </dsp:nvSpPr>
      <dsp:spPr>
        <a:xfrm>
          <a:off x="7599121" y="2989752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500 or more: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Luspatercept</a:t>
          </a:r>
        </a:p>
      </dsp:txBody>
      <dsp:txXfrm>
        <a:off x="7625614" y="3016245"/>
        <a:ext cx="1756088" cy="851551"/>
      </dsp:txXfrm>
    </dsp:sp>
    <dsp:sp modelId="{35C1CF33-4ED1-C749-AC56-CF4BBACCB609}">
      <dsp:nvSpPr>
        <dsp:cNvPr id="0" name=""/>
        <dsp:cNvSpPr/>
      </dsp:nvSpPr>
      <dsp:spPr>
        <a:xfrm rot="2829178">
          <a:off x="4172554" y="4078227"/>
          <a:ext cx="106409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064093" y="139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77999" y="4065555"/>
        <a:ext cx="53204" cy="53204"/>
      </dsp:txXfrm>
    </dsp:sp>
    <dsp:sp modelId="{00C26489-4244-BA45-9B11-FAE9C212C93F}">
      <dsp:nvSpPr>
        <dsp:cNvPr id="0" name=""/>
        <dsp:cNvSpPr/>
      </dsp:nvSpPr>
      <dsp:spPr>
        <a:xfrm>
          <a:off x="5066416" y="4029970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Del(5q) Only</a:t>
          </a:r>
        </a:p>
      </dsp:txBody>
      <dsp:txXfrm>
        <a:off x="5092909" y="4056463"/>
        <a:ext cx="1756088" cy="851551"/>
      </dsp:txXfrm>
    </dsp:sp>
    <dsp:sp modelId="{8D5FCF7F-30A2-594C-A09F-339DAFCA9329}">
      <dsp:nvSpPr>
        <dsp:cNvPr id="0" name=""/>
        <dsp:cNvSpPr/>
      </dsp:nvSpPr>
      <dsp:spPr>
        <a:xfrm>
          <a:off x="6875491" y="4468308"/>
          <a:ext cx="72362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723629" y="1393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219215" y="4464148"/>
        <a:ext cx="36181" cy="36181"/>
      </dsp:txXfrm>
    </dsp:sp>
    <dsp:sp modelId="{F118852E-67F5-2048-8D16-B9ECF3D74D92}">
      <dsp:nvSpPr>
        <dsp:cNvPr id="0" name=""/>
        <dsp:cNvSpPr/>
      </dsp:nvSpPr>
      <dsp:spPr>
        <a:xfrm>
          <a:off x="7599121" y="4029970"/>
          <a:ext cx="1809074" cy="9045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Lenalidomide</a:t>
          </a:r>
        </a:p>
      </dsp:txBody>
      <dsp:txXfrm>
        <a:off x="7625614" y="4056463"/>
        <a:ext cx="1756088" cy="851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4E2C4-302E-304D-AAB1-076F88A5DFE5}">
      <dsp:nvSpPr>
        <dsp:cNvPr id="0" name=""/>
        <dsp:cNvSpPr/>
      </dsp:nvSpPr>
      <dsp:spPr>
        <a:xfrm>
          <a:off x="7284" y="2137219"/>
          <a:ext cx="3138773" cy="15693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Thrombocytopenia, Neutropenia, or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Bone marrow blasts</a:t>
          </a:r>
        </a:p>
      </dsp:txBody>
      <dsp:txXfrm>
        <a:off x="53250" y="2183185"/>
        <a:ext cx="3046841" cy="1477454"/>
      </dsp:txXfrm>
    </dsp:sp>
    <dsp:sp modelId="{F19E3A87-78F4-1745-9E23-6E2A8861A56D}">
      <dsp:nvSpPr>
        <dsp:cNvPr id="0" name=""/>
        <dsp:cNvSpPr/>
      </dsp:nvSpPr>
      <dsp:spPr>
        <a:xfrm rot="18289469">
          <a:off x="2674541" y="1995345"/>
          <a:ext cx="2198542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2198542" y="2416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718849" y="1964551"/>
        <a:ext cx="109927" cy="109927"/>
      </dsp:txXfrm>
    </dsp:sp>
    <dsp:sp modelId="{479223DC-5242-7346-A0ED-038EB224E47E}">
      <dsp:nvSpPr>
        <dsp:cNvPr id="0" name=""/>
        <dsp:cNvSpPr/>
      </dsp:nvSpPr>
      <dsp:spPr>
        <a:xfrm>
          <a:off x="4401567" y="332424"/>
          <a:ext cx="3138773" cy="15693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Supportive Treatments</a:t>
          </a:r>
        </a:p>
      </dsp:txBody>
      <dsp:txXfrm>
        <a:off x="4447533" y="378390"/>
        <a:ext cx="3046841" cy="1477454"/>
      </dsp:txXfrm>
    </dsp:sp>
    <dsp:sp modelId="{5B9EAFA6-8250-F94E-95A5-D33F304F68A9}">
      <dsp:nvSpPr>
        <dsp:cNvPr id="0" name=""/>
        <dsp:cNvSpPr/>
      </dsp:nvSpPr>
      <dsp:spPr>
        <a:xfrm>
          <a:off x="3146058" y="2897742"/>
          <a:ext cx="1255509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255509" y="2416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42425" y="2890524"/>
        <a:ext cx="62775" cy="62775"/>
      </dsp:txXfrm>
    </dsp:sp>
    <dsp:sp modelId="{E62E1CE7-F972-0B49-BA86-E3EEC8EC3847}">
      <dsp:nvSpPr>
        <dsp:cNvPr id="0" name=""/>
        <dsp:cNvSpPr/>
      </dsp:nvSpPr>
      <dsp:spPr>
        <a:xfrm>
          <a:off x="4401567" y="2137219"/>
          <a:ext cx="3138773" cy="15693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Hypomethylating Agents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(Azacitidine, Decitabine)</a:t>
          </a:r>
        </a:p>
      </dsp:txBody>
      <dsp:txXfrm>
        <a:off x="4447533" y="2183185"/>
        <a:ext cx="3046841" cy="1477454"/>
      </dsp:txXfrm>
    </dsp:sp>
    <dsp:sp modelId="{795473DF-263D-0F4D-A6BF-7FBB083533C4}">
      <dsp:nvSpPr>
        <dsp:cNvPr id="0" name=""/>
        <dsp:cNvSpPr/>
      </dsp:nvSpPr>
      <dsp:spPr>
        <a:xfrm rot="19457599">
          <a:off x="7395013" y="2446543"/>
          <a:ext cx="154616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546164" y="2416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129441" y="2432059"/>
        <a:ext cx="77308" cy="77308"/>
      </dsp:txXfrm>
    </dsp:sp>
    <dsp:sp modelId="{E4E3C344-E755-8449-A3C2-0C2838726F91}">
      <dsp:nvSpPr>
        <dsp:cNvPr id="0" name=""/>
        <dsp:cNvSpPr/>
      </dsp:nvSpPr>
      <dsp:spPr>
        <a:xfrm>
          <a:off x="8795849" y="1234821"/>
          <a:ext cx="3138773" cy="15693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If favorable response, continue until progression</a:t>
          </a:r>
        </a:p>
      </dsp:txBody>
      <dsp:txXfrm>
        <a:off x="8841815" y="1280787"/>
        <a:ext cx="3046841" cy="1477454"/>
      </dsp:txXfrm>
    </dsp:sp>
    <dsp:sp modelId="{35C1CF33-4ED1-C749-AC56-CF4BBACCB609}">
      <dsp:nvSpPr>
        <dsp:cNvPr id="0" name=""/>
        <dsp:cNvSpPr/>
      </dsp:nvSpPr>
      <dsp:spPr>
        <a:xfrm rot="2142401">
          <a:off x="7395013" y="3348941"/>
          <a:ext cx="154616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546164" y="241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129441" y="3334457"/>
        <a:ext cx="77308" cy="77308"/>
      </dsp:txXfrm>
    </dsp:sp>
    <dsp:sp modelId="{00C26489-4244-BA45-9B11-FAE9C212C93F}">
      <dsp:nvSpPr>
        <dsp:cNvPr id="0" name=""/>
        <dsp:cNvSpPr/>
      </dsp:nvSpPr>
      <dsp:spPr>
        <a:xfrm>
          <a:off x="8795849" y="3039616"/>
          <a:ext cx="3138773" cy="15693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 response: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Clinical trial or bone marrow transplant</a:t>
          </a:r>
        </a:p>
      </dsp:txBody>
      <dsp:txXfrm>
        <a:off x="8841815" y="3085582"/>
        <a:ext cx="3046841" cy="1477454"/>
      </dsp:txXfrm>
    </dsp:sp>
    <dsp:sp modelId="{0D7017FE-3E44-F345-AAA5-519F4FA016BD}">
      <dsp:nvSpPr>
        <dsp:cNvPr id="0" name=""/>
        <dsp:cNvSpPr/>
      </dsp:nvSpPr>
      <dsp:spPr>
        <a:xfrm rot="3310531">
          <a:off x="2674541" y="3800139"/>
          <a:ext cx="2198542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2198542" y="2416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718849" y="3769346"/>
        <a:ext cx="109927" cy="109927"/>
      </dsp:txXfrm>
    </dsp:sp>
    <dsp:sp modelId="{A6E07F42-16CC-CE46-9D2A-C80CABEADB79}">
      <dsp:nvSpPr>
        <dsp:cNvPr id="0" name=""/>
        <dsp:cNvSpPr/>
      </dsp:nvSpPr>
      <dsp:spPr>
        <a:xfrm>
          <a:off x="4401567" y="3942013"/>
          <a:ext cx="3138773" cy="15693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432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Immunosuppressive Therapy</a:t>
          </a:r>
        </a:p>
      </dsp:txBody>
      <dsp:txXfrm>
        <a:off x="4447533" y="3987979"/>
        <a:ext cx="3046841" cy="147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1D6C-14C5-3A44-8E3A-4D465321ED47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4FCD-2836-494B-A704-E09BD8379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0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4CA28-ACC7-4C12-A474-05FA89C37151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05B0-63BE-4377-AF98-EB447FE0CB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4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4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3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2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92BF8-185F-4995-83B8-2691A84DE3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Perhaps it is not as relaxing as it looks but it can not be bad as it is done at bed side by a medical person. It is not a massage but usually it is reasonably well tolerated.</a:t>
            </a:r>
          </a:p>
        </p:txBody>
      </p:sp>
      <p:sp>
        <p:nvSpPr>
          <p:cNvPr id="34820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7/18/2013</a:t>
            </a:r>
          </a:p>
        </p:txBody>
      </p:sp>
    </p:spTree>
    <p:extLst>
      <p:ext uri="{BB962C8B-B14F-4D97-AF65-F5344CB8AC3E}">
        <p14:creationId xmlns:p14="http://schemas.microsoft.com/office/powerpoint/2010/main" val="17857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5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2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5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7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5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3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2BB-09D3-1447-8B0F-3E700792A56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9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A2081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27012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012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559801" y="5830723"/>
            <a:ext cx="2907255" cy="620957"/>
          </a:xfrm>
        </p:spPr>
        <p:txBody>
          <a:bodyPr anchor="b">
            <a:normAutofit/>
          </a:bodyPr>
          <a:lstStyle>
            <a:lvl1pPr marL="0" indent="0" algn="r">
              <a:buNone/>
              <a:defRPr sz="1500" baseline="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06/15/2017</a:t>
            </a:r>
          </a:p>
          <a:p>
            <a:pPr lvl="0"/>
            <a:r>
              <a:rPr lang="en-US" dirty="0"/>
              <a:t>https://cornellbmt.org/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609600" y="1675181"/>
            <a:ext cx="10972800" cy="444646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68525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93332" y="4067527"/>
            <a:ext cx="7960563" cy="1975644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693337" y="1417762"/>
            <a:ext cx="7960561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1</a:t>
            </a:r>
          </a:p>
        </p:txBody>
      </p:sp>
    </p:spTree>
    <p:extLst>
      <p:ext uri="{BB962C8B-B14F-4D97-AF65-F5344CB8AC3E}">
        <p14:creationId xmlns:p14="http://schemas.microsoft.com/office/powerpoint/2010/main" val="407408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6436317" y="1417760"/>
            <a:ext cx="4587283" cy="3676951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/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icon to add chart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1134533" y="1417639"/>
            <a:ext cx="5302251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 hasCustomPrompt="1"/>
          </p:nvPr>
        </p:nvSpPr>
        <p:spPr>
          <a:xfrm>
            <a:off x="885819" y="1417761"/>
            <a:ext cx="5073196" cy="36762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5958421" y="1417639"/>
            <a:ext cx="5319183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63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Blocks of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0951" y="3694605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102885" y="3694605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715424" y="1417762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471869" y="1417762"/>
            <a:ext cx="2631016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Blocks of Copy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40193" y="1417761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93650" y="1417761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471873" y="3686608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715428" y="3686608"/>
            <a:ext cx="2621777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965170" y="154048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6235247" y="154048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23948" y="380023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862374" y="3800238"/>
            <a:ext cx="2353733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323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902155" y="1417761"/>
            <a:ext cx="10375445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 &amp; Copy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3781124" y="2608989"/>
            <a:ext cx="4181617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E87722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B31B1B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CF4520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8055080" y="4608527"/>
            <a:ext cx="3222523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055081" y="4737960"/>
            <a:ext cx="322252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59600" y="3019185"/>
            <a:ext cx="43180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8055081" y="3019185"/>
            <a:ext cx="322252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02158" y="4642771"/>
            <a:ext cx="278121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902158" y="4737960"/>
            <a:ext cx="2781212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941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0" y="0"/>
            <a:ext cx="8534400" cy="63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8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00D610-2C24-4FC2-AC41-90E656C905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7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AB411B-52D8-4D89-95D0-A06A9E045CC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6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7D46-3FFE-4F2A-887F-0A8AB2B39A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7012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012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6364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B901BF-B0A1-4D70-9E5E-C5D8FAEC9F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8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3" name="Rectangle 45"/>
          <p:cNvSpPr>
            <a:spLocks noGrp="1" noChangeArrowheads="1"/>
          </p:cNvSpPr>
          <p:nvPr>
            <p:ph type="ctrTitle"/>
          </p:nvPr>
        </p:nvSpPr>
        <p:spPr bwMode="auto">
          <a:xfrm>
            <a:off x="1917700" y="2428876"/>
            <a:ext cx="10261600" cy="95091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7700" y="3657600"/>
            <a:ext cx="8534400" cy="24384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7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97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39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CC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2467337"/>
              </p:ext>
            </p:ext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727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A2081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27012" y="2512509"/>
            <a:ext cx="11135808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012" y="3571843"/>
            <a:ext cx="85344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949677" y="5830722"/>
            <a:ext cx="5191024" cy="620956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B31B1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Koen van Besien MD, PhD</a:t>
            </a:r>
          </a:p>
          <a:p>
            <a:pPr lvl="0"/>
            <a:r>
              <a:rPr lang="en-US" dirty="0"/>
              <a:t>Director Stem Cell Transplantation 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559801" y="5830723"/>
            <a:ext cx="2907255" cy="620957"/>
          </a:xfrm>
        </p:spPr>
        <p:txBody>
          <a:bodyPr anchor="b">
            <a:normAutofit/>
          </a:bodyPr>
          <a:lstStyle>
            <a:lvl1pPr marL="0" indent="0" algn="r">
              <a:buNone/>
              <a:defRPr sz="1500" baseline="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06/15/2017</a:t>
            </a:r>
          </a:p>
          <a:p>
            <a:pPr lvl="0"/>
            <a:r>
              <a:rPr lang="en-US" dirty="0"/>
              <a:t>https://cornellbmt.org/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152400"/>
            <a:ext cx="3437901" cy="112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390" y="5523834"/>
            <a:ext cx="896217" cy="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57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CC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598504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0" y="6553200"/>
            <a:ext cx="6477000" cy="3048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827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11/9/2021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90454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68923"/>
            <a:ext cx="10972800" cy="494790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99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19202" y="1432415"/>
            <a:ext cx="10346268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45201" y="1417761"/>
            <a:ext cx="4993217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9903" y="1418372"/>
            <a:ext cx="4739117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021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965200" y="1417761"/>
            <a:ext cx="4842933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061620" y="1417761"/>
            <a:ext cx="5063067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7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84820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67505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170527" y="1417640"/>
            <a:ext cx="290336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184820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4667505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8170527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47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51467" y="1417640"/>
            <a:ext cx="9889067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151467" y="4067527"/>
            <a:ext cx="9889067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20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04334" y="3598669"/>
            <a:ext cx="10205533" cy="2444501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8689566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6127822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3566078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1004334" y="1417640"/>
            <a:ext cx="2520301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9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4554303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8050293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061527" y="1417762"/>
            <a:ext cx="2904067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2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35620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4718305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8221327" y="4067527"/>
            <a:ext cx="290336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35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133" y="1439010"/>
            <a:ext cx="1031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5749164" y="6483351"/>
            <a:ext cx="693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3BF4A0-F7E7-4F05-98F8-4325DF1FDB43}" type="slidenum">
              <a:rPr lang="en-US" sz="1200" smtClean="0">
                <a:solidFill>
                  <a:schemeClr val="tx1"/>
                </a:solidFill>
              </a:rPr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400800"/>
            <a:ext cx="409827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  <p:sldLayoutId id="2147484568" r:id="rId16"/>
    <p:sldLayoutId id="2147484569" r:id="rId17"/>
    <p:sldLayoutId id="2147484570" r:id="rId18"/>
    <p:sldLayoutId id="2147484571" r:id="rId19"/>
    <p:sldLayoutId id="2147484572" r:id="rId20"/>
    <p:sldLayoutId id="2147484573" r:id="rId21"/>
    <p:sldLayoutId id="2147484574" r:id="rId22"/>
    <p:sldLayoutId id="2147484575" r:id="rId23"/>
    <p:sldLayoutId id="2147484576" r:id="rId24"/>
    <p:sldLayoutId id="2147484577" r:id="rId25"/>
    <p:sldLayoutId id="2147484578" r:id="rId26"/>
    <p:sldLayoutId id="2147484418" r:id="rId2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Courier New" panose="02070309020205020404" pitchFamily="49" charset="0"/>
        <a:buNone/>
        <a:tabLst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018" y="1726452"/>
            <a:ext cx="8351856" cy="136554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Understanding Low Risk </a:t>
            </a:r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yelodysplastic syndromes (MDS)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Adrienne A. Phillips MD, MPH</a:t>
            </a:r>
          </a:p>
          <a:p>
            <a:r>
              <a:rPr lang="en-US" dirty="0"/>
              <a:t>Associate Professor of Clinical Medicine</a:t>
            </a:r>
          </a:p>
          <a:p>
            <a:r>
              <a:rPr lang="en-US" dirty="0"/>
              <a:t>Weill Cornell Medicine</a:t>
            </a:r>
          </a:p>
          <a:p>
            <a:r>
              <a:rPr lang="en-US" dirty="0"/>
              <a:t>New York, 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11/13/2021</a:t>
            </a:r>
          </a:p>
          <a:p>
            <a:r>
              <a:rPr lang="en-US" dirty="0"/>
              <a:t>https://cornellbmt.org/</a:t>
            </a:r>
          </a:p>
        </p:txBody>
      </p:sp>
    </p:spTree>
    <p:extLst>
      <p:ext uri="{BB962C8B-B14F-4D97-AF65-F5344CB8AC3E}">
        <p14:creationId xmlns:p14="http://schemas.microsoft.com/office/powerpoint/2010/main" val="388909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Symptoms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447800"/>
            <a:ext cx="7454283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Neutropenia (low neutrophil count) may result in increased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Thrombocytopenia (low platelet count) results in easy bleeding or bruising; i.e. gum bleeding, nose bleeding and/or petechiae (small red spots under the skin)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How is MDS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802912"/>
            <a:ext cx="7312241" cy="3159709"/>
          </a:xfrm>
        </p:spPr>
        <p:txBody>
          <a:bodyPr/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Medical history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Physical exam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Laboratory studies including CBC, peripheral blood smear, B12, Folate, erythropoietin level, Ferritin and iron studies, copper and thyroid tests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Bone marrow biopsy and aspirate, flow cytometry, cytogenetics and molecular profiling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>
                <a:solidFill>
                  <a:srgbClr val="C00000"/>
                </a:solidFill>
              </a:rPr>
              <a:t>Diagnosing MDS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481662"/>
            <a:ext cx="4377267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Ruling out other conditions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Microscopic examination of blood film and bone marrow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Cytogenetics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Molecular Diagnostics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797" y="1507065"/>
            <a:ext cx="4572003" cy="365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0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B8F0-FFA3-4073-A583-4A274BB6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40" y="116632"/>
            <a:ext cx="10747920" cy="8640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What is a genetic mutation?</a:t>
            </a:r>
          </a:p>
        </p:txBody>
      </p:sp>
      <p:pic>
        <p:nvPicPr>
          <p:cNvPr id="4" name="Picture 2053" descr="genes">
            <a:extLst>
              <a:ext uri="{FF2B5EF4-FFF2-40B4-BE49-F238E27FC236}">
                <a16:creationId xmlns:a16="http://schemas.microsoft.com/office/drawing/2014/main" id="{36C44164-77C0-4F11-8B59-C2C48A95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87" y="1784585"/>
            <a:ext cx="3821278" cy="35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2BE1CA-FE33-4EBC-BFA9-6DF51B096D46}"/>
              </a:ext>
            </a:extLst>
          </p:cNvPr>
          <p:cNvSpPr/>
          <p:nvPr/>
        </p:nvSpPr>
        <p:spPr>
          <a:xfrm>
            <a:off x="6082687" y="1348389"/>
            <a:ext cx="4323126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A genetic mutation is an alternation in the DNA.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Mutations occur daily in our DNA but they are often fixed by repair enzymes or occur in parts of DNA that do not contain instructions for making a gene, so they are not harmful.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Two big groups of mutations:</a:t>
            </a:r>
          </a:p>
          <a:p>
            <a:r>
              <a:rPr lang="en-US" altLang="en-US" sz="2000" dirty="0"/>
              <a:t>  -  </a:t>
            </a:r>
            <a:r>
              <a:rPr lang="en-US" altLang="en-US" sz="2000" dirty="0">
                <a:solidFill>
                  <a:srgbClr val="C00000"/>
                </a:solidFill>
              </a:rPr>
              <a:t>Somatic mutations: </a:t>
            </a:r>
            <a:r>
              <a:rPr lang="en-US" altLang="en-US" sz="2000" dirty="0"/>
              <a:t>Occur in “body” of organism. Not passed down.</a:t>
            </a:r>
          </a:p>
          <a:p>
            <a:r>
              <a:rPr lang="en-US" altLang="en-US" sz="2000" dirty="0"/>
              <a:t>  - </a:t>
            </a:r>
            <a:r>
              <a:rPr lang="en-US" altLang="en-US" sz="2000" dirty="0">
                <a:solidFill>
                  <a:srgbClr val="C00000"/>
                </a:solidFill>
              </a:rPr>
              <a:t>Germ-line mutations: </a:t>
            </a:r>
            <a:r>
              <a:rPr lang="en-US" altLang="en-US" sz="2000" dirty="0"/>
              <a:t>In cells producing gametes.  Passed down.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0524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1707C82-BAA5-4424-906F-8D537E35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4735"/>
            <a:ext cx="8229600" cy="1143000"/>
          </a:xfrm>
        </p:spPr>
        <p:txBody>
          <a:bodyPr/>
          <a:lstStyle/>
          <a:p>
            <a:r>
              <a:rPr lang="en-US" altLang="en-US" dirty="0"/>
              <a:t>Karyotype Example: Trisomy 8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9B9C1878-8CFF-498F-A55B-D9F6B30C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3986"/>
          <a:stretch>
            <a:fillRect/>
          </a:stretch>
        </p:blipFill>
        <p:spPr bwMode="auto">
          <a:xfrm>
            <a:off x="2844800" y="990601"/>
            <a:ext cx="6908800" cy="476673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3871AA-AA3A-4B3C-B53E-114F8D677306}"/>
              </a:ext>
            </a:extLst>
          </p:cNvPr>
          <p:cNvSpPr/>
          <p:nvPr/>
        </p:nvSpPr>
        <p:spPr>
          <a:xfrm>
            <a:off x="4809066" y="2412994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MDS\kfAMLfish.jpg">
            <a:extLst>
              <a:ext uri="{FF2B5EF4-FFF2-40B4-BE49-F238E27FC236}">
                <a16:creationId xmlns:a16="http://schemas.microsoft.com/office/drawing/2014/main" id="{7CFA6A81-A6B1-4305-8F15-7F615EAF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3590" r="19101" b="24036"/>
          <a:stretch>
            <a:fillRect/>
          </a:stretch>
        </p:blipFill>
        <p:spPr bwMode="auto">
          <a:xfrm>
            <a:off x="3158067" y="1573231"/>
            <a:ext cx="6290732" cy="4116369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28F301EC-C731-4098-838B-7A8811CE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70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FISH</a:t>
            </a:r>
            <a:br>
              <a:rPr lang="en-US" altLang="en-US" dirty="0"/>
            </a:br>
            <a:r>
              <a:rPr lang="en-US" altLang="en-US" dirty="0"/>
              <a:t> Trisomy 8</a:t>
            </a:r>
          </a:p>
        </p:txBody>
      </p:sp>
    </p:spTree>
    <p:extLst>
      <p:ext uri="{BB962C8B-B14F-4D97-AF65-F5344CB8AC3E}">
        <p14:creationId xmlns:p14="http://schemas.microsoft.com/office/powerpoint/2010/main" val="349613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326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Classification and Risk Stratification in MDS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9144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FAB: </a:t>
            </a:r>
            <a:r>
              <a:rPr lang="en-US" altLang="en-US" sz="2400" b="1" dirty="0">
                <a:solidFill>
                  <a:schemeClr val="tx1"/>
                </a:solidFill>
              </a:rPr>
              <a:t>French-American British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WHO: </a:t>
            </a:r>
            <a:r>
              <a:rPr lang="en-US" altLang="en-US" sz="2400" b="1" dirty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3861048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+mn-lt"/>
                <a:cs typeface="+mn-cs"/>
              </a:rPr>
              <a:t>IPSS: </a:t>
            </a:r>
            <a:r>
              <a:rPr lang="en-US" sz="2400" b="1" kern="0" dirty="0"/>
              <a:t>International Prognostic Scoring System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+mn-lt"/>
                <a:cs typeface="+mn-cs"/>
              </a:rPr>
              <a:t>R-IPSS: </a:t>
            </a:r>
            <a:r>
              <a:rPr lang="en-US" sz="2400" b="1" kern="0" dirty="0">
                <a:latin typeface="+mn-lt"/>
                <a:cs typeface="+mn-cs"/>
              </a:rPr>
              <a:t>Revised IPSS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latin typeface="+mn-lt"/>
                <a:cs typeface="+mn-cs"/>
              </a:rPr>
              <a:t>WPSS: </a:t>
            </a:r>
            <a:r>
              <a:rPr lang="en-US" sz="2400" b="1" kern="0" dirty="0">
                <a:latin typeface="+mn-lt"/>
                <a:cs typeface="+mn-cs"/>
              </a:rPr>
              <a:t>WHO Prognostic Scoring System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en-US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en-US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en-US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5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FAB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Refractory Anemia (RA)</a:t>
            </a:r>
          </a:p>
          <a:p>
            <a:r>
              <a:rPr lang="en-US" dirty="0">
                <a:solidFill>
                  <a:schemeClr val="tx1"/>
                </a:solidFill>
              </a:rPr>
              <a:t>Refractory anemia with ringed sideroblasts (RARS)</a:t>
            </a:r>
          </a:p>
          <a:p>
            <a:r>
              <a:rPr lang="en-US" dirty="0">
                <a:solidFill>
                  <a:schemeClr val="tx1"/>
                </a:solidFill>
              </a:rPr>
              <a:t>Refractory Anemia with excess blasts (RAEB)</a:t>
            </a:r>
          </a:p>
          <a:p>
            <a:r>
              <a:rPr lang="en-US" dirty="0">
                <a:solidFill>
                  <a:schemeClr val="tx1"/>
                </a:solidFill>
              </a:rPr>
              <a:t>Refractory anemia with excess blasts in transformation (RAEB-T)</a:t>
            </a:r>
          </a:p>
          <a:p>
            <a:r>
              <a:rPr lang="en-US" dirty="0">
                <a:solidFill>
                  <a:schemeClr val="tx1"/>
                </a:solidFill>
              </a:rPr>
              <a:t>Chronic myelomonocytic leukemia (CMML)</a:t>
            </a:r>
          </a:p>
        </p:txBody>
      </p:sp>
    </p:spTree>
    <p:extLst>
      <p:ext uri="{BB962C8B-B14F-4D97-AF65-F5344CB8AC3E}">
        <p14:creationId xmlns:p14="http://schemas.microsoft.com/office/powerpoint/2010/main" val="262870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16C0C-4564-6D46-B930-E6C7295A97B1}"/>
              </a:ext>
            </a:extLst>
          </p:cNvPr>
          <p:cNvSpPr txBox="1"/>
          <p:nvPr/>
        </p:nvSpPr>
        <p:spPr>
          <a:xfrm>
            <a:off x="0" y="18"/>
            <a:ext cx="12192000" cy="830995"/>
          </a:xfrm>
          <a:prstGeom prst="rect">
            <a:avLst/>
          </a:prstGeom>
          <a:noFill/>
        </p:spPr>
        <p:txBody>
          <a:bodyPr wrap="square" lIns="91415" tIns="45719" rIns="91415" bIns="45719" rtlCol="0">
            <a:spAutoFit/>
          </a:bodyPr>
          <a:lstStyle/>
          <a:p>
            <a:pPr algn="ctr" defTabSz="914082"/>
            <a:r>
              <a:rPr lang="en-US" sz="4800" b="1" dirty="0">
                <a:solidFill>
                  <a:srgbClr val="C00000"/>
                </a:solidFill>
                <a:latin typeface="Calibri"/>
              </a:rPr>
              <a:t>MDS WHO subtypes (based on bone marrow)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BAE394-DA93-5A42-9F72-B8EA834B0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8"/>
          <a:stretch/>
        </p:blipFill>
        <p:spPr>
          <a:xfrm>
            <a:off x="0" y="1049077"/>
            <a:ext cx="12192000" cy="4997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F48559-1805-E64D-B2F2-FB4F0881D953}"/>
              </a:ext>
            </a:extLst>
          </p:cNvPr>
          <p:cNvSpPr txBox="1"/>
          <p:nvPr/>
        </p:nvSpPr>
        <p:spPr>
          <a:xfrm>
            <a:off x="126137" y="6165304"/>
            <a:ext cx="2762251" cy="318098"/>
          </a:xfrm>
          <a:prstGeom prst="rect">
            <a:avLst/>
          </a:prstGeom>
          <a:noFill/>
        </p:spPr>
        <p:txBody>
          <a:bodyPr wrap="square" lIns="91391" tIns="45719" rIns="91391" bIns="45719" rtlCol="0">
            <a:spAutoFit/>
          </a:bodyPr>
          <a:lstStyle/>
          <a:p>
            <a:pPr defTabSz="913810"/>
            <a:r>
              <a:rPr lang="en-US" sz="1467" dirty="0">
                <a:solidFill>
                  <a:prstClr val="black"/>
                </a:solidFill>
                <a:latin typeface="Calibri"/>
              </a:rPr>
              <a:t>Arber et al, </a:t>
            </a:r>
            <a:r>
              <a:rPr lang="en-US" sz="1467" i="1" dirty="0">
                <a:solidFill>
                  <a:prstClr val="black"/>
                </a:solidFill>
                <a:latin typeface="Calibri"/>
              </a:rPr>
              <a:t>Blood</a:t>
            </a:r>
            <a:r>
              <a:rPr lang="en-US" sz="1467" dirty="0">
                <a:solidFill>
                  <a:prstClr val="black"/>
                </a:solidFill>
                <a:latin typeface="Calibri"/>
              </a:rPr>
              <a:t>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F5DDA-39AA-2C42-A21E-6F37491ED926}"/>
              </a:ext>
            </a:extLst>
          </p:cNvPr>
          <p:cNvSpPr txBox="1"/>
          <p:nvPr/>
        </p:nvSpPr>
        <p:spPr>
          <a:xfrm>
            <a:off x="126137" y="2917032"/>
            <a:ext cx="11940816" cy="1487456"/>
          </a:xfrm>
          <a:prstGeom prst="rect">
            <a:avLst/>
          </a:prstGeom>
          <a:solidFill>
            <a:schemeClr val="tx1"/>
          </a:solidFill>
          <a:ln w="38100" cmpd="sng">
            <a:noFill/>
          </a:ln>
        </p:spPr>
        <p:txBody>
          <a:bodyPr wrap="square" lIns="91415" tIns="45719" rIns="91415" bIns="45719" rtlCol="0">
            <a:spAutoFit/>
          </a:bodyPr>
          <a:lstStyle/>
          <a:p>
            <a:pPr algn="ctr" defTabSz="914082"/>
            <a:endParaRPr lang="en-US" sz="800" b="1" i="1" dirty="0">
              <a:solidFill>
                <a:schemeClr val="bg1"/>
              </a:solidFill>
              <a:latin typeface="Calibri"/>
            </a:endParaRPr>
          </a:p>
          <a:p>
            <a:pPr algn="ctr" defTabSz="914082"/>
            <a:r>
              <a:rPr lang="en-US" sz="3733" b="1" i="1" dirty="0">
                <a:solidFill>
                  <a:schemeClr val="bg1"/>
                </a:solidFill>
                <a:latin typeface="Calibri"/>
              </a:rPr>
              <a:t>MDS patients have “dysplasia” in greater than 10% of bone marrow cells, and less than 20% blasts (leukemia cells)</a:t>
            </a:r>
          </a:p>
          <a:p>
            <a:pPr algn="ctr" defTabSz="914082"/>
            <a:endParaRPr lang="en-US" sz="800" b="1" i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5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16C0C-4564-6D46-B930-E6C7295A97B1}"/>
              </a:ext>
            </a:extLst>
          </p:cNvPr>
          <p:cNvSpPr txBox="1"/>
          <p:nvPr/>
        </p:nvSpPr>
        <p:spPr>
          <a:xfrm>
            <a:off x="0" y="17"/>
            <a:ext cx="12192000" cy="1077216"/>
          </a:xfrm>
          <a:prstGeom prst="rect">
            <a:avLst/>
          </a:prstGeom>
          <a:noFill/>
        </p:spPr>
        <p:txBody>
          <a:bodyPr wrap="square" lIns="91415" tIns="45719" rIns="91415" bIns="45719" rtlCol="0">
            <a:spAutoFit/>
          </a:bodyPr>
          <a:lstStyle/>
          <a:p>
            <a:pPr defTabSz="914082"/>
            <a:r>
              <a:rPr lang="en-US" b="1" dirty="0">
                <a:solidFill>
                  <a:srgbClr val="000000"/>
                </a:solidFill>
                <a:latin typeface="Calibri"/>
              </a:rPr>
              <a:t>What is my MDS stage?</a:t>
            </a:r>
          </a:p>
          <a:p>
            <a:pPr defTabSz="914082"/>
            <a:r>
              <a:rPr lang="en-US" b="1" dirty="0">
                <a:solidFill>
                  <a:srgbClr val="000000"/>
                </a:solidFill>
                <a:latin typeface="Calibri"/>
              </a:rPr>
              <a:t>International Prognostic Scoring System, Revised </a:t>
            </a:r>
            <a:r>
              <a:rPr lang="en-US" b="1" dirty="0">
                <a:solidFill>
                  <a:srgbClr val="0432FF"/>
                </a:solidFill>
                <a:latin typeface="Calibri"/>
              </a:rPr>
              <a:t>(IPSS-R)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B8097-2085-B846-8A7E-3650884A62FA}"/>
              </a:ext>
            </a:extLst>
          </p:cNvPr>
          <p:cNvSpPr txBox="1"/>
          <p:nvPr/>
        </p:nvSpPr>
        <p:spPr>
          <a:xfrm>
            <a:off x="612686" y="1033473"/>
            <a:ext cx="4762799" cy="5267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432FF"/>
            </a:solidFill>
          </a:ln>
        </p:spPr>
        <p:txBody>
          <a:bodyPr wrap="square" lIns="91391" tIns="45719" rIns="91391" bIns="45719" rtlCol="0">
            <a:spAutoFit/>
          </a:bodyPr>
          <a:lstStyle/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1.  Hemoglobin</a:t>
            </a: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Red Blood Cells</a:t>
            </a: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2.  Absolute Neutrophil Count</a:t>
            </a:r>
          </a:p>
          <a:p>
            <a:pPr lvl="1"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	Type of White Blood Cell</a:t>
            </a:r>
          </a:p>
          <a:p>
            <a:pPr lvl="1" defTabSz="91381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</a:rPr>
              <a:t>3.  Platelet Count</a:t>
            </a:r>
          </a:p>
          <a:p>
            <a:pPr lvl="1"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</a:rPr>
              <a:t>	Clotting Cells</a:t>
            </a: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4.  </a:t>
            </a:r>
            <a:r>
              <a:rPr lang="en-US" sz="2667" b="1" dirty="0">
                <a:solidFill>
                  <a:prstClr val="black"/>
                </a:solidFill>
              </a:rPr>
              <a:t>Bone Marrow Blasts</a:t>
            </a: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</a:rPr>
              <a:t>	</a:t>
            </a:r>
            <a:r>
              <a:rPr lang="en-US" sz="2667" dirty="0">
                <a:solidFill>
                  <a:prstClr val="black"/>
                </a:solidFill>
              </a:rPr>
              <a:t>Leukemia Cells</a:t>
            </a:r>
          </a:p>
          <a:p>
            <a:pPr defTabSz="91381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</a:endParaRP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prstClr val="black"/>
                </a:solidFill>
              </a:rPr>
              <a:t>5.  Chromosome Abnormalities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0BF12-66DA-114E-BA02-AEB6B1839BED}"/>
              </a:ext>
            </a:extLst>
          </p:cNvPr>
          <p:cNvSpPr txBox="1"/>
          <p:nvPr/>
        </p:nvSpPr>
        <p:spPr>
          <a:xfrm>
            <a:off x="7896200" y="1268760"/>
            <a:ext cx="3543597" cy="4489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432FF"/>
            </a:solidFill>
          </a:ln>
        </p:spPr>
        <p:txBody>
          <a:bodyPr wrap="square" lIns="91391" tIns="45719" rIns="91391" bIns="45719" rtlCol="0">
            <a:spAutoFit/>
          </a:bodyPr>
          <a:lstStyle/>
          <a:p>
            <a:pPr marL="457189" indent="-457189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Very Low Risk</a:t>
            </a:r>
          </a:p>
          <a:p>
            <a:pPr marL="228594" indent="-228594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67" b="1" dirty="0">
              <a:solidFill>
                <a:prstClr val="black"/>
              </a:solidFill>
              <a:latin typeface="Calibri"/>
            </a:endParaRPr>
          </a:p>
          <a:p>
            <a:pPr marL="457189" indent="-457189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Low Risk</a:t>
            </a:r>
          </a:p>
          <a:p>
            <a:pPr marL="228594" indent="-228594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67" b="1" dirty="0">
              <a:solidFill>
                <a:prstClr val="black"/>
              </a:solidFill>
              <a:latin typeface="Calibri"/>
            </a:endParaRPr>
          </a:p>
          <a:p>
            <a:pPr marL="457189" indent="-457189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Intermediate Risk</a:t>
            </a:r>
          </a:p>
          <a:p>
            <a:pPr marL="228594" indent="-228594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67" b="1" dirty="0">
              <a:solidFill>
                <a:prstClr val="black"/>
              </a:solidFill>
              <a:latin typeface="Calibri"/>
            </a:endParaRPr>
          </a:p>
          <a:p>
            <a:pPr marL="457189" indent="-457189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High Risk</a:t>
            </a:r>
          </a:p>
          <a:p>
            <a:pPr marL="228594" indent="-228594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67" b="1" dirty="0">
              <a:solidFill>
                <a:prstClr val="black"/>
              </a:solidFill>
              <a:latin typeface="Calibri"/>
            </a:endParaRPr>
          </a:p>
          <a:p>
            <a:pPr marL="457189" indent="-457189" defTabSz="9138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Calibri"/>
              </a:rPr>
              <a:t>Very High Risk</a:t>
            </a:r>
            <a:endParaRPr lang="en-US" sz="2667" b="1" dirty="0">
              <a:solidFill>
                <a:prstClr val="black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500F7BC-9D60-E148-BD98-7A05BF3F0B36}"/>
              </a:ext>
            </a:extLst>
          </p:cNvPr>
          <p:cNvSpPr/>
          <p:nvPr/>
        </p:nvSpPr>
        <p:spPr>
          <a:xfrm>
            <a:off x="5705231" y="3694722"/>
            <a:ext cx="1938216" cy="791308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14877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3863-24F4-46E4-9168-EF93641B6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800" y="1219200"/>
            <a:ext cx="9677400" cy="4419600"/>
          </a:xfrm>
        </p:spPr>
        <p:txBody>
          <a:bodyPr>
            <a:normAutofit/>
          </a:bodyPr>
          <a:lstStyle/>
          <a:p>
            <a:r>
              <a:rPr lang="en-US" dirty="0"/>
              <a:t>No relevant disclosures</a:t>
            </a:r>
            <a:endParaRPr lang="en-US" sz="24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0DA14-FF7E-42EB-B998-30FD09D0B9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920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+mn-lt"/>
              </a:rPr>
              <a:t>Disclosures</a:t>
            </a:r>
            <a:endParaRPr lang="en-US" sz="5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15D8E-A06A-4738-9FF9-567AB6B7F56F}"/>
              </a:ext>
            </a:extLst>
          </p:cNvPr>
          <p:cNvSpPr txBox="1">
            <a:spLocks/>
          </p:cNvSpPr>
          <p:nvPr/>
        </p:nvSpPr>
        <p:spPr>
          <a:xfrm>
            <a:off x="993301" y="1556792"/>
            <a:ext cx="10205397" cy="1116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500" b="1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4572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Nothing relevant to disclose</a:t>
            </a:r>
          </a:p>
        </p:txBody>
      </p:sp>
    </p:spTree>
    <p:extLst>
      <p:ext uri="{BB962C8B-B14F-4D97-AF65-F5344CB8AC3E}">
        <p14:creationId xmlns:p14="http://schemas.microsoft.com/office/powerpoint/2010/main" val="239523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92F0A8-1D23-DD4B-BC3F-8DB6939BF578}"/>
              </a:ext>
            </a:extLst>
          </p:cNvPr>
          <p:cNvSpPr txBox="1"/>
          <p:nvPr/>
        </p:nvSpPr>
        <p:spPr>
          <a:xfrm>
            <a:off x="83571" y="6100655"/>
            <a:ext cx="5392133" cy="276997"/>
          </a:xfrm>
          <a:prstGeom prst="rect">
            <a:avLst/>
          </a:prstGeom>
          <a:noFill/>
        </p:spPr>
        <p:txBody>
          <a:bodyPr wrap="square" lIns="91391" tIns="45719" rIns="91391" bIns="45719" rtlCol="0">
            <a:spAutoFit/>
          </a:bodyPr>
          <a:lstStyle/>
          <a:p>
            <a:pPr defTabSz="913810"/>
            <a:r>
              <a:rPr lang="en-US" sz="1200" dirty="0">
                <a:solidFill>
                  <a:prstClr val="black"/>
                </a:solidFill>
              </a:rPr>
              <a:t>https://www.mds-foundation.org/ipss-r-calculator/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571B29-B263-E74C-B5C4-D0A7CBE78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" t="2885" r="10584" b="35406"/>
          <a:stretch/>
        </p:blipFill>
        <p:spPr>
          <a:xfrm>
            <a:off x="6439876" y="107461"/>
            <a:ext cx="5455139" cy="66224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8BD9FE-A311-E044-9A81-F1F07B237939}"/>
              </a:ext>
            </a:extLst>
          </p:cNvPr>
          <p:cNvSpPr txBox="1"/>
          <p:nvPr/>
        </p:nvSpPr>
        <p:spPr>
          <a:xfrm>
            <a:off x="0" y="18"/>
            <a:ext cx="12192000" cy="830995"/>
          </a:xfrm>
          <a:prstGeom prst="rect">
            <a:avLst/>
          </a:prstGeom>
          <a:noFill/>
        </p:spPr>
        <p:txBody>
          <a:bodyPr wrap="square" lIns="91415" tIns="45719" rIns="91415" bIns="45719" rtlCol="0">
            <a:spAutoFit/>
          </a:bodyPr>
          <a:lstStyle/>
          <a:p>
            <a:pPr defTabSz="914082"/>
            <a:r>
              <a:rPr lang="en-US" sz="4800" b="1" dirty="0">
                <a:solidFill>
                  <a:srgbClr val="000000"/>
                </a:solidFill>
                <a:latin typeface="Calibri"/>
              </a:rPr>
              <a:t>IPSS-R Calculator</a:t>
            </a:r>
            <a:endParaRPr lang="en-US" sz="3733" b="1" dirty="0">
              <a:solidFill>
                <a:srgbClr val="0432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2718E-00A9-E141-AB42-E7C0A08B51C9}"/>
              </a:ext>
            </a:extLst>
          </p:cNvPr>
          <p:cNvSpPr txBox="1"/>
          <p:nvPr/>
        </p:nvSpPr>
        <p:spPr>
          <a:xfrm>
            <a:off x="102608" y="865806"/>
            <a:ext cx="5993393" cy="5230725"/>
          </a:xfrm>
          <a:prstGeom prst="rect">
            <a:avLst/>
          </a:prstGeom>
          <a:noFill/>
        </p:spPr>
        <p:txBody>
          <a:bodyPr wrap="square" lIns="91391" tIns="45719" rIns="91391" bIns="45719" rtlCol="0">
            <a:spAutoFit/>
          </a:bodyPr>
          <a:lstStyle/>
          <a:p>
            <a:pPr defTabSz="913810">
              <a:lnSpc>
                <a:spcPct val="120000"/>
              </a:lnSpc>
            </a:pPr>
            <a:r>
              <a:rPr lang="en-US" sz="2667" b="1" u="sng" dirty="0">
                <a:solidFill>
                  <a:prstClr val="black"/>
                </a:solidFill>
                <a:latin typeface="Calibri"/>
              </a:rPr>
              <a:t>Example Patient</a:t>
            </a:r>
          </a:p>
          <a:p>
            <a:pPr defTabSz="913810">
              <a:lnSpc>
                <a:spcPct val="120000"/>
              </a:lnSpc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Margie is a 78-year-old woman with:</a:t>
            </a:r>
          </a:p>
          <a:p>
            <a:pPr defTabSz="91381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defTabSz="913810">
              <a:lnSpc>
                <a:spcPct val="120000"/>
              </a:lnSpc>
            </a:pPr>
            <a:r>
              <a:rPr lang="en-US" sz="2667" b="1" dirty="0">
                <a:solidFill>
                  <a:srgbClr val="FF0000"/>
                </a:solidFill>
                <a:latin typeface="Calibri"/>
              </a:rPr>
              <a:t>Hemoglobin		8.2 g/dL</a:t>
            </a:r>
          </a:p>
          <a:p>
            <a:pPr defTabSz="913810">
              <a:lnSpc>
                <a:spcPct val="120000"/>
              </a:lnSpc>
            </a:pPr>
            <a:br>
              <a:rPr lang="en-US" sz="800" dirty="0">
                <a:solidFill>
                  <a:prstClr val="black"/>
                </a:solidFill>
                <a:latin typeface="Calibri"/>
              </a:rPr>
            </a:br>
            <a:r>
              <a:rPr lang="en-US" sz="2667" dirty="0">
                <a:solidFill>
                  <a:prstClr val="black"/>
                </a:solidFill>
                <a:latin typeface="Calibri"/>
              </a:rPr>
              <a:t>Neutrophils		2.3 x 10</a:t>
            </a:r>
            <a:r>
              <a:rPr lang="en-US" sz="2667" baseline="30000" dirty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/L </a:t>
            </a:r>
          </a:p>
          <a:p>
            <a:pPr defTabSz="913810">
              <a:lnSpc>
                <a:spcPct val="120000"/>
              </a:lnSpc>
            </a:pPr>
            <a:endParaRPr lang="en-US" sz="800" b="1" dirty="0">
              <a:solidFill>
                <a:srgbClr val="0432FF"/>
              </a:solidFill>
              <a:latin typeface="Calibri"/>
            </a:endParaRPr>
          </a:p>
          <a:p>
            <a:pPr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Platelet		</a:t>
            </a:r>
            <a:r>
              <a:rPr lang="en-US" sz="2667" dirty="0">
                <a:solidFill>
                  <a:prstClr val="black"/>
                </a:solidFill>
              </a:rPr>
              <a:t>240 x 10</a:t>
            </a:r>
            <a:r>
              <a:rPr lang="en-US" sz="2667" baseline="30000" dirty="0">
                <a:solidFill>
                  <a:prstClr val="black"/>
                </a:solidFill>
              </a:rPr>
              <a:t>9</a:t>
            </a:r>
            <a:r>
              <a:rPr lang="en-US" sz="2667" dirty="0">
                <a:solidFill>
                  <a:prstClr val="black"/>
                </a:solidFill>
              </a:rPr>
              <a:t>/L </a:t>
            </a:r>
            <a:r>
              <a:rPr lang="en-US" sz="2667" dirty="0">
                <a:solidFill>
                  <a:prstClr val="black"/>
                </a:solidFill>
                <a:sym typeface="Wingdings" pitchFamily="2" charset="2"/>
              </a:rPr>
              <a:t> </a:t>
            </a:r>
            <a:endParaRPr lang="en-US" sz="2667" dirty="0">
              <a:solidFill>
                <a:prstClr val="black"/>
              </a:solidFill>
            </a:endParaRPr>
          </a:p>
          <a:p>
            <a:pPr defTabSz="913810">
              <a:lnSpc>
                <a:spcPct val="120000"/>
              </a:lnSpc>
            </a:pPr>
            <a:endParaRPr lang="en-US" sz="2667" dirty="0">
              <a:solidFill>
                <a:prstClr val="black"/>
              </a:solidFill>
              <a:latin typeface="Calibri"/>
            </a:endParaRPr>
          </a:p>
          <a:p>
            <a:pPr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Bone marrow biopsy shows: </a:t>
            </a:r>
          </a:p>
          <a:p>
            <a:pPr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Blasts			1%</a:t>
            </a:r>
          </a:p>
          <a:p>
            <a:pPr defTabSz="91381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/>
              </a:rPr>
              <a:t>Chromosomes	Normal</a:t>
            </a:r>
          </a:p>
        </p:txBody>
      </p:sp>
      <p:pic>
        <p:nvPicPr>
          <p:cNvPr id="11" name="Graphic 10" descr="Sunglasses face outline with solid fill">
            <a:extLst>
              <a:ext uri="{FF2B5EF4-FFF2-40B4-BE49-F238E27FC236}">
                <a16:creationId xmlns:a16="http://schemas.microsoft.com/office/drawing/2014/main" id="{808346CD-93D6-A248-8EAA-1347FC9D2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6636" y="2835105"/>
            <a:ext cx="645547" cy="645547"/>
          </a:xfrm>
          <a:prstGeom prst="rect">
            <a:avLst/>
          </a:prstGeom>
        </p:spPr>
      </p:pic>
      <p:pic>
        <p:nvPicPr>
          <p:cNvPr id="13" name="Graphic 12" descr="Sad face outline with solid fill">
            <a:extLst>
              <a:ext uri="{FF2B5EF4-FFF2-40B4-BE49-F238E27FC236}">
                <a16:creationId xmlns:a16="http://schemas.microsoft.com/office/drawing/2014/main" id="{376A96C9-1815-1943-8334-E1A6509F5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9603" y="2154764"/>
            <a:ext cx="645547" cy="645547"/>
          </a:xfrm>
          <a:prstGeom prst="rect">
            <a:avLst/>
          </a:prstGeom>
        </p:spPr>
      </p:pic>
      <p:pic>
        <p:nvPicPr>
          <p:cNvPr id="15" name="Graphic 14" descr="Sunglasses face outline with solid fill">
            <a:extLst>
              <a:ext uri="{FF2B5EF4-FFF2-40B4-BE49-F238E27FC236}">
                <a16:creationId xmlns:a16="http://schemas.microsoft.com/office/drawing/2014/main" id="{18F86ADB-1434-774D-A683-7B76ED24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9603" y="3480652"/>
            <a:ext cx="645547" cy="645547"/>
          </a:xfrm>
          <a:prstGeom prst="rect">
            <a:avLst/>
          </a:prstGeom>
        </p:spPr>
      </p:pic>
      <p:pic>
        <p:nvPicPr>
          <p:cNvPr id="16" name="Graphic 15" descr="Sunglasses face outline with solid fill">
            <a:extLst>
              <a:ext uri="{FF2B5EF4-FFF2-40B4-BE49-F238E27FC236}">
                <a16:creationId xmlns:a16="http://schemas.microsoft.com/office/drawing/2014/main" id="{E6C1612E-B44C-994F-A43E-5E8A4EBFA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008" y="4806540"/>
            <a:ext cx="645547" cy="645547"/>
          </a:xfrm>
          <a:prstGeom prst="rect">
            <a:avLst/>
          </a:prstGeom>
        </p:spPr>
      </p:pic>
      <p:pic>
        <p:nvPicPr>
          <p:cNvPr id="17" name="Graphic 16" descr="Sunglasses face outline with solid fill">
            <a:extLst>
              <a:ext uri="{FF2B5EF4-FFF2-40B4-BE49-F238E27FC236}">
                <a16:creationId xmlns:a16="http://schemas.microsoft.com/office/drawing/2014/main" id="{2C5277BE-79B7-F344-9BEA-7E2B42D6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975" y="5452087"/>
            <a:ext cx="645547" cy="645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7ADFEF-3247-5B46-B786-7F104B12EA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4" r="5646"/>
          <a:stretch/>
        </p:blipFill>
        <p:spPr>
          <a:xfrm>
            <a:off x="6389161" y="107462"/>
            <a:ext cx="5524891" cy="6660591"/>
          </a:xfrm>
          <a:prstGeom prst="rect">
            <a:avLst/>
          </a:prstGeom>
          <a:ln w="38100">
            <a:solidFill>
              <a:srgbClr val="0432FF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1426E58-7B44-104A-9611-CFA7502DBCB8}"/>
              </a:ext>
            </a:extLst>
          </p:cNvPr>
          <p:cNvSpPr/>
          <p:nvPr/>
        </p:nvSpPr>
        <p:spPr>
          <a:xfrm>
            <a:off x="6596186" y="4767388"/>
            <a:ext cx="5033108" cy="130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32193B-C398-0B43-AE1B-5A61FF89565F}"/>
              </a:ext>
            </a:extLst>
          </p:cNvPr>
          <p:cNvSpPr/>
          <p:nvPr/>
        </p:nvSpPr>
        <p:spPr>
          <a:xfrm>
            <a:off x="6424245" y="6160157"/>
            <a:ext cx="5455139" cy="5395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3810">
              <a:lnSpc>
                <a:spcPct val="120000"/>
              </a:lnSpc>
            </a:pPr>
            <a:r>
              <a:rPr lang="en-US" sz="2667" b="1" dirty="0">
                <a:solidFill>
                  <a:schemeClr val="bg1"/>
                </a:solidFill>
              </a:rPr>
              <a:t>The lower the score, the better!</a:t>
            </a:r>
          </a:p>
        </p:txBody>
      </p:sp>
    </p:spTree>
    <p:extLst>
      <p:ext uri="{BB962C8B-B14F-4D97-AF65-F5344CB8AC3E}">
        <p14:creationId xmlns:p14="http://schemas.microsoft.com/office/powerpoint/2010/main" val="16629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"/>
            <a:ext cx="12192000" cy="830995"/>
          </a:xfrm>
          <a:prstGeom prst="rect">
            <a:avLst/>
          </a:prstGeom>
          <a:noFill/>
        </p:spPr>
        <p:txBody>
          <a:bodyPr wrap="square" lIns="91407" tIns="45719" rIns="91407" bIns="45719" rtlCol="0">
            <a:spAutoFit/>
          </a:bodyPr>
          <a:lstStyle/>
          <a:p>
            <a:pPr defTabSz="913992"/>
            <a:r>
              <a:rPr lang="en-US" sz="4800" b="1" dirty="0">
                <a:solidFill>
                  <a:srgbClr val="000000"/>
                </a:solidFill>
                <a:latin typeface="Calibri"/>
              </a:rPr>
              <a:t>Lower Risk = Better Survival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0" y="6127379"/>
            <a:ext cx="5935579" cy="276997"/>
          </a:xfrm>
          <a:prstGeom prst="rect">
            <a:avLst/>
          </a:prstGeom>
          <a:noFill/>
        </p:spPr>
        <p:txBody>
          <a:bodyPr wrap="square" lIns="91407" tIns="45719" rIns="91407" bIns="45719" rtlCol="0">
            <a:spAutoFit/>
          </a:bodyPr>
          <a:lstStyle/>
          <a:p>
            <a:pPr defTabSz="913992"/>
            <a:r>
              <a:rPr lang="en-US" sz="1200" dirty="0">
                <a:solidFill>
                  <a:prstClr val="black"/>
                </a:solidFill>
                <a:latin typeface="Calibri"/>
              </a:rPr>
              <a:t>Bejar et al.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Haematologica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2014; Greenberg et al.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Blood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2012</a:t>
            </a:r>
          </a:p>
        </p:txBody>
      </p:sp>
      <p:pic>
        <p:nvPicPr>
          <p:cNvPr id="5" name="Picture 4" descr="Screen Shot 2014-10-01 at 10.56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6" t="15553" r="19271" b="53804"/>
          <a:stretch/>
        </p:blipFill>
        <p:spPr>
          <a:xfrm>
            <a:off x="3334355" y="1687357"/>
            <a:ext cx="4366295" cy="3742732"/>
          </a:xfrm>
          <a:prstGeom prst="rect">
            <a:avLst/>
          </a:prstGeom>
        </p:spPr>
      </p:pic>
      <p:pic>
        <p:nvPicPr>
          <p:cNvPr id="6" name="Picture 5" descr="Screen Shot 2014-10-01 at 10.56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6" t="49441" r="19271" b="21005"/>
          <a:stretch/>
        </p:blipFill>
        <p:spPr>
          <a:xfrm>
            <a:off x="7763179" y="1708623"/>
            <a:ext cx="4366295" cy="3609679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E2AB741-C3AA-A840-9DA9-BE0B683CDFB8}"/>
              </a:ext>
            </a:extLst>
          </p:cNvPr>
          <p:cNvGraphicFramePr>
            <a:graphicFrameLocks noGrp="1"/>
          </p:cNvGraphicFramePr>
          <p:nvPr/>
        </p:nvGraphicFramePr>
        <p:xfrm>
          <a:off x="234464" y="1722239"/>
          <a:ext cx="2969845" cy="395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845">
                  <a:extLst>
                    <a:ext uri="{9D8B030D-6E8A-4147-A177-3AD203B41FA5}">
                      <a16:colId xmlns:a16="http://schemas.microsoft.com/office/drawing/2014/main" val="2180736466"/>
                    </a:ext>
                  </a:extLst>
                </a:gridCol>
              </a:tblGrid>
              <a:tr h="71531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VERY LOW</a:t>
                      </a:r>
                    </a:p>
                  </a:txBody>
                  <a:tcPr marL="121920" marR="121920" marT="60960" marB="6096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3711"/>
                  </a:ext>
                </a:extLst>
              </a:tr>
              <a:tr h="71531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LOW</a:t>
                      </a:r>
                    </a:p>
                  </a:txBody>
                  <a:tcPr marL="121920" marR="121920" marT="60960" marB="60960">
                    <a:solidFill>
                      <a:srgbClr val="39B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48673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INTERMEDIATE</a:t>
                      </a:r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29987"/>
                  </a:ext>
                </a:extLst>
              </a:tr>
              <a:tr h="71531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HIGH</a:t>
                      </a:r>
                    </a:p>
                  </a:txBody>
                  <a:tcPr marL="121920" marR="121920" marT="60960" marB="6096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1760"/>
                  </a:ext>
                </a:extLst>
              </a:tr>
              <a:tr h="71531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VERY HIGH</a:t>
                      </a:r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0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4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General Approach to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992CF-9799-714A-B31B-782BFBCF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044738"/>
            <a:ext cx="5935580" cy="4768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4D18AD-06B8-464A-A269-124EB4202715}"/>
              </a:ext>
            </a:extLst>
          </p:cNvPr>
          <p:cNvSpPr txBox="1"/>
          <p:nvPr/>
        </p:nvSpPr>
        <p:spPr>
          <a:xfrm>
            <a:off x="160421" y="5999145"/>
            <a:ext cx="5935579" cy="318098"/>
          </a:xfrm>
          <a:prstGeom prst="rect">
            <a:avLst/>
          </a:prstGeom>
          <a:noFill/>
        </p:spPr>
        <p:txBody>
          <a:bodyPr wrap="square" lIns="91415" tIns="45719" rIns="91415" bIns="45719" rtlCol="0">
            <a:spAutoFit/>
          </a:bodyPr>
          <a:lstStyle/>
          <a:p>
            <a:r>
              <a:rPr lang="en-US" sz="1467" dirty="0"/>
              <a:t>Platzbecker et al, </a:t>
            </a:r>
            <a:r>
              <a:rPr lang="en-US" sz="1467" i="1" dirty="0"/>
              <a:t>Blood </a:t>
            </a:r>
            <a:r>
              <a:rPr lang="en-US" sz="1467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54576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Treatments for Low Risk MDS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C3772-CAFE-0143-AB2B-1CDEF6FD2FF2}"/>
              </a:ext>
            </a:extLst>
          </p:cNvPr>
          <p:cNvSpPr txBox="1"/>
          <p:nvPr/>
        </p:nvSpPr>
        <p:spPr>
          <a:xfrm>
            <a:off x="160182" y="1231937"/>
            <a:ext cx="12128506" cy="467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Close Monitoring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Supportive Treatment:  Blood transfusions, Iron chelation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Erythropoiesis stimulating agents (ESA)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Lenalidomide for del(5q)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Luspatercept for MDS-RS Subtype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Hypomethylating Agents (Azacitidine, Decitabine) might be considered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/>
              <a:t>Immunosuppressive Therapy (ATG, Cyclosporine) in select situations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96647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Red blood cell transfusions are often necessary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More than 80% of patients with MDS will need RBC transfusion throughout their lifetime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Transfusion needs vary per individual and may range from 1 unit every 4-12 weeks or 1-2 units weekly.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Transfusions improve patient symptoms and quality of life though chronic transfusions lead to elevated level of iron in the blood and tissues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1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Iron Chelation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body has no mechanism to excrete excess iron</a:t>
            </a:r>
          </a:p>
          <a:p>
            <a:r>
              <a:rPr lang="en-US" dirty="0">
                <a:solidFill>
                  <a:schemeClr val="tx1"/>
                </a:solidFill>
              </a:rPr>
              <a:t>Iron chelation therapy (ICT) is the removal of excess iron from the body with the administration of special medications called chelating agents which bind to and promote removal of iron</a:t>
            </a:r>
          </a:p>
          <a:p>
            <a:r>
              <a:rPr lang="en-US" dirty="0">
                <a:solidFill>
                  <a:schemeClr val="tx1"/>
                </a:solidFill>
              </a:rPr>
              <a:t>Duration of chelation therapy may vary. Monitoring of serum Ferritin at least every 3 months is recommended during therapy. </a:t>
            </a:r>
          </a:p>
          <a:p>
            <a:r>
              <a:rPr lang="en-US" dirty="0">
                <a:solidFill>
                  <a:schemeClr val="tx1"/>
                </a:solidFill>
              </a:rPr>
              <a:t>Patient compliance to iron chelation is critical for optimal results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94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Treating Anemia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26348F-5E06-564E-A846-315218507FFF}"/>
              </a:ext>
            </a:extLst>
          </p:cNvPr>
          <p:cNvGraphicFramePr/>
          <p:nvPr/>
        </p:nvGraphicFramePr>
        <p:xfrm>
          <a:off x="140677" y="861776"/>
          <a:ext cx="11941908" cy="584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50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Erythropoiesis-Stimulating Agents (ESA)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sp>
        <p:nvSpPr>
          <p:cNvPr id="9" name="TextBox 8"/>
          <p:cNvSpPr txBox="1"/>
          <p:nvPr/>
        </p:nvSpPr>
        <p:spPr>
          <a:xfrm>
            <a:off x="153072" y="1152305"/>
            <a:ext cx="4352451" cy="560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Epoetin Alfa or Darbepoietin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Stimulate red blood cell production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Subcutaneous injections every 1-2 weeks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Side effects:  headache, joint pain, high blood pressure, thrombosis (rare)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endParaRPr lang="en-US" sz="2667" dirty="0"/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endParaRPr lang="en-US" sz="10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E6C0F-D865-7C49-BB26-7D1AA7CCD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1"/>
          <a:stretch/>
        </p:blipFill>
        <p:spPr>
          <a:xfrm>
            <a:off x="4505521" y="1058174"/>
            <a:ext cx="7533408" cy="41226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BC2A96-1B2F-5D49-9BFA-EB4F050DA79A}"/>
              </a:ext>
            </a:extLst>
          </p:cNvPr>
          <p:cNvSpPr txBox="1"/>
          <p:nvPr/>
        </p:nvSpPr>
        <p:spPr>
          <a:xfrm>
            <a:off x="53717" y="6021288"/>
            <a:ext cx="3200400" cy="345930"/>
          </a:xfrm>
          <a:prstGeom prst="rect">
            <a:avLst/>
          </a:prstGeom>
          <a:noFill/>
        </p:spPr>
        <p:txBody>
          <a:bodyPr wrap="square" lIns="98743" tIns="49372" rIns="98743" bIns="49372" rtlCol="0">
            <a:spAutoFit/>
          </a:bodyPr>
          <a:lstStyle/>
          <a:p>
            <a:r>
              <a:rPr lang="en-US" sz="1600" dirty="0"/>
              <a:t>Fenaux et al. </a:t>
            </a:r>
            <a:r>
              <a:rPr lang="en-US" sz="1600" i="1" dirty="0"/>
              <a:t>Leukemia</a:t>
            </a:r>
            <a:r>
              <a:rPr lang="en-US" sz="1600" dirty="0"/>
              <a:t> 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65C1B7-8A12-2646-852F-E39F3D2A88DA}"/>
              </a:ext>
            </a:extLst>
          </p:cNvPr>
          <p:cNvSpPr/>
          <p:nvPr/>
        </p:nvSpPr>
        <p:spPr>
          <a:xfrm>
            <a:off x="5203111" y="5424030"/>
            <a:ext cx="6747349" cy="10320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3810">
              <a:lnSpc>
                <a:spcPct val="120000"/>
              </a:lnSpc>
            </a:pPr>
            <a:r>
              <a:rPr lang="en-US" sz="2667" b="1" dirty="0">
                <a:solidFill>
                  <a:schemeClr val="bg1"/>
                </a:solidFill>
              </a:rPr>
              <a:t>Patients with Epo level below 200 have better responses that last longer</a:t>
            </a:r>
          </a:p>
        </p:txBody>
      </p:sp>
    </p:spTree>
    <p:extLst>
      <p:ext uri="{BB962C8B-B14F-4D97-AF65-F5344CB8AC3E}">
        <p14:creationId xmlns:p14="http://schemas.microsoft.com/office/powerpoint/2010/main" val="15354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655642" y="5805264"/>
            <a:ext cx="3200400" cy="838372"/>
          </a:xfrm>
          <a:prstGeom prst="rect">
            <a:avLst/>
          </a:prstGeom>
          <a:noFill/>
        </p:spPr>
        <p:txBody>
          <a:bodyPr wrap="square" lIns="98743" tIns="49372" rIns="98743" bIns="49372" rtlCol="0">
            <a:spAutoFit/>
          </a:bodyPr>
          <a:lstStyle/>
          <a:p>
            <a:pPr algn="r"/>
            <a:r>
              <a:rPr lang="en-US" sz="1600" dirty="0"/>
              <a:t>List et al. </a:t>
            </a:r>
            <a:r>
              <a:rPr lang="en-US" sz="1600" i="1" dirty="0"/>
              <a:t>N Engl J Med</a:t>
            </a:r>
            <a:r>
              <a:rPr lang="en-US" sz="1600" dirty="0"/>
              <a:t> 2006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ASH Image Bank </a:t>
            </a:r>
            <a:r>
              <a:rPr lang="mr-IN" sz="1600" dirty="0">
                <a:solidFill>
                  <a:prstClr val="black"/>
                </a:solidFill>
                <a:latin typeface="Mangal"/>
              </a:rPr>
              <a:t>–</a:t>
            </a:r>
            <a:r>
              <a:rPr lang="en-US" sz="1600" dirty="0">
                <a:solidFill>
                  <a:prstClr val="black"/>
                </a:solidFill>
              </a:rPr>
              <a:t> James Vardiman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7959B-6047-7D46-ADAE-DE2CDED816B8}"/>
              </a:ext>
            </a:extLst>
          </p:cNvPr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Lenalidomide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FB2AE-F63F-A54C-8046-958B801EACFD}"/>
              </a:ext>
            </a:extLst>
          </p:cNvPr>
          <p:cNvSpPr txBox="1"/>
          <p:nvPr/>
        </p:nvSpPr>
        <p:spPr>
          <a:xfrm>
            <a:off x="153071" y="1152309"/>
            <a:ext cx="7863743" cy="437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Lower-risk MDS with del(5q)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Oral (pill)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70% of patients no longer require transfusions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50% of patients experience “cytogenetic response,” where the del(5q) abnormality is no longer found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Side effects:  Low blood counts, nausea, diarrhea, fatigue, itching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endParaRPr lang="en-US" sz="1067" dirty="0"/>
          </a:p>
        </p:txBody>
      </p:sp>
      <p:pic>
        <p:nvPicPr>
          <p:cNvPr id="11" name="Picture 10" descr="Screen Shot 2017-03-20 at 4.27.35 PM.png">
            <a:extLst>
              <a:ext uri="{FF2B5EF4-FFF2-40B4-BE49-F238E27FC236}">
                <a16:creationId xmlns:a16="http://schemas.microsoft.com/office/drawing/2014/main" id="{00AFD7E8-A471-CF4E-812B-BEDEF04CB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26706" b="8889"/>
          <a:stretch/>
        </p:blipFill>
        <p:spPr>
          <a:xfrm>
            <a:off x="9008533" y="1448335"/>
            <a:ext cx="2494619" cy="30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1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sp>
        <p:nvSpPr>
          <p:cNvPr id="9" name="TextBox 8"/>
          <p:cNvSpPr txBox="1"/>
          <p:nvPr/>
        </p:nvSpPr>
        <p:spPr>
          <a:xfrm>
            <a:off x="136810" y="1213598"/>
            <a:ext cx="73624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Lower-risk MDS with ring sideroblasts (MDS-RS)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No response to ESA or Epo level above 500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Subcutaneous injection every 3 weeks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38% of patients no longer required transfusions after 6 months</a:t>
            </a:r>
          </a:p>
          <a:p>
            <a:pPr marL="457189" indent="-457189">
              <a:spcAft>
                <a:spcPts val="1333"/>
              </a:spcAft>
              <a:buFont typeface="Arial"/>
              <a:buChar char="•"/>
            </a:pPr>
            <a:r>
              <a:rPr lang="en-US" sz="2667" dirty="0"/>
              <a:t>Side effects:  Low back pain, fatigue, nausea, diarrhea, dizziness</a:t>
            </a:r>
          </a:p>
          <a:p>
            <a:pPr>
              <a:spcAft>
                <a:spcPts val="1333"/>
              </a:spcAft>
            </a:pPr>
            <a:endParaRPr lang="en-US" sz="2667" dirty="0"/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/>
              <a:buChar char="•"/>
            </a:pPr>
            <a:endParaRPr lang="en-US" sz="1067" dirty="0"/>
          </a:p>
        </p:txBody>
      </p:sp>
      <p:sp>
        <p:nvSpPr>
          <p:cNvPr id="22" name="TextBox 21"/>
          <p:cNvSpPr txBox="1"/>
          <p:nvPr/>
        </p:nvSpPr>
        <p:spPr>
          <a:xfrm>
            <a:off x="9008533" y="6277702"/>
            <a:ext cx="3200400" cy="592151"/>
          </a:xfrm>
          <a:prstGeom prst="rect">
            <a:avLst/>
          </a:prstGeom>
          <a:noFill/>
        </p:spPr>
        <p:txBody>
          <a:bodyPr wrap="square" lIns="98743" tIns="49372" rIns="98743" bIns="49372" rtlCol="0">
            <a:spAutoFit/>
          </a:bodyPr>
          <a:lstStyle/>
          <a:p>
            <a:pPr algn="r"/>
            <a:r>
              <a:rPr lang="en-US" sz="1600" dirty="0"/>
              <a:t>Fenaux et al. </a:t>
            </a:r>
            <a:r>
              <a:rPr lang="en-US" sz="1600" i="1" dirty="0"/>
              <a:t>N Engl J Med</a:t>
            </a:r>
            <a:r>
              <a:rPr lang="en-US" sz="1600" dirty="0"/>
              <a:t> 2020</a:t>
            </a:r>
          </a:p>
          <a:p>
            <a:pPr algn="r"/>
            <a:r>
              <a:rPr lang="en-US" sz="1600" dirty="0"/>
              <a:t>Acceleron Pharma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7959B-6047-7D46-ADAE-DE2CDED816B8}"/>
              </a:ext>
            </a:extLst>
          </p:cNvPr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Luspatercept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34095-F39A-854A-B5AE-2A6F2600B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7" t="15674" r="37201" b="14478"/>
          <a:stretch/>
        </p:blipFill>
        <p:spPr>
          <a:xfrm>
            <a:off x="7716615" y="149523"/>
            <a:ext cx="3577087" cy="2685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68FCB-FD92-7F46-9277-53EA89A9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16" t="6188" r="3302" b="14478"/>
          <a:stretch/>
        </p:blipFill>
        <p:spPr>
          <a:xfrm>
            <a:off x="8478103" y="2949886"/>
            <a:ext cx="3577087" cy="30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7566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243" y="1376776"/>
            <a:ext cx="4748999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Understand what is MDS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Understand the symptoms, signs and diagnosis of MDS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 the clinical outcome prediction models we use for MDS including IPSS and IPSS-R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Understand the management options for lower risk MDS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FB28CB4-CD0D-41A2-946A-8149308B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19" y="1428569"/>
            <a:ext cx="4035184" cy="25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AFB99-EC3E-4EB2-8419-993346D3DC3E}"/>
              </a:ext>
            </a:extLst>
          </p:cNvPr>
          <p:cNvSpPr txBox="1"/>
          <p:nvPr/>
        </p:nvSpPr>
        <p:spPr>
          <a:xfrm>
            <a:off x="7365509" y="4065970"/>
            <a:ext cx="272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Understand alphabet of MDS</a:t>
            </a:r>
          </a:p>
        </p:txBody>
      </p:sp>
      <p:pic>
        <p:nvPicPr>
          <p:cNvPr id="7" name="Picture 11" descr="nl neut.jpg                                                    000270ADMacintosh HD                   B74677AA:">
            <a:extLst>
              <a:ext uri="{FF2B5EF4-FFF2-40B4-BE49-F238E27FC236}">
                <a16:creationId xmlns:a16="http://schemas.microsoft.com/office/drawing/2014/main" id="{BF8A92EA-730A-4A9B-A99F-EB839FEA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 b="3792"/>
          <a:stretch>
            <a:fillRect/>
          </a:stretch>
        </p:blipFill>
        <p:spPr bwMode="auto">
          <a:xfrm>
            <a:off x="8377782" y="5203719"/>
            <a:ext cx="958578" cy="745561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4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More than anemia?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26348F-5E06-564E-A846-315218507FFF}"/>
              </a:ext>
            </a:extLst>
          </p:cNvPr>
          <p:cNvGraphicFramePr/>
          <p:nvPr/>
        </p:nvGraphicFramePr>
        <p:xfrm>
          <a:off x="140677" y="861776"/>
          <a:ext cx="11941908" cy="584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86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Hypomethylating (HMA) Therapy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1" y="4047067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267" dirty="0"/>
          </a:p>
        </p:txBody>
      </p:sp>
      <p:sp>
        <p:nvSpPr>
          <p:cNvPr id="9" name="TextBox 8"/>
          <p:cNvSpPr txBox="1"/>
          <p:nvPr/>
        </p:nvSpPr>
        <p:spPr>
          <a:xfrm>
            <a:off x="136810" y="876238"/>
            <a:ext cx="6391238" cy="4926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Azacitidine, Decitabine</a:t>
            </a:r>
          </a:p>
          <a:p>
            <a:pPr marL="457189" indent="-457189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IV, SQ (*oral decitabine-cedazuridine)</a:t>
            </a:r>
          </a:p>
          <a:p>
            <a:pPr marL="457189" indent="-457189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Blood counts initially worsen, more transfusions needed</a:t>
            </a:r>
          </a:p>
          <a:p>
            <a:pPr marL="457189" indent="-457189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Slow responses in most (4-6 months)</a:t>
            </a:r>
          </a:p>
          <a:p>
            <a:pPr marL="457189" indent="-457189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Treatment schedule</a:t>
            </a:r>
          </a:p>
          <a:p>
            <a:pPr marL="1055888" lvl="1" indent="-457189">
              <a:lnSpc>
                <a:spcPct val="120000"/>
              </a:lnSpc>
              <a:buFont typeface="Lucida Grande"/>
              <a:buChar char="-"/>
            </a:pPr>
            <a:r>
              <a:rPr lang="en-US" sz="2400" dirty="0">
                <a:sym typeface="Wingdings"/>
              </a:rPr>
              <a:t>Azacitidine day 1-7, every 28 days</a:t>
            </a:r>
          </a:p>
          <a:p>
            <a:pPr marL="1055888" lvl="1" indent="-457189">
              <a:lnSpc>
                <a:spcPct val="120000"/>
              </a:lnSpc>
              <a:buFont typeface="Lucida Grande"/>
              <a:buChar char="-"/>
            </a:pPr>
            <a:r>
              <a:rPr lang="en-US" sz="2400" dirty="0">
                <a:sym typeface="Wingdings"/>
              </a:rPr>
              <a:t>Decitabine day 1-5, every 28 days</a:t>
            </a:r>
          </a:p>
          <a:p>
            <a:pPr marL="457189" indent="-457189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Side effects:  nausea, constipation, worsened blood counts</a:t>
            </a:r>
          </a:p>
          <a:p>
            <a:pPr>
              <a:lnSpc>
                <a:spcPct val="120000"/>
              </a:lnSpc>
            </a:pPr>
            <a:endParaRPr lang="en-US" sz="2400" dirty="0">
              <a:sym typeface="Wingdings"/>
            </a:endParaRPr>
          </a:p>
        </p:txBody>
      </p:sp>
      <p:pic>
        <p:nvPicPr>
          <p:cNvPr id="6" name="Picture 5" descr="Screen Shot 2014-10-07 at 12.55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9722" r="44444" b="23611"/>
          <a:stretch/>
        </p:blipFill>
        <p:spPr>
          <a:xfrm>
            <a:off x="6248403" y="892867"/>
            <a:ext cx="5841997" cy="4138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691" y="8740372"/>
            <a:ext cx="43384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67" dirty="0"/>
              <a:t>Fenaux et al., Lancet Oncol 2009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891" y="8943572"/>
            <a:ext cx="43384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67" dirty="0"/>
              <a:t>Fenaux et al., Lancet Oncol 2009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1091" y="9146772"/>
            <a:ext cx="43384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67" dirty="0"/>
              <a:t>Fenaux et al., Lancet Oncol 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1600" y="6512071"/>
            <a:ext cx="3200400" cy="345930"/>
          </a:xfrm>
          <a:prstGeom prst="rect">
            <a:avLst/>
          </a:prstGeom>
          <a:noFill/>
        </p:spPr>
        <p:txBody>
          <a:bodyPr wrap="square" lIns="98743" tIns="49372" rIns="98743" bIns="49372" rtlCol="0">
            <a:spAutoFit/>
          </a:bodyPr>
          <a:lstStyle/>
          <a:p>
            <a:pPr algn="r"/>
            <a:r>
              <a:rPr lang="en-US" sz="1600" dirty="0"/>
              <a:t>Fenaux et al. </a:t>
            </a:r>
            <a:r>
              <a:rPr lang="en-US" sz="1600" i="1" dirty="0"/>
              <a:t>Lancet Oncol</a:t>
            </a:r>
            <a:r>
              <a:rPr lang="en-US" sz="16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118654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4822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/>
              <a:t>Things you can do to manage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7598"/>
            <a:ext cx="8534400" cy="4267200"/>
          </a:xfrm>
        </p:spPr>
        <p:txBody>
          <a:bodyPr>
            <a:normAutofit/>
          </a:bodyPr>
          <a:lstStyle/>
          <a:p>
            <a:pPr marL="3365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Fatigue (anemia)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Allow for rest periods. Ensure a good nights sleep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Exercise, take short walks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Allow others to help with tasks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Use additional services when available such as grocery shopping, ie Peapod</a:t>
            </a: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Bleeding (thrombocytopenia)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Use a soft toothbrush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No flossing if platelet count is low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Use an electric razor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Avoid injury and clutter as not to bump into things</a:t>
            </a:r>
          </a:p>
          <a:p>
            <a:pPr marL="33655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Do not take supplements that can increase risk of bleeding</a:t>
            </a: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71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20334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Things you can do to manage symptoms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05254"/>
            <a:ext cx="8534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Infection (neutropenia)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Good hand washing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Keep intimate space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Do not share utensils or drinking glasses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Eat foods that are well washed and well cooked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Avoid crowds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Monitor temperature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Take preventative antibiotics as prescribed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9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How about treatment?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447800"/>
            <a:ext cx="8128986" cy="4267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There are several treatment options but the mainstay of treatment is supportive care</a:t>
            </a:r>
          </a:p>
          <a:p>
            <a:r>
              <a:rPr lang="en-US" sz="2400" dirty="0">
                <a:solidFill>
                  <a:schemeClr val="tx1"/>
                </a:solidFill>
              </a:rPr>
              <a:t>Goals of treatment are to manage symptoms, improve quality of life, improve overall survival, avoid complications and reduce progression to AML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Treatment decision are varied based on severity of disease, age, performance status, comorbidities, and an individual persons goals and lifestyle.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26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7893-1761-46E1-9BB5-1946F1AC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65664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/>
              <a:t>You should be a full partner in your care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3E45F-B07A-4672-87FC-63D23D3F99D4}"/>
              </a:ext>
            </a:extLst>
          </p:cNvPr>
          <p:cNvSpPr/>
          <p:nvPr/>
        </p:nvSpPr>
        <p:spPr>
          <a:xfrm>
            <a:off x="1744133" y="1690064"/>
            <a:ext cx="7814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en-US" sz="2000" b="1" dirty="0"/>
              <a:t> Know your blast count, blood counts, classification of MDS, and your IPSS/ IPSS-R  risk category</a:t>
            </a:r>
          </a:p>
          <a:p>
            <a:pPr lvl="1">
              <a:defRPr/>
            </a:pPr>
            <a:endParaRPr lang="en-US" sz="20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dirty="0"/>
              <a:t>  Ask about different treatment options, risks and benefits including possibility of bone marrow transplant and clinical trials</a:t>
            </a:r>
          </a:p>
          <a:p>
            <a:pPr lvl="1">
              <a:defRPr/>
            </a:pPr>
            <a:endParaRPr lang="en-US" sz="20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dirty="0"/>
              <a:t>  Look for resources and support groups: YOU ARE NOT ALONE—Family, friends, AAMDSIF, MDS Foundation, Leukemia and Lymphoma Society, etc</a:t>
            </a:r>
          </a:p>
          <a:p>
            <a:pPr lvl="1"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2570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37218" name="Title 1">
            <a:extLst>
              <a:ext uri="{FF2B5EF4-FFF2-40B4-BE49-F238E27FC236}">
                <a16:creationId xmlns:a16="http://schemas.microsoft.com/office/drawing/2014/main" id="{BE08084B-7051-4F3A-8B28-415CA27DB3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517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Acknowledgements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3AB30A-CDA8-4A63-A5D6-5DFB74ABF870}"/>
              </a:ext>
            </a:extLst>
          </p:cNvPr>
          <p:cNvGrpSpPr/>
          <p:nvPr/>
        </p:nvGrpSpPr>
        <p:grpSpPr>
          <a:xfrm>
            <a:off x="406401" y="889001"/>
            <a:ext cx="6477001" cy="4773205"/>
            <a:chOff x="1259632" y="752803"/>
            <a:chExt cx="6984776" cy="3772975"/>
          </a:xfrm>
        </p:grpSpPr>
        <p:pic>
          <p:nvPicPr>
            <p:cNvPr id="137219" name="Picture 3">
              <a:extLst>
                <a:ext uri="{FF2B5EF4-FFF2-40B4-BE49-F238E27FC236}">
                  <a16:creationId xmlns:a16="http://schemas.microsoft.com/office/drawing/2014/main" id="{8B7BA58E-6A43-422A-B2F3-075676060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636" y="3498628"/>
              <a:ext cx="1397772" cy="87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1" name="Rectangle 3">
              <a:extLst>
                <a:ext uri="{FF2B5EF4-FFF2-40B4-BE49-F238E27FC236}">
                  <a16:creationId xmlns:a16="http://schemas.microsoft.com/office/drawing/2014/main" id="{9E2E7902-8B22-42AE-A3E6-08538DD9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3475812"/>
              <a:ext cx="2160240" cy="851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ClrTx/>
                <a:buNone/>
              </a:pPr>
              <a:r>
                <a:rPr lang="en-US" altLang="en-US" sz="2133" b="1" dirty="0">
                  <a:solidFill>
                    <a:srgbClr val="7030A0"/>
                  </a:solidFill>
                </a:rPr>
                <a:t>Dennis Cooper Award</a:t>
              </a:r>
            </a:p>
          </p:txBody>
        </p:sp>
        <p:pic>
          <p:nvPicPr>
            <p:cNvPr id="26" name="Picture 2" descr="C:\Users\azeidan\Desktop\YIA.png">
              <a:extLst>
                <a:ext uri="{FF2B5EF4-FFF2-40B4-BE49-F238E27FC236}">
                  <a16:creationId xmlns:a16="http://schemas.microsoft.com/office/drawing/2014/main" id="{45584965-ADEA-4323-A837-1048DD10D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39" y="3435847"/>
              <a:ext cx="1458756" cy="108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azeidan\Desktop\AA-mds-foundation logo.png">
              <a:extLst>
                <a:ext uri="{FF2B5EF4-FFF2-40B4-BE49-F238E27FC236}">
                  <a16:creationId xmlns:a16="http://schemas.microsoft.com/office/drawing/2014/main" id="{D7B20966-6419-4CEC-9D93-F66721C0F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850358"/>
              <a:ext cx="3672408" cy="585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:\Users\azeidan\Desktop\ed evans foundation.jpg">
              <a:extLst>
                <a:ext uri="{FF2B5EF4-FFF2-40B4-BE49-F238E27FC236}">
                  <a16:creationId xmlns:a16="http://schemas.microsoft.com/office/drawing/2014/main" id="{EA434330-F92D-4D76-A079-C8F05D8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93145"/>
              <a:ext cx="3672408" cy="63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0AF3B8-2A0D-4A9B-BFC2-5745C7220DE7}"/>
                </a:ext>
              </a:extLst>
            </p:cNvPr>
            <p:cNvSpPr txBox="1"/>
            <p:nvPr/>
          </p:nvSpPr>
          <p:spPr>
            <a:xfrm>
              <a:off x="2843809" y="3435846"/>
              <a:ext cx="1921907" cy="10462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267" dirty="0">
                  <a:solidFill>
                    <a:prstClr val="black"/>
                  </a:solidFill>
                </a:rPr>
                <a:t> </a:t>
              </a:r>
              <a:r>
                <a:rPr lang="en-US" sz="1867" b="1" dirty="0">
                  <a:solidFill>
                    <a:prstClr val="black"/>
                  </a:solidFill>
                </a:rPr>
                <a:t>MDS Clinical Research  Consortium</a:t>
              </a:r>
              <a:endParaRPr lang="en-US" sz="1867" dirty="0">
                <a:solidFill>
                  <a:prstClr val="black"/>
                </a:solidFill>
              </a:endParaRPr>
            </a:p>
          </p:txBody>
        </p:sp>
        <p:pic>
          <p:nvPicPr>
            <p:cNvPr id="30" name="Picture 6" descr="Image result for yale smilow cancer center picture">
              <a:extLst>
                <a:ext uri="{FF2B5EF4-FFF2-40B4-BE49-F238E27FC236}">
                  <a16:creationId xmlns:a16="http://schemas.microsoft.com/office/drawing/2014/main" id="{26C78AAC-4F09-42A3-AE12-8A5BF7E34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752803"/>
              <a:ext cx="2063775" cy="149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yale smilow cancer center picture">
              <a:extLst>
                <a:ext uri="{FF2B5EF4-FFF2-40B4-BE49-F238E27FC236}">
                  <a16:creationId xmlns:a16="http://schemas.microsoft.com/office/drawing/2014/main" id="{2A9A84D2-9200-402D-83BF-53772D04D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526" y="771551"/>
              <a:ext cx="1568882" cy="1425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0" name="Picture 2" descr="Cancer Clinical Investigator Team Leadership Award ">
              <a:extLst>
                <a:ext uri="{FF2B5EF4-FFF2-40B4-BE49-F238E27FC236}">
                  <a16:creationId xmlns:a16="http://schemas.microsoft.com/office/drawing/2014/main" id="{23D17BB9-2255-4FC1-84C3-9241C77BC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39" y="1771651"/>
              <a:ext cx="2853862" cy="160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6" name="Picture 8" descr="Image result for lls logo">
              <a:extLst>
                <a:ext uri="{FF2B5EF4-FFF2-40B4-BE49-F238E27FC236}">
                  <a16:creationId xmlns:a16="http://schemas.microsoft.com/office/drawing/2014/main" id="{24C06D36-994D-4286-8482-4FF852AA1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771551"/>
              <a:ext cx="3175414" cy="906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4929CFB9-19C3-4F7F-9E97-F63A65CBEC62}"/>
              </a:ext>
            </a:extLst>
          </p:cNvPr>
          <p:cNvSpPr txBox="1">
            <a:spLocks/>
          </p:cNvSpPr>
          <p:nvPr/>
        </p:nvSpPr>
        <p:spPr>
          <a:xfrm>
            <a:off x="7010401" y="1295400"/>
            <a:ext cx="4876799" cy="381642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9900"/>
              </a:buClr>
              <a:buNone/>
              <a:defRPr/>
            </a:pPr>
            <a:endParaRPr lang="en-US" sz="2133" b="1" dirty="0"/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None/>
              <a:defRPr/>
            </a:pPr>
            <a:r>
              <a:rPr lang="en-US" sz="2800" b="1" u="sng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Questions?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None/>
              <a:defRPr/>
            </a:pPr>
            <a:r>
              <a:rPr lang="en-US" sz="2800" b="1" u="sng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adp9002@med.cornell.edu</a:t>
            </a:r>
            <a:endParaRPr lang="de-DE" sz="2400" b="1" dirty="0"/>
          </a:p>
          <a:p>
            <a:pPr marL="0" indent="0" algn="ctr">
              <a:buNone/>
            </a:pPr>
            <a:endParaRPr lang="de-DE" sz="2400" b="1" dirty="0"/>
          </a:p>
        </p:txBody>
      </p:sp>
      <p:pic>
        <p:nvPicPr>
          <p:cNvPr id="160930" name="Picture 162" descr="NCI Treatment on Twitter: &quot;The goal of these supplements is to provide  enhanced access to targeted cancer therapy for minority and underserved  populations – an important focus area of @theNCI – through">
            <a:extLst>
              <a:ext uri="{FF2B5EF4-FFF2-40B4-BE49-F238E27FC236}">
                <a16:creationId xmlns:a16="http://schemas.microsoft.com/office/drawing/2014/main" id="{506EF94C-3B14-4F91-BE18-787639BB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69491"/>
            <a:ext cx="4165600" cy="20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5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What is MDS</a:t>
            </a:r>
            <a:br>
              <a:rPr lang="en-US" sz="5400" dirty="0">
                <a:solidFill>
                  <a:srgbClr val="C00000"/>
                </a:solidFill>
              </a:rPr>
            </a:br>
            <a:br>
              <a:rPr lang="en-US" sz="5400" dirty="0">
                <a:solidFill>
                  <a:srgbClr val="C00000"/>
                </a:solidFill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402672"/>
            <a:ext cx="5376333" cy="335354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MDS is a heterogeneous group of malignant hematopoietic disorders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MDS is a form of bone marrow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Stem cells (immature blood cells) do not mature as expected resulting in ineffective blood cell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MDS is characterized by one or more peripheral blood cytopenias: i.e anemia, neutropenia and or thrombocytopenia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Shape 136">
            <a:extLst>
              <a:ext uri="{FF2B5EF4-FFF2-40B4-BE49-F238E27FC236}">
                <a16:creationId xmlns:a16="http://schemas.microsoft.com/office/drawing/2014/main" id="{CA65993D-51CC-4D53-8023-7FC500C6A4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39966" y="1295400"/>
            <a:ext cx="30232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26DEDA-8DCC-4BF0-9CBF-146BC053087A}"/>
              </a:ext>
            </a:extLst>
          </p:cNvPr>
          <p:cNvSpPr/>
          <p:nvPr/>
        </p:nvSpPr>
        <p:spPr bwMode="auto">
          <a:xfrm>
            <a:off x="7489795" y="5770486"/>
            <a:ext cx="2760955" cy="3195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99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296"/>
            <a:ext cx="9144000" cy="584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CE6D3-9920-491E-8DE0-DA0A77705F39}"/>
              </a:ext>
            </a:extLst>
          </p:cNvPr>
          <p:cNvSpPr txBox="1"/>
          <p:nvPr/>
        </p:nvSpPr>
        <p:spPr>
          <a:xfrm>
            <a:off x="1905000" y="323945"/>
            <a:ext cx="8763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Many conditions can mimic MDS</a:t>
            </a:r>
          </a:p>
        </p:txBody>
      </p:sp>
    </p:spTree>
    <p:extLst>
      <p:ext uri="{BB962C8B-B14F-4D97-AF65-F5344CB8AC3E}">
        <p14:creationId xmlns:p14="http://schemas.microsoft.com/office/powerpoint/2010/main" val="315388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19998"/>
            <a:ext cx="2940161" cy="276997"/>
          </a:xfrm>
          <a:prstGeom prst="rect">
            <a:avLst/>
          </a:prstGeom>
          <a:noFill/>
        </p:spPr>
        <p:txBody>
          <a:bodyPr wrap="square" lIns="91423" tIns="45719" rIns="91423" bIns="45719" rtlCol="0">
            <a:spAutoFit/>
          </a:bodyPr>
          <a:lstStyle/>
          <a:p>
            <a:pPr defTabSz="914173"/>
            <a:r>
              <a:rPr lang="en-US" sz="1200" dirty="0">
                <a:solidFill>
                  <a:prstClr val="black"/>
                </a:solidFill>
                <a:latin typeface="Calibri"/>
              </a:rPr>
              <a:t>Bejar,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Curr Hematol Malig Rep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"/>
            <a:ext cx="12192000" cy="830995"/>
          </a:xfrm>
          <a:prstGeom prst="rect">
            <a:avLst/>
          </a:prstGeom>
          <a:noFill/>
        </p:spPr>
        <p:txBody>
          <a:bodyPr wrap="square" lIns="91423" tIns="45719" rIns="91423" bIns="45719" rtlCol="0">
            <a:spAutoFit/>
          </a:bodyPr>
          <a:lstStyle/>
          <a:p>
            <a:pPr defTabSz="914173"/>
            <a:r>
              <a:rPr lang="en-US" sz="4800" b="1" dirty="0">
                <a:solidFill>
                  <a:srgbClr val="000000"/>
                </a:solidFill>
                <a:latin typeface="Calibri"/>
              </a:rPr>
              <a:t>Diagnoses that look like MDS (but aren’t!)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257" y="1537707"/>
            <a:ext cx="4518583" cy="4462017"/>
            <a:chOff x="102943" y="1522862"/>
            <a:chExt cx="2984674" cy="3146931"/>
          </a:xfrm>
        </p:grpSpPr>
        <p:pic>
          <p:nvPicPr>
            <p:cNvPr id="6" name="Picture 5" descr="Screen Shot 2019-02-18 at 9.22.1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6" t="2931"/>
            <a:stretch/>
          </p:blipFill>
          <p:spPr>
            <a:xfrm>
              <a:off x="102943" y="1522862"/>
              <a:ext cx="2934765" cy="31469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63948" y="2186216"/>
              <a:ext cx="423669" cy="108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5" dist="22987" dir="5400000" algn="tl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/>
              <a:endParaRPr lang="en-US" sz="1867" dirty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A7F2C8-C097-C846-B89D-08CA6B9DD16E}"/>
              </a:ext>
            </a:extLst>
          </p:cNvPr>
          <p:cNvGrpSpPr/>
          <p:nvPr/>
        </p:nvGrpSpPr>
        <p:grpSpPr>
          <a:xfrm>
            <a:off x="5516433" y="1537707"/>
            <a:ext cx="6468508" cy="5303095"/>
            <a:chOff x="2882561" y="0"/>
            <a:chExt cx="6273843" cy="5143500"/>
          </a:xfrm>
        </p:grpSpPr>
        <p:pic>
          <p:nvPicPr>
            <p:cNvPr id="3" name="Picture 2" descr="Screen Shot 2019-02-18 at 1.32.5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561" y="0"/>
              <a:ext cx="6273843" cy="5143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84589" y="4861672"/>
              <a:ext cx="2851678" cy="268661"/>
            </a:xfrm>
            <a:prstGeom prst="rect">
              <a:avLst/>
            </a:prstGeom>
            <a:noFill/>
          </p:spPr>
          <p:txBody>
            <a:bodyPr wrap="square" lIns="91423" tIns="45719" rIns="91423" bIns="45719" rtlCol="0">
              <a:spAutoFit/>
            </a:bodyPr>
            <a:lstStyle/>
            <a:p>
              <a:pPr defTabSz="914173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Tanaka, Bejar, 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</a:rPr>
                <a:t>Blood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2019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8037" y="858276"/>
            <a:ext cx="3774863" cy="400108"/>
          </a:xfrm>
          <a:prstGeom prst="rect">
            <a:avLst/>
          </a:prstGeom>
          <a:solidFill>
            <a:schemeClr val="tx1"/>
          </a:solidFill>
        </p:spPr>
        <p:txBody>
          <a:bodyPr wrap="square" lIns="91423" tIns="45719" rIns="91423" bIns="45719" rtlCol="0">
            <a:spAutoFit/>
          </a:bodyPr>
          <a:lstStyle/>
          <a:p>
            <a:pPr algn="ctr" defTabSz="914173"/>
            <a:r>
              <a:rPr lang="en-US" sz="2000" b="1" i="1" dirty="0">
                <a:solidFill>
                  <a:schemeClr val="bg1"/>
                </a:solidFill>
                <a:latin typeface="Calibri"/>
              </a:rPr>
              <a:t>Benign Causes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8E641-00FF-4446-AFFA-FF891AB03381}"/>
              </a:ext>
            </a:extLst>
          </p:cNvPr>
          <p:cNvSpPr txBox="1"/>
          <p:nvPr/>
        </p:nvSpPr>
        <p:spPr>
          <a:xfrm>
            <a:off x="6794365" y="866405"/>
            <a:ext cx="3774863" cy="400108"/>
          </a:xfrm>
          <a:prstGeom prst="rect">
            <a:avLst/>
          </a:prstGeom>
          <a:solidFill>
            <a:schemeClr val="tx1"/>
          </a:solidFill>
        </p:spPr>
        <p:txBody>
          <a:bodyPr wrap="square" lIns="91423" tIns="45719" rIns="91423" bIns="45719" rtlCol="0">
            <a:spAutoFit/>
          </a:bodyPr>
          <a:lstStyle/>
          <a:p>
            <a:pPr algn="ctr" defTabSz="914173"/>
            <a:r>
              <a:rPr lang="en-US" sz="2000" b="1" i="1" dirty="0">
                <a:solidFill>
                  <a:schemeClr val="bg1"/>
                </a:solidFill>
                <a:latin typeface="Calibri"/>
              </a:rPr>
              <a:t>Non-Benign (“Clonal”) Causes</a:t>
            </a:r>
          </a:p>
        </p:txBody>
      </p:sp>
    </p:spTree>
    <p:extLst>
      <p:ext uri="{BB962C8B-B14F-4D97-AF65-F5344CB8AC3E}">
        <p14:creationId xmlns:p14="http://schemas.microsoft.com/office/powerpoint/2010/main" val="36982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588" y="400231"/>
            <a:ext cx="9312676" cy="762000"/>
          </a:xfrm>
        </p:spPr>
        <p:txBody>
          <a:bodyPr>
            <a:normAutofit/>
          </a:bodyPr>
          <a:lstStyle/>
          <a:p>
            <a:r>
              <a:rPr lang="en-US" sz="4000" dirty="0"/>
              <a:t>MDS most often occurs in older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332386"/>
            <a:ext cx="4355977" cy="4267200"/>
          </a:xfrm>
        </p:spPr>
        <p:txBody>
          <a:bodyPr/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Median age of diagnosis is 71-76 years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Approximately 20,000 people are diagnosed with MDS yearly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Disease course is variable from indolent to more aggressive and1/3 progress to acute myeloid leukemia (AML).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5" name="Picture 174">
            <a:extLst>
              <a:ext uri="{FF2B5EF4-FFF2-40B4-BE49-F238E27FC236}">
                <a16:creationId xmlns:a16="http://schemas.microsoft.com/office/drawing/2014/main" id="{5B3FF9FB-1063-4EA2-8272-D68A6E41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46" y="1695636"/>
            <a:ext cx="5570262" cy="3198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95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Types of MDS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Primary </a:t>
            </a:r>
            <a:r>
              <a:rPr lang="en-US" sz="2400" dirty="0">
                <a:solidFill>
                  <a:schemeClr val="tx1"/>
                </a:solidFill>
              </a:rPr>
              <a:t>(de novo, idiopathic): 90% of all cases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apparent cause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Secondary: </a:t>
            </a:r>
            <a:r>
              <a:rPr lang="en-US" sz="2400" dirty="0">
                <a:solidFill>
                  <a:schemeClr val="tx1"/>
                </a:solidFill>
              </a:rPr>
              <a:t>Occurs as a result of damage to DNA from exposure to radiation or chemotherapy used to treat previous cancers or medical conditions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There is a variable time of onset of MDS following exposure, may be 2-10 years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Secondary MDS is often associated with more complex cytogenetic abnormalities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447800"/>
            <a:ext cx="8164497" cy="426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Some patients are asymptomatic and cytopenias are discovered on routine blood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Others may exhibit symptoms but they vary in degree and are related to the cytopenia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Anemia (low hemoglobin) results in fatigue, pallor, shortness of breath and occasionally chest pain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Anemia is the most common cytopenia in the early stages of the disease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90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zMb7iPozj2WIQ7QHplOw"/>
</p:tagLst>
</file>

<file path=ppt/theme/theme1.xml><?xml version="1.0" encoding="utf-8"?>
<a:theme xmlns:a="http://schemas.openxmlformats.org/drawingml/2006/main" name="WCM_Template_Masterbrand PPT_Wh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NYL2014_PPT_Slides.potx</Template>
  <TotalTime>6668</TotalTime>
  <Words>1706</Words>
  <Application>Microsoft Office PowerPoint</Application>
  <PresentationFormat>Widescreen</PresentationFormat>
  <Paragraphs>258</Paragraphs>
  <Slides>36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Lucida Grande</vt:lpstr>
      <vt:lpstr>Mangal</vt:lpstr>
      <vt:lpstr>Wingdings</vt:lpstr>
      <vt:lpstr>WCM_Template_Masterbrand PPT_White</vt:lpstr>
      <vt:lpstr>think-cell Slide</vt:lpstr>
      <vt:lpstr>Understanding Low Risk Myelodysplastic syndromes (MDS)</vt:lpstr>
      <vt:lpstr>Disclosures</vt:lpstr>
      <vt:lpstr>Objectives</vt:lpstr>
      <vt:lpstr>What is MDS  </vt:lpstr>
      <vt:lpstr>PowerPoint Presentation</vt:lpstr>
      <vt:lpstr>PowerPoint Presentation</vt:lpstr>
      <vt:lpstr>MDS most often occurs in older patients</vt:lpstr>
      <vt:lpstr>Types of MDS</vt:lpstr>
      <vt:lpstr>Symptoms</vt:lpstr>
      <vt:lpstr>Symptoms (continued)</vt:lpstr>
      <vt:lpstr>How is MDS diagnosed?</vt:lpstr>
      <vt:lpstr>Diagnosing MDS</vt:lpstr>
      <vt:lpstr>What is a genetic mutation?</vt:lpstr>
      <vt:lpstr>Karyotype Example: Trisomy 8 </vt:lpstr>
      <vt:lpstr>FISH  Trisomy 8</vt:lpstr>
      <vt:lpstr>Classification and Risk Stratification in MDS</vt:lpstr>
      <vt:lpstr>FAB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Anemia </vt:lpstr>
      <vt:lpstr>Iron Chelation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you can do to manage symptoms </vt:lpstr>
      <vt:lpstr>Things you can do to manage symptoms (continued)</vt:lpstr>
      <vt:lpstr>How about treatment?</vt:lpstr>
      <vt:lpstr>You should be a full partner in your care</vt:lpstr>
      <vt:lpstr>Acknowledgements </vt:lpstr>
    </vt:vector>
  </TitlesOfParts>
  <Company>Intellisphere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Grogg</dc:creator>
  <cp:lastModifiedBy>Adrienne Phillips</cp:lastModifiedBy>
  <cp:revision>673</cp:revision>
  <dcterms:created xsi:type="dcterms:W3CDTF">2012-04-27T14:59:11Z</dcterms:created>
  <dcterms:modified xsi:type="dcterms:W3CDTF">2021-11-09T22:24:51Z</dcterms:modified>
</cp:coreProperties>
</file>