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9"/>
  </p:notesMasterIdLst>
  <p:sldIdLst>
    <p:sldId id="256" r:id="rId6"/>
    <p:sldId id="264" r:id="rId7"/>
    <p:sldId id="265" r:id="rId8"/>
    <p:sldId id="274" r:id="rId9"/>
    <p:sldId id="267" r:id="rId10"/>
    <p:sldId id="262" r:id="rId11"/>
    <p:sldId id="260" r:id="rId12"/>
    <p:sldId id="259" r:id="rId13"/>
    <p:sldId id="258" r:id="rId14"/>
    <p:sldId id="271" r:id="rId15"/>
    <p:sldId id="270" r:id="rId16"/>
    <p:sldId id="257" r:id="rId17"/>
    <p:sldId id="261" r:id="rId18"/>
    <p:sldId id="268" r:id="rId19"/>
    <p:sldId id="293" r:id="rId20"/>
    <p:sldId id="280" r:id="rId21"/>
    <p:sldId id="281" r:id="rId22"/>
    <p:sldId id="269" r:id="rId23"/>
    <p:sldId id="288" r:id="rId24"/>
    <p:sldId id="283" r:id="rId25"/>
    <p:sldId id="294" r:id="rId26"/>
    <p:sldId id="263" r:id="rId27"/>
    <p:sldId id="298" r:id="rId28"/>
    <p:sldId id="301" r:id="rId29"/>
    <p:sldId id="279" r:id="rId30"/>
    <p:sldId id="295" r:id="rId31"/>
    <p:sldId id="282" r:id="rId32"/>
    <p:sldId id="276" r:id="rId33"/>
    <p:sldId id="272" r:id="rId34"/>
    <p:sldId id="278" r:id="rId35"/>
    <p:sldId id="302" r:id="rId36"/>
    <p:sldId id="287" r:id="rId37"/>
    <p:sldId id="299" r:id="rId38"/>
    <p:sldId id="289" r:id="rId39"/>
    <p:sldId id="291" r:id="rId40"/>
    <p:sldId id="292" r:id="rId41"/>
    <p:sldId id="285" r:id="rId42"/>
    <p:sldId id="296" r:id="rId43"/>
    <p:sldId id="297" r:id="rId44"/>
    <p:sldId id="284" r:id="rId45"/>
    <p:sldId id="303" r:id="rId46"/>
    <p:sldId id="300" r:id="rId47"/>
    <p:sldId id="28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694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068F-B5AF-496B-91BC-B3612F3E549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E060-0331-4A0D-90EA-227CC2E9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1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hape 163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</p:spPr>
        <p:txBody>
          <a:bodyPr lIns="89569" tIns="89569" rIns="89569" bIns="89569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1555" name="Shape 16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001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C112-E012-164A-B918-6ADC794B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CD3F8-FBF4-BE45-A5C5-B7EEEA62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1AAE1-6636-7B45-9CB7-BAB428D7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A268-0E7C-724B-93F3-2521B55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3DEE-AA1C-2841-9F7D-C2A65095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C4BD-29B4-2E4F-9A1C-A5B24AAD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E615D-5AC6-054E-B4E7-CAC8F6387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D01F-53C2-F74B-950B-5497E829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6197B-0A3A-2046-8C05-8B1511A4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566D-B9A6-724F-BB24-71A4B31C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E9CDC-6683-2649-B6CB-9D5F9DFA4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2466A-AB41-A947-B23E-E6583CE90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AC15-3B24-554A-9257-3E5E56E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55FC-5A42-2943-A294-A5836D22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44A8B-3894-3749-93F3-ABD21160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>
                <a:solidFill>
                  <a:schemeClr val="tx1"/>
                </a:solidFill>
                <a:cs typeface="+mn-cs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defRPr sz="1800">
                <a:solidFill>
                  <a:schemeClr val="tx1"/>
                </a:solidFill>
                <a:cs typeface="+mn-cs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fld id="{E7295F3B-51E8-41D3-BCFA-7DD609189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1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1B4D-E2CD-9E42-8DF8-617E49EF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B7DC-F418-674B-8153-5ECAEED7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8924-B2AC-564B-9399-456B4A9C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0930D-1AE9-234D-A782-8BBF6EB0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C919-6F09-3840-ADA4-4A3CD656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3400-ECBE-9241-8116-B990B247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EFA58-73C9-654F-AF9C-2C8ED1B87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479D-E355-E444-A4D1-C06E0885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85FC8-DDAE-6B46-ADDB-9645B74E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4975-7F8C-6846-B9C9-BECE2749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5AD3-DB2B-194D-94F9-30E7838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9869A-5762-494A-93D9-B4D7B6F5B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2517-1C21-BC4D-805E-5D66DD7F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A00E6-C198-7E40-B8BD-7D7DCCBB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F09FF-84D0-7F4C-9AAE-E07C8EF0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E6BE5-992A-BA43-8679-1C65DF70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CF55-1B8F-024B-90FE-296C54AB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12441-47B9-D844-A0BA-E4A6AD4C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AEAF-56C7-6944-85B9-D599D3531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7D2EE-7BB2-BC45-9749-F20CA33F8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F9F44-BD41-7F4B-8A6C-383238CD0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73E39-86F7-E14F-95A8-7C366706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E1503-25E8-1A4C-A447-E2715530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95A6D-7AB4-0E41-97FC-3D965951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2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0FFA-358D-9C4A-B54F-ACBE529E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946C5-230F-8642-819B-00CA0608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97D6-02CC-2A4E-8559-1DC50987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904AB-2340-2946-8824-47978F92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36674-F6E2-A04C-B8B2-A17488A6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E474B-CB10-4147-BCDB-590AC35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52193-E2FB-EC44-9C2D-20A7AED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09C6-A506-3A41-A072-35E942F0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E623-C5CE-6141-9ECB-1980CEC6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6AC0E-582E-7A45-AE19-9B40B42A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4172C-C636-D740-8D60-DD082AB9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2C28-CB99-D74C-AE9A-AC47E379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7058E-3F98-834C-8850-1CDCACBE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1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64ACF-6CF3-5E48-B082-60DA479A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A6A4C-81C7-7B4E-82CD-8D0794988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DA47B-0728-A64F-A7F5-6EFA7E44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C9DB4-6D7B-FE47-B702-F91D50B4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BDA6-69AA-B847-A050-7417F0C0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C80E3-D913-A541-B2B9-AAAE9AA7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9E815-2868-3842-9175-985BB285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11BAE-7E36-5840-852D-EF8A3CB3F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7D40-EE73-6E41-BD3C-56A9E1247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E75E-89AC-6440-BE0F-303913ACA9D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E121-ED7D-2D46-83D0-4A2BF3140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8A94-65B1-D249-89E2-8AC26A0F0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6028-E361-2841-8AAB-782568EA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4"/>
          <p:cNvSpPr txBox="1">
            <a:spLocks noChangeArrowheads="1"/>
          </p:cNvSpPr>
          <p:nvPr/>
        </p:nvSpPr>
        <p:spPr bwMode="auto">
          <a:xfrm>
            <a:off x="146051" y="123825"/>
            <a:ext cx="11902016" cy="908050"/>
          </a:xfrm>
          <a:prstGeom prst="rect">
            <a:avLst/>
          </a:prstGeom>
          <a:solidFill>
            <a:srgbClr val="FFCF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7411" name="Shape 25"/>
          <p:cNvSpPr>
            <a:spLocks noChangeArrowheads="1"/>
          </p:cNvSpPr>
          <p:nvPr/>
        </p:nvSpPr>
        <p:spPr bwMode="auto">
          <a:xfrm>
            <a:off x="158751" y="6248400"/>
            <a:ext cx="6944783" cy="152400"/>
          </a:xfrm>
          <a:prstGeom prst="roundRect">
            <a:avLst>
              <a:gd name="adj" fmla="val 16667"/>
            </a:avLst>
          </a:prstGeom>
          <a:solidFill>
            <a:srgbClr val="DD19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17412" name="Shape 2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4" y="6113463"/>
            <a:ext cx="446828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Shape 27"/>
          <p:cNvSpPr txBox="1">
            <a:spLocks noGrp="1"/>
          </p:cNvSpPr>
          <p:nvPr>
            <p:ph type="title"/>
          </p:nvPr>
        </p:nvSpPr>
        <p:spPr bwMode="auto">
          <a:xfrm>
            <a:off x="158751" y="119063"/>
            <a:ext cx="11889316" cy="869950"/>
          </a:xfrm>
          <a:prstGeom prst="rect">
            <a:avLst/>
          </a:prstGeom>
          <a:solidFill>
            <a:srgbClr val="FFCF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7414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609600" y="1163638"/>
            <a:ext cx="109728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7415" name="Shape 29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6" name="Shape 30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7" name="Shape 31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CF46A21C-CE48-462D-95AA-8A834DDBE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26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0020"/>
            </a:gs>
            <a:gs pos="50000">
              <a:srgbClr val="C50028"/>
            </a:gs>
            <a:gs pos="100000">
              <a:srgbClr val="A3002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ED54F7-2537-3A46-A554-48986D96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384175"/>
            <a:ext cx="3673476" cy="190929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5F9C1B3-5BED-8D4A-B601-2D8E5964BF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4959" y="2543645"/>
            <a:ext cx="9187543" cy="1470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Understanding High Risk MDS to AML: 2021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E518BE-79D5-2344-92F1-E1FE944CFE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013670"/>
            <a:ext cx="6400800" cy="123522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Dale G. Schaar, MD, PhD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Heme Malignancies &amp; Stem Cell Transplant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Rutgers Cancer Institute of New Jersey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E8FE32F-C3E0-2646-AF63-BF578637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713" y="5657850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0" y="-20818"/>
            <a:ext cx="5735183" cy="114953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400" dirty="0" smtClean="0">
                <a:latin typeface="+mj-lt"/>
              </a:rPr>
              <a:t>MDS/AML Background</a:t>
            </a:r>
            <a:endParaRPr lang="en-US" sz="4400" dirty="0">
              <a:latin typeface="+mj-lt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312753"/>
            <a:ext cx="1743607" cy="695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147" y="1700623"/>
            <a:ext cx="5742930" cy="370059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7402286" y="6354555"/>
            <a:ext cx="4789714" cy="50344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1400" i="1" dirty="0" smtClean="0"/>
              <a:t>Current Opinion in Hematology</a:t>
            </a:r>
            <a:r>
              <a:rPr lang="en-US" sz="1400" dirty="0" smtClean="0"/>
              <a:t>. 28(2):101-109, March 2021.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10.1097/MOH.0000000000000629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753" y="0"/>
            <a:ext cx="10515600" cy="11287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MDS/AML Background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447338" y="204788"/>
            <a:ext cx="1744662" cy="698500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413" y="1998209"/>
            <a:ext cx="5581752" cy="3549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228" y="6550223"/>
            <a:ext cx="759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Haematologica. </a:t>
            </a:r>
            <a:r>
              <a:rPr lang="pt-BR" sz="1400" dirty="0"/>
              <a:t>2020 Jul;105(7):1765-1779. doi: 10.3324/haematol.2020.248955. Epub 2020 May 21.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4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335556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65" y="1727169"/>
            <a:ext cx="5944115" cy="4048095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0" y="-20818"/>
            <a:ext cx="5735183" cy="114953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400" dirty="0" smtClean="0">
                <a:latin typeface="+mj-lt"/>
              </a:rPr>
              <a:t>MDS/AML Background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59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75679" y="3890168"/>
            <a:ext cx="2286005" cy="914402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82" y="-17418"/>
            <a:ext cx="8226309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MDS Background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315279"/>
            <a:ext cx="1743607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512" y="1128713"/>
            <a:ext cx="4608975" cy="5736833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8456023" y="6354555"/>
            <a:ext cx="3735977" cy="5034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1400" i="1" dirty="0" smtClean="0"/>
              <a:t>Current Opinion in Hematology</a:t>
            </a:r>
            <a:r>
              <a:rPr lang="en-US" sz="1400" dirty="0" smtClean="0"/>
              <a:t>. 28(2):101-109, March 2021.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10.1097/MOH.0000000000000629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-3552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48" y="25783"/>
            <a:ext cx="4809078" cy="1102930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400" dirty="0" smtClean="0">
                <a:latin typeface="+mj-lt"/>
              </a:rPr>
              <a:t>MDS/AML </a:t>
            </a:r>
            <a:r>
              <a:rPr lang="en-US" sz="4400" dirty="0" smtClean="0">
                <a:latin typeface="+mj-lt"/>
              </a:rPr>
              <a:t>work up</a:t>
            </a:r>
            <a:endParaRPr lang="en-US" sz="4400" dirty="0">
              <a:latin typeface="+mj-lt"/>
            </a:endParaRP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285" y="2967036"/>
            <a:ext cx="2286005" cy="914402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96" y="263518"/>
            <a:ext cx="1749704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57" y="2548411"/>
            <a:ext cx="6346486" cy="351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236" y="1881860"/>
            <a:ext cx="7206097" cy="304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4962" y="6626332"/>
            <a:ext cx="863878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1768476" y="122239"/>
            <a:ext cx="8823325" cy="860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>
              <a:buClr>
                <a:srgbClr val="404E60"/>
              </a:buClr>
              <a:buSzPct val="25000"/>
              <a:defRPr/>
            </a:pPr>
            <a:r>
              <a:rPr lang="en-US" sz="2800" kern="0">
                <a:solidFill>
                  <a:srgbClr val="434343"/>
                </a:solidFill>
                <a:latin typeface="Arial"/>
                <a:cs typeface="Arial"/>
                <a:sym typeface="Arial"/>
              </a:rPr>
              <a:t>International Prognostic Scoring System-Revised (IPSS-R)</a:t>
            </a:r>
            <a:r>
              <a:rPr lang="en-US" sz="2800" kern="0">
                <a:solidFill>
                  <a:srgbClr val="404E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768476" y="1089026"/>
            <a:ext cx="8823325" cy="5002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Doctors also use the IPSS-R score, a recent update of the IPSS, assigning patient risk into 5 groups. </a:t>
            </a:r>
          </a:p>
          <a:p>
            <a:pPr marL="457200" indent="-3683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IPSS-R covers the same disease factors as the IPSS, but the factors are identified in a more detailed way.</a:t>
            </a:r>
          </a:p>
          <a:p>
            <a:pPr>
              <a:defRPr/>
            </a:pPr>
            <a:endParaRPr sz="2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defRPr/>
            </a:pPr>
            <a:endParaRPr sz="2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014539" y="3344863"/>
            <a:ext cx="8239125" cy="243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SzPct val="50000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IPSS-R shows 5 disease factors (blasts, cytogenetics, hemoglobin, absolute neutrophil count, and platelet count. </a:t>
            </a:r>
          </a:p>
          <a:p>
            <a:pPr marL="457200" indent="-3683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Very low</a:t>
            </a:r>
          </a:p>
          <a:p>
            <a:pPr marL="457200" indent="-3683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</a:t>
            </a:r>
          </a:p>
          <a:p>
            <a:pPr marL="457200" indent="-3683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Intermediate</a:t>
            </a:r>
          </a:p>
          <a:p>
            <a:pPr marL="457200" indent="-3683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High</a:t>
            </a:r>
          </a:p>
          <a:p>
            <a:pPr marL="457200" indent="-3683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2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Very high</a:t>
            </a:r>
          </a:p>
        </p:txBody>
      </p:sp>
    </p:spTree>
    <p:extLst>
      <p:ext uri="{BB962C8B-B14F-4D97-AF65-F5344CB8AC3E}">
        <p14:creationId xmlns:p14="http://schemas.microsoft.com/office/powerpoint/2010/main" val="29584847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0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MDS work up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675810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03" y="1462869"/>
            <a:ext cx="9144793" cy="3932261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6613525"/>
            <a:ext cx="7407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Greenberg, et al. (2012) Blood 120:2454-2465.</a:t>
            </a:r>
          </a:p>
        </p:txBody>
      </p:sp>
    </p:spTree>
    <p:extLst>
      <p:ext uri="{BB962C8B-B14F-4D97-AF65-F5344CB8AC3E}">
        <p14:creationId xmlns:p14="http://schemas.microsoft.com/office/powerpoint/2010/main" val="16344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69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MDS work up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405845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60960" y="6613525"/>
            <a:ext cx="7407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/>
              <a:t>Greenberg, et al. (2012) Blood 120:2454-2465.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809" y="1673200"/>
            <a:ext cx="495038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42" y="12428"/>
            <a:ext cx="10345758" cy="1116285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MDS/AML Work up: the next level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18611" y="1682115"/>
            <a:ext cx="7833949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Laboratory work up to identify characteristics that impact treatment choice</a:t>
            </a:r>
          </a:p>
          <a:p>
            <a:r>
              <a:rPr lang="en-US" dirty="0" smtClean="0"/>
              <a:t>Evaluation for mutations that are targetable</a:t>
            </a:r>
          </a:p>
          <a:p>
            <a:pPr lvl="1"/>
            <a:r>
              <a:rPr lang="en-US" dirty="0" smtClean="0"/>
              <a:t>IDH1 or IDH2 mutations</a:t>
            </a:r>
          </a:p>
          <a:p>
            <a:pPr lvl="1"/>
            <a:r>
              <a:rPr lang="en-US" dirty="0" smtClean="0"/>
              <a:t>Chromosome 5q deletion</a:t>
            </a:r>
            <a:endParaRPr lang="en-US" dirty="0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447338" y="204788"/>
            <a:ext cx="1744662" cy="698500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Overview of MDS Management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212668"/>
            <a:ext cx="52578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842" y="6548483"/>
            <a:ext cx="6194425" cy="32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12006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  <a:defRPr/>
            </a:pPr>
            <a:r>
              <a:rPr lang="en-US" altLang="en-US" sz="1059" b="1" smtClean="0">
                <a:cs typeface="Arial Unicode MS" pitchFamily="32" charset="0"/>
              </a:rPr>
              <a:t>M Cazzola. N Engl J Med 2020;383:1358-1374.</a:t>
            </a:r>
            <a:endParaRPr lang="en-US" altLang="en-US" sz="1059" b="1" dirty="0"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285" y="2967036"/>
            <a:ext cx="2286005" cy="914402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248" y="1736057"/>
            <a:ext cx="5085806" cy="4446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1394" y="6550223"/>
            <a:ext cx="539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https://www.medicalsciencenavigator.com/physiology-of-self-renewal/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Normal blood cells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393" y="270911"/>
            <a:ext cx="1743607" cy="695004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 txBox="1">
            <a:spLocks/>
          </p:cNvSpPr>
          <p:nvPr/>
        </p:nvSpPr>
        <p:spPr>
          <a:xfrm>
            <a:off x="2051045" y="-10410"/>
            <a:ext cx="5735183" cy="114953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+mj-lt"/>
              </a:rPr>
              <a:t>MDS/AML Background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3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MDS Treatment Modalities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990033"/>
                </a:solidFill>
              </a:rPr>
              <a:t>Indication to treat: symptomatic </a:t>
            </a:r>
            <a:r>
              <a:rPr lang="en-US" altLang="en-US" sz="2400" dirty="0" err="1" smtClean="0">
                <a:solidFill>
                  <a:srgbClr val="990033"/>
                </a:solidFill>
              </a:rPr>
              <a:t>cytopenias</a:t>
            </a:r>
            <a:r>
              <a:rPr lang="en-US" altLang="en-US" sz="2400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US" altLang="en-US" sz="2400" dirty="0" smtClean="0">
                <a:solidFill>
                  <a:srgbClr val="990033"/>
                </a:solidFill>
              </a:rPr>
              <a:t>Supportive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Transfusions, antibiotics</a:t>
            </a:r>
          </a:p>
          <a:p>
            <a:r>
              <a:rPr lang="en-US" altLang="en-US" sz="2400" dirty="0" smtClean="0">
                <a:solidFill>
                  <a:srgbClr val="990033"/>
                </a:solidFill>
              </a:rPr>
              <a:t>Low intensity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Growth factors, </a:t>
            </a:r>
            <a:r>
              <a:rPr lang="en-US" altLang="en-US" sz="2000" dirty="0" err="1" smtClean="0">
                <a:solidFill>
                  <a:srgbClr val="990033"/>
                </a:solidFill>
              </a:rPr>
              <a:t>hypomethylating</a:t>
            </a:r>
            <a:r>
              <a:rPr lang="en-US" altLang="en-US" sz="2000" dirty="0" smtClean="0">
                <a:solidFill>
                  <a:srgbClr val="990033"/>
                </a:solidFill>
              </a:rPr>
              <a:t> agents, immunosuppressive therapy.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Improve symptoms, quality of life; not curative.</a:t>
            </a:r>
          </a:p>
          <a:p>
            <a:r>
              <a:rPr lang="en-US" altLang="en-US" sz="2400" dirty="0" smtClean="0">
                <a:solidFill>
                  <a:srgbClr val="990033"/>
                </a:solidFill>
              </a:rPr>
              <a:t>High intensity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Combination chemotherapy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Allogeneic transplant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Capacity to alter disease course.</a:t>
            </a:r>
          </a:p>
          <a:p>
            <a:pPr lvl="1"/>
            <a:r>
              <a:rPr lang="en-US" altLang="en-US" sz="2000" dirty="0" smtClean="0">
                <a:solidFill>
                  <a:srgbClr val="990033"/>
                </a:solidFill>
              </a:rPr>
              <a:t>High-very high IPSS-R scores.</a:t>
            </a:r>
          </a:p>
          <a:p>
            <a:pPr lvl="1"/>
            <a:endParaRPr lang="en-US" altLang="en-US" sz="2000" dirty="0" smtClean="0">
              <a:solidFill>
                <a:srgbClr val="990033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6313488"/>
            <a:ext cx="4364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Summarized in UpToDate.com and NCCN guidelines</a:t>
            </a:r>
          </a:p>
        </p:txBody>
      </p:sp>
    </p:spTree>
    <p:extLst>
      <p:ext uri="{BB962C8B-B14F-4D97-AF65-F5344CB8AC3E}">
        <p14:creationId xmlns:p14="http://schemas.microsoft.com/office/powerpoint/2010/main" val="7028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13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High Risk MDS to AML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405845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24" y="1637100"/>
            <a:ext cx="7108552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AML work up and treatment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285" y="2967036"/>
            <a:ext cx="2286005" cy="914402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750" y="270911"/>
            <a:ext cx="1743607" cy="69500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 txBox="1">
            <a:spLocks/>
          </p:cNvSpPr>
          <p:nvPr/>
        </p:nvSpPr>
        <p:spPr>
          <a:xfrm>
            <a:off x="2260936" y="10792"/>
            <a:ext cx="10515600" cy="111792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+mj-lt"/>
              </a:rPr>
              <a:t>MDS/AML Treatment</a:t>
            </a:r>
            <a:endParaRPr lang="en-US" sz="4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278" y="270911"/>
            <a:ext cx="1743607" cy="69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468" y="1728787"/>
            <a:ext cx="6883822" cy="39194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34743" y="6550223"/>
            <a:ext cx="6357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Blood </a:t>
            </a:r>
            <a:r>
              <a:rPr lang="en-US" sz="1400" dirty="0" smtClean="0"/>
              <a:t>Rev. </a:t>
            </a:r>
            <a:r>
              <a:rPr lang="en-US" sz="1400" dirty="0"/>
              <a:t>2021 Jan;45:100689. </a:t>
            </a:r>
            <a:r>
              <a:rPr lang="en-US" sz="1400" dirty="0" err="1"/>
              <a:t>doi</a:t>
            </a:r>
            <a:r>
              <a:rPr lang="en-US" sz="1400" dirty="0"/>
              <a:t>: 10.1016/j.blre.2020.100689. </a:t>
            </a:r>
            <a:r>
              <a:rPr lang="en-US" sz="1400" dirty="0" err="1"/>
              <a:t>Epub</a:t>
            </a:r>
            <a:r>
              <a:rPr lang="en-US" sz="1400" dirty="0"/>
              <a:t> 2020 Mar 31.</a:t>
            </a:r>
          </a:p>
        </p:txBody>
      </p:sp>
    </p:spTree>
    <p:extLst>
      <p:ext uri="{BB962C8B-B14F-4D97-AF65-F5344CB8AC3E}">
        <p14:creationId xmlns:p14="http://schemas.microsoft.com/office/powerpoint/2010/main" val="14126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Hypomethylating Agents (HMA)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91445" y="1600999"/>
            <a:ext cx="9331824" cy="36845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err="1" smtClean="0">
                <a:solidFill>
                  <a:srgbClr val="990033"/>
                </a:solidFill>
              </a:rPr>
              <a:t>Azacitidine</a:t>
            </a:r>
            <a:r>
              <a:rPr lang="en-US" altLang="en-US" sz="3600" dirty="0" smtClean="0">
                <a:solidFill>
                  <a:srgbClr val="990033"/>
                </a:solidFill>
              </a:rPr>
              <a:t>- first to significantly impact MDS</a:t>
            </a:r>
          </a:p>
          <a:p>
            <a:r>
              <a:rPr lang="en-US" altLang="en-US" sz="3600" dirty="0" smtClean="0">
                <a:solidFill>
                  <a:srgbClr val="990033"/>
                </a:solidFill>
              </a:rPr>
              <a:t>Significantly </a:t>
            </a:r>
            <a:r>
              <a:rPr lang="en-US" altLang="en-US" sz="3600" dirty="0">
                <a:solidFill>
                  <a:srgbClr val="990033"/>
                </a:solidFill>
              </a:rPr>
              <a:t>better median overall </a:t>
            </a:r>
            <a:r>
              <a:rPr lang="en-US" altLang="en-US" sz="3600" dirty="0" smtClean="0">
                <a:solidFill>
                  <a:srgbClr val="990033"/>
                </a:solidFill>
              </a:rPr>
              <a:t>survival</a:t>
            </a:r>
            <a:endParaRPr lang="en-US" altLang="en-US" sz="3600" dirty="0"/>
          </a:p>
          <a:p>
            <a:r>
              <a:rPr lang="en-US" altLang="en-US" sz="3600" dirty="0">
                <a:solidFill>
                  <a:srgbClr val="990033"/>
                </a:solidFill>
              </a:rPr>
              <a:t>Significantly better two-year survival rates </a:t>
            </a:r>
            <a:endParaRPr lang="en-US" altLang="en-US" sz="3600" dirty="0" smtClean="0">
              <a:solidFill>
                <a:srgbClr val="990033"/>
              </a:solidFill>
            </a:endParaRPr>
          </a:p>
          <a:p>
            <a:r>
              <a:rPr lang="en-US" altLang="en-US" sz="3600" dirty="0" smtClean="0">
                <a:solidFill>
                  <a:srgbClr val="990033"/>
                </a:solidFill>
              </a:rPr>
              <a:t>Less </a:t>
            </a:r>
            <a:r>
              <a:rPr lang="en-US" altLang="en-US" sz="3600" dirty="0">
                <a:solidFill>
                  <a:srgbClr val="990033"/>
                </a:solidFill>
              </a:rPr>
              <a:t>toxicity (</a:t>
            </a:r>
            <a:r>
              <a:rPr lang="en-US" altLang="en-US" sz="3600" dirty="0" err="1">
                <a:solidFill>
                  <a:srgbClr val="990033"/>
                </a:solidFill>
              </a:rPr>
              <a:t>eg</a:t>
            </a:r>
            <a:r>
              <a:rPr lang="en-US" altLang="en-US" sz="3600" dirty="0">
                <a:solidFill>
                  <a:srgbClr val="990033"/>
                </a:solidFill>
              </a:rPr>
              <a:t>, grade 3 to 4 </a:t>
            </a:r>
            <a:r>
              <a:rPr lang="en-US" altLang="en-US" sz="3600" dirty="0" err="1">
                <a:solidFill>
                  <a:srgbClr val="990033"/>
                </a:solidFill>
              </a:rPr>
              <a:t>cytopenias</a:t>
            </a:r>
            <a:r>
              <a:rPr lang="en-US" altLang="en-US" sz="3600" dirty="0">
                <a:solidFill>
                  <a:srgbClr val="990033"/>
                </a:solidFill>
              </a:rPr>
              <a:t> and length of hospitalization)</a:t>
            </a:r>
            <a:r>
              <a:rPr lang="en-US" altLang="en-US" sz="3600" dirty="0"/>
              <a:t> </a:t>
            </a:r>
          </a:p>
          <a:p>
            <a:r>
              <a:rPr lang="en-US" altLang="en-US" sz="3600" dirty="0">
                <a:solidFill>
                  <a:srgbClr val="990033"/>
                </a:solidFill>
              </a:rPr>
              <a:t>Survival benefit seen in all prognostic groups, age&gt;75.</a:t>
            </a:r>
          </a:p>
          <a:p>
            <a:r>
              <a:rPr lang="en-US" altLang="en-US" sz="3600" dirty="0">
                <a:solidFill>
                  <a:srgbClr val="990033"/>
                </a:solidFill>
              </a:rPr>
              <a:t>Unclear if there is a difference between AZA or </a:t>
            </a:r>
            <a:r>
              <a:rPr lang="en-US" altLang="en-US" sz="3600" dirty="0" err="1" smtClean="0">
                <a:solidFill>
                  <a:srgbClr val="990033"/>
                </a:solidFill>
              </a:rPr>
              <a:t>decitabine</a:t>
            </a:r>
            <a:endParaRPr lang="en-US" altLang="en-US" sz="3600" dirty="0">
              <a:solidFill>
                <a:srgbClr val="99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latin typeface="+mj-lt"/>
              </a:rPr>
              <a:t>Hypomethylating </a:t>
            </a:r>
            <a:r>
              <a:rPr lang="en-US" dirty="0" smtClean="0">
                <a:latin typeface="+mj-lt"/>
              </a:rPr>
              <a:t>Agents (HMA)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914525" y="1810005"/>
            <a:ext cx="7990704" cy="307550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 err="1" smtClean="0">
                <a:solidFill>
                  <a:srgbClr val="990033"/>
                </a:solidFill>
              </a:rPr>
              <a:t>Decitabine</a:t>
            </a:r>
            <a:r>
              <a:rPr lang="en-US" altLang="en-US" sz="4500" dirty="0" smtClean="0">
                <a:solidFill>
                  <a:srgbClr val="990033"/>
                </a:solidFill>
              </a:rPr>
              <a:t>- very similar to </a:t>
            </a:r>
            <a:r>
              <a:rPr lang="en-US" altLang="en-US" sz="4500" dirty="0" err="1" smtClean="0">
                <a:solidFill>
                  <a:srgbClr val="990033"/>
                </a:solidFill>
              </a:rPr>
              <a:t>azacitidine</a:t>
            </a:r>
            <a:r>
              <a:rPr lang="en-US" altLang="en-US" sz="4500" dirty="0" smtClean="0">
                <a:solidFill>
                  <a:srgbClr val="990033"/>
                </a:solidFill>
              </a:rPr>
              <a:t>; question schedule</a:t>
            </a:r>
          </a:p>
          <a:p>
            <a:r>
              <a:rPr lang="en-US" altLang="en-US" sz="4500" dirty="0" smtClean="0">
                <a:solidFill>
                  <a:srgbClr val="990033"/>
                </a:solidFill>
              </a:rPr>
              <a:t>Guadecitabine</a:t>
            </a:r>
            <a:r>
              <a:rPr lang="en-US" altLang="en-US" sz="4500" dirty="0">
                <a:solidFill>
                  <a:srgbClr val="990033"/>
                </a:solidFill>
              </a:rPr>
              <a:t>, a second-generation DNA methylation </a:t>
            </a:r>
            <a:r>
              <a:rPr lang="en-US" altLang="en-US" sz="4500" dirty="0" smtClean="0">
                <a:solidFill>
                  <a:srgbClr val="990033"/>
                </a:solidFill>
              </a:rPr>
              <a:t>inhibitor (more stable drug)</a:t>
            </a:r>
          </a:p>
          <a:p>
            <a:r>
              <a:rPr lang="en-US" altLang="en-US" sz="4500" dirty="0" smtClean="0">
                <a:solidFill>
                  <a:srgbClr val="990033"/>
                </a:solidFill>
              </a:rPr>
              <a:t>Oral </a:t>
            </a:r>
            <a:r>
              <a:rPr lang="en-US" altLang="en-US" sz="4500" dirty="0" err="1">
                <a:solidFill>
                  <a:srgbClr val="990033"/>
                </a:solidFill>
              </a:rPr>
              <a:t>decitabine</a:t>
            </a:r>
            <a:r>
              <a:rPr lang="en-US" altLang="en-US" sz="4500" dirty="0">
                <a:solidFill>
                  <a:srgbClr val="990033"/>
                </a:solidFill>
              </a:rPr>
              <a:t> and </a:t>
            </a:r>
            <a:r>
              <a:rPr lang="en-US" altLang="en-US" sz="4500" dirty="0" err="1">
                <a:solidFill>
                  <a:srgbClr val="990033"/>
                </a:solidFill>
              </a:rPr>
              <a:t>cedazuridine</a:t>
            </a:r>
            <a:r>
              <a:rPr lang="en-US" altLang="en-US" sz="4500" dirty="0">
                <a:solidFill>
                  <a:srgbClr val="990033"/>
                </a:solidFill>
              </a:rPr>
              <a:t> (</a:t>
            </a:r>
            <a:r>
              <a:rPr lang="en-US" altLang="en-US" sz="4500" dirty="0" smtClean="0">
                <a:solidFill>
                  <a:srgbClr val="990033"/>
                </a:solidFill>
              </a:rPr>
              <a:t>ASTX727; </a:t>
            </a:r>
            <a:r>
              <a:rPr lang="en-US" altLang="en-US" sz="4500" dirty="0">
                <a:solidFill>
                  <a:srgbClr val="990033"/>
                </a:solidFill>
              </a:rPr>
              <a:t>INQOVI®</a:t>
            </a:r>
            <a:r>
              <a:rPr lang="en-US" altLang="en-US" sz="4500" dirty="0" smtClean="0">
                <a:solidFill>
                  <a:srgbClr val="990033"/>
                </a:solidFill>
              </a:rPr>
              <a:t>) </a:t>
            </a:r>
            <a:r>
              <a:rPr lang="en-US" altLang="en-US" sz="4500" dirty="0">
                <a:solidFill>
                  <a:srgbClr val="990033"/>
                </a:solidFill>
              </a:rPr>
              <a:t>is a unique fixed-dose combination of the </a:t>
            </a:r>
            <a:r>
              <a:rPr lang="en-US" altLang="en-US" sz="4500" dirty="0" err="1">
                <a:solidFill>
                  <a:srgbClr val="990033"/>
                </a:solidFill>
              </a:rPr>
              <a:t>hypomethylating</a:t>
            </a:r>
            <a:r>
              <a:rPr lang="en-US" altLang="en-US" sz="4500" dirty="0">
                <a:solidFill>
                  <a:srgbClr val="990033"/>
                </a:solidFill>
              </a:rPr>
              <a:t> agent </a:t>
            </a:r>
            <a:r>
              <a:rPr lang="en-US" altLang="en-US" sz="4500" dirty="0" err="1">
                <a:solidFill>
                  <a:srgbClr val="990033"/>
                </a:solidFill>
              </a:rPr>
              <a:t>decitabine</a:t>
            </a:r>
            <a:r>
              <a:rPr lang="en-US" altLang="en-US" sz="4500" dirty="0">
                <a:solidFill>
                  <a:srgbClr val="990033"/>
                </a:solidFill>
              </a:rPr>
              <a:t>, the active ingredient in </a:t>
            </a:r>
            <a:r>
              <a:rPr lang="en-US" altLang="en-US" sz="4500" dirty="0" err="1">
                <a:solidFill>
                  <a:srgbClr val="990033"/>
                </a:solidFill>
              </a:rPr>
              <a:t>Dacogen</a:t>
            </a:r>
            <a:r>
              <a:rPr lang="en-US" altLang="en-US" sz="4500" dirty="0">
                <a:solidFill>
                  <a:srgbClr val="990033"/>
                </a:solidFill>
              </a:rPr>
              <a:t> ®, and the novel cytidine deaminase inhibitor, E7727 (</a:t>
            </a:r>
            <a:r>
              <a:rPr lang="en-US" altLang="en-US" sz="4500" dirty="0" err="1">
                <a:solidFill>
                  <a:srgbClr val="990033"/>
                </a:solidFill>
              </a:rPr>
              <a:t>cedazuridine</a:t>
            </a:r>
            <a:r>
              <a:rPr lang="en-US" altLang="en-US" sz="45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US" altLang="en-US" sz="4500" dirty="0" smtClean="0">
                <a:solidFill>
                  <a:srgbClr val="990033"/>
                </a:solidFill>
              </a:rPr>
              <a:t>Oral </a:t>
            </a:r>
            <a:r>
              <a:rPr lang="en-US" altLang="en-US" sz="4500" dirty="0" err="1" smtClean="0">
                <a:solidFill>
                  <a:srgbClr val="990033"/>
                </a:solidFill>
              </a:rPr>
              <a:t>azacitidine</a:t>
            </a:r>
            <a:r>
              <a:rPr lang="en-US" altLang="en-US" sz="4500" dirty="0" smtClean="0">
                <a:solidFill>
                  <a:srgbClr val="990033"/>
                </a:solidFill>
              </a:rPr>
              <a:t> (</a:t>
            </a:r>
            <a:r>
              <a:rPr lang="en-US" altLang="en-US" sz="4500" dirty="0" err="1" smtClean="0">
                <a:solidFill>
                  <a:srgbClr val="990033"/>
                </a:solidFill>
              </a:rPr>
              <a:t>Onureg</a:t>
            </a:r>
            <a:r>
              <a:rPr lang="en-US" altLang="en-US" sz="4500" dirty="0" smtClean="0">
                <a:solidFill>
                  <a:srgbClr val="990033"/>
                </a:solidFill>
              </a:rPr>
              <a:t>®)</a:t>
            </a:r>
            <a:endParaRPr lang="en-US" altLang="en-US" sz="4500" dirty="0">
              <a:solidFill>
                <a:srgbClr val="99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New Developments in MDS/AML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405845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1360" y="6550223"/>
            <a:ext cx="528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Reviewed in Clin </a:t>
            </a:r>
            <a:r>
              <a:rPr lang="fi-FI" sz="1400" dirty="0"/>
              <a:t>Lymphoma Myeloma </a:t>
            </a:r>
            <a:r>
              <a:rPr lang="fi-FI" sz="1400" dirty="0" smtClean="0"/>
              <a:t>Leuk. </a:t>
            </a:r>
            <a:r>
              <a:rPr lang="fi-FI" sz="1400" dirty="0"/>
              <a:t>2020 Jun;20(6):341-350.</a:t>
            </a:r>
            <a:endParaRPr lang="en-US" sz="1400" dirty="0"/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1558246" y="1786617"/>
            <a:ext cx="4851264" cy="36845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</a:rPr>
              <a:t>Isocitrate</a:t>
            </a:r>
            <a:r>
              <a:rPr lang="en-US" dirty="0" smtClean="0">
                <a:solidFill>
                  <a:srgbClr val="C00000"/>
                </a:solidFill>
              </a:rPr>
              <a:t> Dehydrogenase (IDH) 1 and 2 Inhibitors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Ivosidenib</a:t>
            </a:r>
            <a:r>
              <a:rPr lang="en-US" dirty="0" smtClean="0">
                <a:solidFill>
                  <a:srgbClr val="C00000"/>
                </a:solidFill>
              </a:rPr>
              <a:t> (IDH1 inhibitor)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Enasidenib</a:t>
            </a:r>
            <a:r>
              <a:rPr lang="en-US" dirty="0" smtClean="0">
                <a:solidFill>
                  <a:srgbClr val="C00000"/>
                </a:solidFill>
              </a:rPr>
              <a:t> (IDH2 inhibitor)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Developed for relapsed/refractory AML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Overall response 30-40% (CR, </a:t>
            </a:r>
            <a:r>
              <a:rPr lang="en-US" dirty="0" err="1" smtClean="0">
                <a:solidFill>
                  <a:srgbClr val="C00000"/>
                </a:solidFill>
              </a:rPr>
              <a:t>CRp</a:t>
            </a:r>
            <a:r>
              <a:rPr lang="en-US" dirty="0" smtClean="0">
                <a:solidFill>
                  <a:srgbClr val="C00000"/>
                </a:solidFill>
              </a:rPr>
              <a:t>, less transfusion dependence)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Bridge to transplant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Future adding in combination (</a:t>
            </a:r>
            <a:r>
              <a:rPr lang="en-US" dirty="0" err="1" smtClean="0">
                <a:solidFill>
                  <a:srgbClr val="C00000"/>
                </a:solidFill>
              </a:rPr>
              <a:t>ie</a:t>
            </a:r>
            <a:r>
              <a:rPr lang="en-US" dirty="0" smtClean="0">
                <a:solidFill>
                  <a:srgbClr val="C00000"/>
                </a:solidFill>
              </a:rPr>
              <a:t>. HMA)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8" y="1819750"/>
            <a:ext cx="3165567" cy="3618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7029" y="6304411"/>
            <a:ext cx="666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Immunometabolism.2019;1:e190007.https</a:t>
            </a:r>
            <a:r>
              <a:rPr lang="en-US" sz="1400" dirty="0"/>
              <a:t>://doi.org/10.20900/immunometab20190007</a:t>
            </a:r>
          </a:p>
        </p:txBody>
      </p:sp>
    </p:spTree>
    <p:extLst>
      <p:ext uri="{BB962C8B-B14F-4D97-AF65-F5344CB8AC3E}">
        <p14:creationId xmlns:p14="http://schemas.microsoft.com/office/powerpoint/2010/main" val="2694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42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200" dirty="0" err="1" smtClean="0">
                <a:latin typeface="+mj-lt"/>
              </a:rPr>
              <a:t>Hypomethylator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Vidaza</a:t>
            </a:r>
            <a:r>
              <a:rPr lang="en-US" sz="3200" dirty="0" smtClean="0">
                <a:latin typeface="+mj-lt"/>
              </a:rPr>
              <a:t>®/</a:t>
            </a:r>
            <a:r>
              <a:rPr lang="en-US" sz="3200" dirty="0" err="1" smtClean="0">
                <a:latin typeface="+mj-lt"/>
              </a:rPr>
              <a:t>Dacogen</a:t>
            </a:r>
            <a:r>
              <a:rPr lang="en-US" sz="3200" dirty="0" smtClean="0">
                <a:latin typeface="+mj-lt"/>
              </a:rPr>
              <a:t>®)Failure</a:t>
            </a:r>
            <a:endParaRPr lang="en-US" sz="3200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24" y="1772021"/>
            <a:ext cx="6552420" cy="3539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0571" y="6550223"/>
            <a:ext cx="661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Best </a:t>
            </a:r>
            <a:r>
              <a:rPr lang="en-US" sz="1400" dirty="0" err="1"/>
              <a:t>Pract</a:t>
            </a:r>
            <a:r>
              <a:rPr lang="en-US" sz="1400" dirty="0"/>
              <a:t> Res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 smtClean="0"/>
              <a:t>Haematol</a:t>
            </a:r>
            <a:r>
              <a:rPr lang="en-US" sz="1400" dirty="0" smtClean="0"/>
              <a:t>. </a:t>
            </a:r>
            <a:r>
              <a:rPr lang="en-US" sz="1400" dirty="0"/>
              <a:t>2021 Mar;34(1):101245. </a:t>
            </a:r>
            <a:r>
              <a:rPr lang="en-US" sz="1400" dirty="0" err="1"/>
              <a:t>doi</a:t>
            </a:r>
            <a:r>
              <a:rPr lang="en-US" sz="1400" dirty="0"/>
              <a:t>: 10.1016/j.beha.2021.101245</a:t>
            </a:r>
          </a:p>
        </p:txBody>
      </p:sp>
    </p:spTree>
    <p:extLst>
      <p:ext uri="{BB962C8B-B14F-4D97-AF65-F5344CB8AC3E}">
        <p14:creationId xmlns:p14="http://schemas.microsoft.com/office/powerpoint/2010/main" val="700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dirty="0" smtClean="0">
                <a:latin typeface="+mj-lt"/>
              </a:rPr>
              <a:t>New MDS/AML Developments: </a:t>
            </a:r>
            <a:r>
              <a:rPr lang="en-US" sz="3600" dirty="0" err="1" smtClean="0">
                <a:latin typeface="+mj-lt"/>
              </a:rPr>
              <a:t>Venetoclax</a:t>
            </a:r>
            <a:endParaRPr lang="en-US" sz="3600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91445" y="1600999"/>
            <a:ext cx="4842555" cy="36845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</a:rPr>
              <a:t>Venetoclax</a:t>
            </a:r>
            <a:r>
              <a:rPr lang="en-US" dirty="0" smtClean="0">
                <a:solidFill>
                  <a:srgbClr val="C00000"/>
                </a:solidFill>
              </a:rPr>
              <a:t>- huge advance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First shown to be important in chronic lymphocytic leukemia (CLL)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Studied in AML due to BCL2 over-expression in resistant disease.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“Elderly” AML- age&gt;60. Very difficult to treat for various reasons that both disease-specific and patient-specific.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 patients not candidates for intensive induction chemotherapy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Impressive results when </a:t>
            </a:r>
            <a:r>
              <a:rPr lang="en-US" dirty="0" err="1" smtClean="0">
                <a:solidFill>
                  <a:srgbClr val="C00000"/>
                </a:solidFill>
              </a:rPr>
              <a:t>conbined</a:t>
            </a:r>
            <a:r>
              <a:rPr lang="en-US" dirty="0" smtClean="0">
                <a:solidFill>
                  <a:srgbClr val="C00000"/>
                </a:solidFill>
              </a:rPr>
              <a:t> with low dose </a:t>
            </a:r>
            <a:r>
              <a:rPr lang="en-US" dirty="0" err="1" smtClean="0">
                <a:solidFill>
                  <a:srgbClr val="C00000"/>
                </a:solidFill>
              </a:rPr>
              <a:t>cytarabine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decitabine</a:t>
            </a:r>
            <a:r>
              <a:rPr lang="en-US" dirty="0" smtClean="0">
                <a:solidFill>
                  <a:srgbClr val="C00000"/>
                </a:solidFill>
              </a:rPr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Studies ongoing adding </a:t>
            </a:r>
            <a:r>
              <a:rPr lang="en-US" dirty="0" err="1" smtClean="0">
                <a:solidFill>
                  <a:srgbClr val="C00000"/>
                </a:solidFill>
              </a:rPr>
              <a:t>venetoclax</a:t>
            </a:r>
            <a:r>
              <a:rPr lang="en-US" dirty="0" smtClean="0">
                <a:solidFill>
                  <a:srgbClr val="C00000"/>
                </a:solidFill>
              </a:rPr>
              <a:t> to upfront therapies and in younger patients.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4903" y="6550223"/>
            <a:ext cx="52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Reviewed in Clin </a:t>
            </a:r>
            <a:r>
              <a:rPr lang="fi-FI" sz="1400" dirty="0"/>
              <a:t>Lymphoma Myeloma </a:t>
            </a:r>
            <a:r>
              <a:rPr lang="fi-FI" sz="1400" dirty="0" smtClean="0"/>
              <a:t>Leuk. </a:t>
            </a:r>
            <a:r>
              <a:rPr lang="fi-FI" sz="1400" dirty="0"/>
              <a:t>2020 Jun;20(6):341-350.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392876"/>
            <a:ext cx="6737799" cy="23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335557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990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New developments in AML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748348" y="1631223"/>
            <a:ext cx="7921035" cy="36845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3+7 induction has been standard of care in AML induction for &gt;4 decades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 handful of new drugs have been successfully added to this back bone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After several years of scientific advancement and development at least 8 new drugs have been approved for AML therapy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Future work directed towards incorporating these new drugs into existing AML therapies (</a:t>
            </a:r>
            <a:r>
              <a:rPr lang="en-US" dirty="0" err="1" smtClean="0">
                <a:solidFill>
                  <a:srgbClr val="C00000"/>
                </a:solidFill>
              </a:rPr>
              <a:t>ie</a:t>
            </a:r>
            <a:r>
              <a:rPr lang="en-US" dirty="0" smtClean="0">
                <a:solidFill>
                  <a:srgbClr val="C00000"/>
                </a:solidFill>
              </a:rPr>
              <a:t>. upfront, as maintenance and in which populations that would derive the most benefit)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83" y="1128713"/>
            <a:ext cx="3522617" cy="26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729" y="0"/>
            <a:ext cx="7747332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smtClean="0">
                <a:latin typeface="+mj-lt"/>
              </a:rPr>
              <a:t>Advanced MDS/AML Treatment: Induction</a:t>
            </a:r>
            <a:endParaRPr lang="en-US" dirty="0">
              <a:latin typeface="+mj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405845" y="1564549"/>
            <a:ext cx="7398521" cy="3684588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Intensive: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3+7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CPX-351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FLAG-</a:t>
            </a:r>
            <a:r>
              <a:rPr lang="en-US" sz="2800" dirty="0" err="1" smtClean="0">
                <a:solidFill>
                  <a:srgbClr val="C00000"/>
                </a:solidFill>
              </a:rPr>
              <a:t>ida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Less intensive:</a:t>
            </a:r>
          </a:p>
          <a:p>
            <a:pPr lvl="1"/>
            <a:r>
              <a:rPr lang="en-US" sz="2800" dirty="0" err="1" smtClean="0">
                <a:solidFill>
                  <a:srgbClr val="C00000"/>
                </a:solidFill>
              </a:rPr>
              <a:t>Venetoclax</a:t>
            </a:r>
            <a:r>
              <a:rPr lang="en-US" sz="2800" dirty="0" smtClean="0">
                <a:solidFill>
                  <a:srgbClr val="C00000"/>
                </a:solidFill>
              </a:rPr>
              <a:t> plus </a:t>
            </a:r>
            <a:r>
              <a:rPr lang="en-US" sz="2800" dirty="0" err="1" smtClean="0">
                <a:solidFill>
                  <a:srgbClr val="C00000"/>
                </a:solidFill>
              </a:rPr>
              <a:t>hypomethylators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Decitabine</a:t>
            </a:r>
            <a:r>
              <a:rPr lang="en-US" sz="2800" dirty="0" smtClean="0">
                <a:solidFill>
                  <a:srgbClr val="C00000"/>
                </a:solidFill>
              </a:rPr>
              <a:t> or </a:t>
            </a:r>
            <a:r>
              <a:rPr lang="en-US" sz="2800" dirty="0" err="1" smtClean="0">
                <a:solidFill>
                  <a:srgbClr val="C00000"/>
                </a:solidFill>
              </a:rPr>
              <a:t>azacitidine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2800" dirty="0" err="1" smtClean="0">
                <a:solidFill>
                  <a:srgbClr val="C00000"/>
                </a:solidFill>
              </a:rPr>
              <a:t>Venetoclax</a:t>
            </a:r>
            <a:r>
              <a:rPr lang="en-US" sz="2800" dirty="0" smtClean="0">
                <a:solidFill>
                  <a:srgbClr val="C00000"/>
                </a:solidFill>
              </a:rPr>
              <a:t> plus low dose </a:t>
            </a:r>
            <a:r>
              <a:rPr lang="en-US" sz="2800" dirty="0" err="1" smtClean="0">
                <a:solidFill>
                  <a:srgbClr val="C00000"/>
                </a:solidFill>
              </a:rPr>
              <a:t>cytarabine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en-US" sz="2800" dirty="0" err="1" smtClean="0">
                <a:solidFill>
                  <a:srgbClr val="C00000"/>
                </a:solidFill>
              </a:rPr>
              <a:t>Ivosidenib</a:t>
            </a:r>
            <a:r>
              <a:rPr lang="en-US" sz="2800" dirty="0" smtClean="0">
                <a:solidFill>
                  <a:srgbClr val="C00000"/>
                </a:solidFill>
              </a:rPr>
              <a:t> (IDH1)/</a:t>
            </a:r>
            <a:r>
              <a:rPr lang="en-US" sz="2800" dirty="0" err="1" smtClean="0">
                <a:solidFill>
                  <a:srgbClr val="C00000"/>
                </a:solidFill>
              </a:rPr>
              <a:t>Enasidenib</a:t>
            </a:r>
            <a:r>
              <a:rPr lang="en-US" sz="2800" dirty="0" smtClean="0">
                <a:solidFill>
                  <a:srgbClr val="C00000"/>
                </a:solidFill>
              </a:rPr>
              <a:t> (IDH2)</a:t>
            </a:r>
          </a:p>
          <a:p>
            <a:pPr lvl="1"/>
            <a:r>
              <a:rPr lang="en-US" sz="2800" dirty="0" err="1" smtClean="0">
                <a:solidFill>
                  <a:srgbClr val="C00000"/>
                </a:solidFill>
              </a:rPr>
              <a:t>Glasdegib</a:t>
            </a:r>
            <a:r>
              <a:rPr lang="en-US" sz="2800" dirty="0" smtClean="0">
                <a:solidFill>
                  <a:srgbClr val="C00000"/>
                </a:solidFill>
              </a:rPr>
              <a:t> (hedgehog inhibitor) plus low dose </a:t>
            </a:r>
            <a:r>
              <a:rPr lang="en-US" sz="2800" dirty="0" err="1" smtClean="0">
                <a:solidFill>
                  <a:srgbClr val="C00000"/>
                </a:solidFill>
              </a:rPr>
              <a:t>cytarabine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93" y="270911"/>
            <a:ext cx="1743607" cy="695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41" y="1146122"/>
            <a:ext cx="3810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316438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04" y="-7512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MDS/AML </a:t>
            </a:r>
            <a:r>
              <a:rPr lang="en-US" dirty="0" smtClean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70" y="2061209"/>
            <a:ext cx="4327872" cy="3407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1394" y="6550223"/>
            <a:ext cx="539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https://www.medicalsciencenavigator.com/physiology-of-self-renewal/</a:t>
            </a:r>
          </a:p>
        </p:txBody>
      </p:sp>
    </p:spTree>
    <p:extLst>
      <p:ext uri="{BB962C8B-B14F-4D97-AF65-F5344CB8AC3E}">
        <p14:creationId xmlns:p14="http://schemas.microsoft.com/office/powerpoint/2010/main" val="19785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42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smtClean="0">
                <a:latin typeface="+mj-lt"/>
              </a:rPr>
              <a:t>New Developments in advanced MDS/AML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558245" y="17866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04360" y="1634217"/>
            <a:ext cx="7921035" cy="3684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CPX-351 (</a:t>
            </a:r>
            <a:r>
              <a:rPr lang="en-US" dirty="0" err="1" smtClean="0">
                <a:solidFill>
                  <a:srgbClr val="C00000"/>
                </a:solidFill>
              </a:rPr>
              <a:t>Vyxeos</a:t>
            </a:r>
            <a:r>
              <a:rPr lang="en-US" dirty="0" smtClean="0">
                <a:solidFill>
                  <a:srgbClr val="C00000"/>
                </a:solidFill>
              </a:rPr>
              <a:t>®).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Drug is an optimized ratio of 5:1 </a:t>
            </a:r>
            <a:r>
              <a:rPr lang="en-US" dirty="0" err="1" smtClean="0">
                <a:solidFill>
                  <a:srgbClr val="C00000"/>
                </a:solidFill>
              </a:rPr>
              <a:t>cytarabine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daunorubicin</a:t>
            </a:r>
            <a:r>
              <a:rPr lang="en-US" dirty="0" smtClean="0">
                <a:solidFill>
                  <a:srgbClr val="C00000"/>
                </a:solidFill>
              </a:rPr>
              <a:t> in 100 nm diameter liposomes.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Preferentially taken up by leukemic cells.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Longer drug exposure.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Older patients (60-75 years) with therapy-related AML, prior MDS or CMML and </a:t>
            </a:r>
            <a:r>
              <a:rPr lang="en-US" i="1" dirty="0" smtClean="0">
                <a:solidFill>
                  <a:srgbClr val="C00000"/>
                </a:solidFill>
              </a:rPr>
              <a:t>de novo</a:t>
            </a:r>
            <a:r>
              <a:rPr lang="en-US" dirty="0" smtClean="0">
                <a:solidFill>
                  <a:srgbClr val="C00000"/>
                </a:solidFill>
              </a:rPr>
              <a:t> AML with MDS-related changes benefited.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People treated with CPX-351 got to transplant and post-transplant survival was higher.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Studies ongoing to see if larger populations will benefit from CPX-351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6550223"/>
            <a:ext cx="534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Reviewed in Clin </a:t>
            </a:r>
            <a:r>
              <a:rPr lang="fi-FI" sz="1400" dirty="0"/>
              <a:t>Lymphoma Myeloma </a:t>
            </a:r>
            <a:r>
              <a:rPr lang="fi-FI" sz="1400" dirty="0" smtClean="0"/>
              <a:t>Leuk. </a:t>
            </a:r>
            <a:r>
              <a:rPr lang="fi-FI" sz="1400" dirty="0"/>
              <a:t>2020 Jun;20(6):341-350.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198" y="1150478"/>
            <a:ext cx="352379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196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dirty="0" smtClean="0">
                <a:latin typeface="+mj-lt"/>
              </a:rPr>
              <a:t>Hematopoietic Stem Cell Transplant</a:t>
            </a:r>
            <a:endParaRPr lang="en-US" sz="4000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14525" y="159802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000" kern="0" dirty="0" smtClean="0">
                <a:solidFill>
                  <a:srgbClr val="990033"/>
                </a:solidFill>
                <a:latin typeface="Arial"/>
              </a:rPr>
              <a:t>MDS p</a:t>
            </a:r>
            <a:r>
              <a:rPr kumimoji="0" lang="en-U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atients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a high (&gt;4.5 to 6 points) or very high (&gt;6 points) IPSS-R score merit assessment for allogeneic</a:t>
            </a:r>
            <a:r>
              <a:rPr kumimoji="0" lang="en-US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transplant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Timing of HSCT?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</a:rPr>
              <a:t>For low and Int-1risk: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</a:rPr>
              <a:t>appearance of new cytogenetic abnormality 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</a:rPr>
              <a:t>development of clinically significant </a:t>
            </a:r>
            <a:r>
              <a:rPr kumimoji="0" lang="en-US" alt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</a:rPr>
              <a:t>cytopenia</a:t>
            </a: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</a:endParaRP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</a:rPr>
              <a:t>progression to a higher IPSS group.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kern="0" dirty="0">
                <a:solidFill>
                  <a:srgbClr val="990033"/>
                </a:solidFill>
                <a:latin typeface="Arial"/>
              </a:rPr>
              <a:t>For Int-2 and high risk: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>
                <a:solidFill>
                  <a:srgbClr val="990033"/>
                </a:solidFill>
                <a:latin typeface="Arial"/>
              </a:rPr>
              <a:t>at time of diagnosis.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23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+mj-lt"/>
              </a:rPr>
              <a:t>Hematopoietic Stem Cell Transplant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967729"/>
            <a:ext cx="78200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67080"/>
            <a:ext cx="670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ea typeface="ヒラギノ角ゴ Pro W3"/>
                <a:cs typeface="Geneva"/>
              </a:rPr>
              <a:t>Curr</a:t>
            </a:r>
            <a:r>
              <a:rPr lang="en-US" altLang="en-US" sz="1200" b="1" dirty="0">
                <a:ea typeface="ヒラギノ角ゴ Pro W3"/>
                <a:cs typeface="Geneva"/>
              </a:rPr>
              <a:t> </a:t>
            </a:r>
            <a:r>
              <a:rPr lang="en-US" altLang="en-US" sz="1200" b="1" dirty="0" err="1">
                <a:ea typeface="ヒラギノ角ゴ Pro W3"/>
                <a:cs typeface="Geneva"/>
              </a:rPr>
              <a:t>Hematol</a:t>
            </a:r>
            <a:r>
              <a:rPr lang="en-US" altLang="en-US" sz="1200" b="1" dirty="0">
                <a:ea typeface="ヒラギノ角ゴ Pro W3"/>
                <a:cs typeface="Geneva"/>
              </a:rPr>
              <a:t> </a:t>
            </a:r>
            <a:r>
              <a:rPr lang="en-US" altLang="en-US" sz="1200" b="1" dirty="0" err="1">
                <a:ea typeface="ヒラギノ角ゴ Pro W3"/>
                <a:cs typeface="Geneva"/>
              </a:rPr>
              <a:t>Malig</a:t>
            </a:r>
            <a:r>
              <a:rPr lang="en-US" altLang="en-US" sz="1200" b="1" dirty="0">
                <a:ea typeface="ヒラギノ角ゴ Pro W3"/>
                <a:cs typeface="Geneva"/>
              </a:rPr>
              <a:t> Rep</a:t>
            </a:r>
            <a:r>
              <a:rPr lang="en-US" altLang="en-US" sz="1200" dirty="0">
                <a:ea typeface="ヒラギノ角ゴ Pro W3"/>
                <a:cs typeface="Geneva"/>
              </a:rPr>
              <a:t>. 2017 Aug 26. </a:t>
            </a:r>
            <a:r>
              <a:rPr lang="en-US" altLang="en-US" sz="1200" dirty="0" err="1">
                <a:ea typeface="ヒラギノ角ゴ Pro W3"/>
                <a:cs typeface="Geneva"/>
              </a:rPr>
              <a:t>doi</a:t>
            </a:r>
            <a:r>
              <a:rPr lang="en-US" altLang="en-US" sz="1200" dirty="0">
                <a:ea typeface="ヒラギノ角ゴ Pro W3"/>
                <a:cs typeface="Geneva"/>
              </a:rPr>
              <a:t>: 10.1007/s11899-017-0407-9. [</a:t>
            </a:r>
            <a:r>
              <a:rPr lang="en-US" altLang="en-US" sz="1200" dirty="0" err="1">
                <a:ea typeface="ヒラギノ角ゴ Pro W3"/>
                <a:cs typeface="Geneva"/>
              </a:rPr>
              <a:t>Epub</a:t>
            </a:r>
            <a:r>
              <a:rPr lang="en-US" altLang="en-US" sz="1200" dirty="0">
                <a:ea typeface="ヒラギノ角ゴ Pro W3"/>
                <a:cs typeface="Geneva"/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28977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60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>
                <a:latin typeface="+mj-lt"/>
              </a:rPr>
              <a:t>Hematopoietic Stem Cell Transplant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14525" y="159802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2800" kern="0" dirty="0" smtClean="0">
                <a:solidFill>
                  <a:srgbClr val="990033"/>
                </a:solidFill>
              </a:rPr>
              <a:t>Evaluation for hematopoietic stem cell transplant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Disease response (typically need a decrease in the number of bone marrow blasts)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kern="0" dirty="0" smtClean="0">
                <a:solidFill>
                  <a:srgbClr val="990033"/>
                </a:solidFill>
              </a:rPr>
              <a:t>Availability of a suitable donor.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Support- financial/psychosocial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kern="0" dirty="0" smtClean="0">
                <a:solidFill>
                  <a:srgbClr val="990033"/>
                </a:solidFill>
              </a:rPr>
              <a:t>The ability to follow up (physically and mentally).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Underlying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 medical problems.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kern="0" baseline="0" dirty="0" smtClean="0">
                <a:solidFill>
                  <a:srgbClr val="990033"/>
                </a:solidFill>
              </a:rPr>
              <a:t>Performance status</a:t>
            </a:r>
          </a:p>
          <a:p>
            <a:pPr lvl="1" indent="-342900" eaLnBrk="1" hangingPunct="1">
              <a:lnSpc>
                <a:spcPct val="90000"/>
              </a:lnSpc>
              <a:buFontTx/>
              <a:buChar char="•"/>
            </a:pP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Age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43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197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 smtClean="0">
                <a:latin typeface="+mj-lt"/>
              </a:rPr>
              <a:t>Possible New Therapeutic Approaches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33" y="1515427"/>
            <a:ext cx="6000750" cy="4314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34743" y="6550223"/>
            <a:ext cx="6357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Blood </a:t>
            </a:r>
            <a:r>
              <a:rPr lang="en-US" sz="1400" dirty="0" smtClean="0"/>
              <a:t>Rev. </a:t>
            </a:r>
            <a:r>
              <a:rPr lang="en-US" sz="1400" dirty="0"/>
              <a:t>2021 Jan;45:100689. </a:t>
            </a:r>
            <a:r>
              <a:rPr lang="en-US" sz="1400" dirty="0" err="1"/>
              <a:t>doi</a:t>
            </a:r>
            <a:r>
              <a:rPr lang="en-US" sz="1400" dirty="0"/>
              <a:t>: 10.1016/j.blre.2020.100689. </a:t>
            </a:r>
            <a:r>
              <a:rPr lang="en-US" sz="1400" dirty="0" err="1"/>
              <a:t>Epub</a:t>
            </a:r>
            <a:r>
              <a:rPr lang="en-US" sz="1400" dirty="0"/>
              <a:t> 2020 Mar 31.</a:t>
            </a:r>
          </a:p>
        </p:txBody>
      </p:sp>
    </p:spTree>
    <p:extLst>
      <p:ext uri="{BB962C8B-B14F-4D97-AF65-F5344CB8AC3E}">
        <p14:creationId xmlns:p14="http://schemas.microsoft.com/office/powerpoint/2010/main" val="15925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TP53: The Guardian of the genome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462" y="1662112"/>
            <a:ext cx="6276513" cy="3893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6892" y="6502029"/>
            <a:ext cx="5495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https://ricochetscience.com/infographic-p53-guardian-genome/</a:t>
            </a:r>
          </a:p>
        </p:txBody>
      </p:sp>
    </p:spTree>
    <p:extLst>
      <p:ext uri="{BB962C8B-B14F-4D97-AF65-F5344CB8AC3E}">
        <p14:creationId xmlns:p14="http://schemas.microsoft.com/office/powerpoint/2010/main" val="4219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032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TP53 </a:t>
            </a:r>
            <a:r>
              <a:rPr lang="en-US" dirty="0" smtClean="0">
                <a:latin typeface="+mj-lt"/>
              </a:rPr>
              <a:t>Mutations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99641" y="1645822"/>
            <a:ext cx="529079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558245" y="1786617"/>
            <a:ext cx="4973184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These mutations common in secondary MDS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Also in some patients with deletion 5q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Very serious marker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Associated with resistance to standard chemotherapy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917" y="1558176"/>
            <a:ext cx="3200400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1233" y="6558932"/>
            <a:ext cx="6871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https://blogs.scientificamerican.com/guest-blog/introduction-to-the-hallmarks-of-cancer/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1233" y="6334731"/>
            <a:ext cx="3819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https://www.ewg.org/research/hallmarks-cancer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29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995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53- </a:t>
            </a:r>
            <a:r>
              <a:rPr lang="en-US" dirty="0" smtClean="0">
                <a:latin typeface="+mj-lt"/>
              </a:rPr>
              <a:t>Directed Therapies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1558245" y="1786617"/>
            <a:ext cx="80124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APR-246- a drug that corrects mutated (damaged) p53 by restoring its original conformation.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Need a p53 mutation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Won’t work in p53-deleted disease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ALRN-6924- a drug that interferes with p53 interactions with inhibitors of it’s function, thereby re-activating p53’s tumor suppression in MDS/AML cells.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377" y="6301529"/>
            <a:ext cx="741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Reviewed in Haematologica. </a:t>
            </a:r>
            <a:r>
              <a:rPr lang="pt-BR" sz="1400" dirty="0"/>
              <a:t>2020 Jul;105(7):1765-1779. doi: 10.3324/haematol.2020.248955. Epub 2020 May 21.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54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197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“Do </a:t>
            </a:r>
            <a:r>
              <a:rPr lang="en-US" dirty="0">
                <a:latin typeface="+mj-lt"/>
              </a:rPr>
              <a:t>not eat me" </a:t>
            </a:r>
            <a:r>
              <a:rPr lang="en-US" dirty="0" smtClean="0">
                <a:latin typeface="+mj-lt"/>
              </a:rPr>
              <a:t>Signal: CD47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6514011"/>
            <a:ext cx="632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Front </a:t>
            </a:r>
            <a:r>
              <a:rPr lang="en-US" sz="1400" dirty="0" err="1" smtClean="0"/>
              <a:t>Oncol</a:t>
            </a:r>
            <a:r>
              <a:rPr lang="en-US" sz="1400" dirty="0" smtClean="0"/>
              <a:t>. </a:t>
            </a:r>
            <a:r>
              <a:rPr lang="en-US" sz="1400" dirty="0"/>
              <a:t>2020 Jan 22;9:1380. </a:t>
            </a:r>
            <a:r>
              <a:rPr lang="en-US" sz="1400" dirty="0" err="1"/>
              <a:t>doi</a:t>
            </a:r>
            <a:r>
              <a:rPr lang="en-US" sz="1400" dirty="0"/>
              <a:t>: 10.3389/fonc.2019.01380. </a:t>
            </a:r>
            <a:r>
              <a:rPr lang="en-US" sz="1400" dirty="0" err="1"/>
              <a:t>eCollection</a:t>
            </a:r>
            <a:r>
              <a:rPr lang="en-US" sz="1400" dirty="0"/>
              <a:t> 2019.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558245" y="1786617"/>
            <a:ext cx="6401389" cy="3684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Immunotherapies being developed in MDS and AML</a:t>
            </a:r>
          </a:p>
          <a:p>
            <a:r>
              <a:rPr lang="en-US" dirty="0">
                <a:solidFill>
                  <a:srgbClr val="C00000"/>
                </a:solidFill>
              </a:rPr>
              <a:t>Two arms of the immune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Adaptive immune system (B cells, T cells)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Innate immune system (phagocytic- </a:t>
            </a:r>
            <a:r>
              <a:rPr lang="en-US" dirty="0" err="1">
                <a:solidFill>
                  <a:srgbClr val="C00000"/>
                </a:solidFill>
              </a:rPr>
              <a:t>ie</a:t>
            </a:r>
            <a:r>
              <a:rPr lang="en-US" dirty="0">
                <a:solidFill>
                  <a:srgbClr val="C00000"/>
                </a:solidFill>
              </a:rPr>
              <a:t>. Macrophages, granulocytes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Macrophage checkpoint- CD47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Molecule/antibodies being developed to block CD47</a:t>
            </a:r>
          </a:p>
        </p:txBody>
      </p:sp>
    </p:spTree>
    <p:extLst>
      <p:ext uri="{BB962C8B-B14F-4D97-AF65-F5344CB8AC3E}">
        <p14:creationId xmlns:p14="http://schemas.microsoft.com/office/powerpoint/2010/main" val="35217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42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>
                <a:latin typeface="+mj-lt"/>
              </a:rPr>
              <a:t>“Do not eat me" Signal: CD47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49439" y="6537271"/>
            <a:ext cx="534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 smtClean="0"/>
              <a:t>Oncol</a:t>
            </a:r>
            <a:r>
              <a:rPr lang="en-US" sz="1400" dirty="0" smtClean="0"/>
              <a:t>. </a:t>
            </a:r>
            <a:r>
              <a:rPr lang="en-US" sz="1400" dirty="0"/>
              <a:t>2019 Apr 20;37(12):946-953. </a:t>
            </a:r>
            <a:r>
              <a:rPr lang="en-US" sz="1400" dirty="0" err="1"/>
              <a:t>doi</a:t>
            </a:r>
            <a:r>
              <a:rPr lang="en-US" sz="1400" dirty="0"/>
              <a:t>: 10.1200/JCO.18.02018.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558245" y="1786617"/>
            <a:ext cx="7716384" cy="36845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Initial study done in patients with solid tumors and refractory AML.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Monoclonal antibody that blocks the CD47 signal.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MDS/AML cells express high levels of CD47 making it a therapeutic target for these diseases.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Early results in clinical trials show very promising responses in MDS.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Patients with p53 mutations or loss also responded strongly.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Trials ongoing for untreated MDS patients.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6299709"/>
            <a:ext cx="6030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Transfusion. </a:t>
            </a:r>
            <a:r>
              <a:rPr lang="en-US" sz="1400" dirty="0"/>
              <a:t>2019 Jul;59(7):2248-2254. </a:t>
            </a:r>
            <a:r>
              <a:rPr lang="en-US" sz="1400" dirty="0" err="1"/>
              <a:t>doi</a:t>
            </a:r>
            <a:r>
              <a:rPr lang="en-US" sz="1400" dirty="0"/>
              <a:t>: 10.1111/trf.15397. </a:t>
            </a:r>
            <a:r>
              <a:rPr lang="en-US" sz="1400" dirty="0" err="1"/>
              <a:t>Epub</a:t>
            </a:r>
            <a:r>
              <a:rPr lang="en-US" sz="1400" dirty="0"/>
              <a:t> 2019 Jun 10</a:t>
            </a:r>
          </a:p>
        </p:txBody>
      </p:sp>
    </p:spTree>
    <p:extLst>
      <p:ext uri="{BB962C8B-B14F-4D97-AF65-F5344CB8AC3E}">
        <p14:creationId xmlns:p14="http://schemas.microsoft.com/office/powerpoint/2010/main" val="38223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541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High Risk MDS to AML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405845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24" y="1637100"/>
            <a:ext cx="7108552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613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dirty="0">
                <a:latin typeface="+mj-lt"/>
              </a:rPr>
              <a:t>Therapies on the </a:t>
            </a:r>
            <a:r>
              <a:rPr lang="en-US" dirty="0" smtClean="0">
                <a:latin typeface="+mj-lt"/>
              </a:rPr>
              <a:t>MDS/AML </a:t>
            </a:r>
            <a:r>
              <a:rPr lang="en-US" dirty="0">
                <a:latin typeface="+mj-lt"/>
              </a:rPr>
              <a:t>Horizon</a:t>
            </a: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1405845" y="1634217"/>
            <a:ext cx="792103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23315" y="6550223"/>
            <a:ext cx="5268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Blood. </a:t>
            </a:r>
            <a:r>
              <a:rPr lang="en-US" sz="1400" dirty="0"/>
              <a:t>2021 Feb 11;137(6):751-762. </a:t>
            </a:r>
            <a:r>
              <a:rPr lang="en-US" sz="1400" dirty="0" err="1"/>
              <a:t>doi</a:t>
            </a:r>
            <a:r>
              <a:rPr lang="en-US" sz="1400" dirty="0"/>
              <a:t>: 10.1182/blood.2020007732.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1558245" y="1786617"/>
            <a:ext cx="5269275" cy="36845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</a:rPr>
              <a:t>Flotetuzumab</a:t>
            </a:r>
            <a:r>
              <a:rPr lang="en-US" dirty="0">
                <a:solidFill>
                  <a:srgbClr val="C00000"/>
                </a:solidFill>
              </a:rPr>
              <a:t>- a bispecific </a:t>
            </a:r>
            <a:r>
              <a:rPr lang="en-US" dirty="0" smtClean="0">
                <a:solidFill>
                  <a:srgbClr val="C00000"/>
                </a:solidFill>
              </a:rPr>
              <a:t>dual-affinity retargeting (DART) </a:t>
            </a:r>
            <a:r>
              <a:rPr lang="en-US" dirty="0">
                <a:solidFill>
                  <a:srgbClr val="C00000"/>
                </a:solidFill>
              </a:rPr>
              <a:t>antibody-based molecule to CD3ε and CD123.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Overall </a:t>
            </a:r>
            <a:r>
              <a:rPr lang="en-US" dirty="0">
                <a:solidFill>
                  <a:srgbClr val="C00000"/>
                </a:solidFill>
              </a:rPr>
              <a:t>response (CR/</a:t>
            </a:r>
            <a:r>
              <a:rPr lang="en-US" dirty="0" err="1">
                <a:solidFill>
                  <a:srgbClr val="C00000"/>
                </a:solidFill>
              </a:rPr>
              <a:t>CRh</a:t>
            </a:r>
            <a:r>
              <a:rPr lang="en-US" dirty="0">
                <a:solidFill>
                  <a:srgbClr val="C00000"/>
                </a:solidFill>
              </a:rPr>
              <a:t>/CR with incomplete hematological recovery) </a:t>
            </a:r>
            <a:r>
              <a:rPr lang="en-US" dirty="0" smtClean="0">
                <a:solidFill>
                  <a:srgbClr val="C00000"/>
                </a:solidFill>
              </a:rPr>
              <a:t>of 30%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BITE antibodies seeing positive results in other blood cancer, such as lymphoma.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Important advancement in chemotherapy-refractory disease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134" y="1820590"/>
            <a:ext cx="4196291" cy="33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92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Immune check point inhibitors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73" y="1602377"/>
            <a:ext cx="6218941" cy="4471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4743" y="6550223"/>
            <a:ext cx="6357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Blood </a:t>
            </a:r>
            <a:r>
              <a:rPr lang="en-US" sz="1400" dirty="0" smtClean="0"/>
              <a:t>Rev. </a:t>
            </a:r>
            <a:r>
              <a:rPr lang="en-US" sz="1400" dirty="0"/>
              <a:t>2021 Jan;45:100689. </a:t>
            </a:r>
            <a:r>
              <a:rPr lang="en-US" sz="1400" dirty="0" err="1"/>
              <a:t>doi</a:t>
            </a:r>
            <a:r>
              <a:rPr lang="en-US" sz="1400" dirty="0"/>
              <a:t>: 10.1016/j.blre.2020.100689. </a:t>
            </a:r>
            <a:r>
              <a:rPr lang="en-US" sz="1400" dirty="0" err="1"/>
              <a:t>Epub</a:t>
            </a:r>
            <a:r>
              <a:rPr lang="en-US" sz="1400" dirty="0"/>
              <a:t> 2020 Mar 31.</a:t>
            </a:r>
          </a:p>
        </p:txBody>
      </p:sp>
    </p:spTree>
    <p:extLst>
      <p:ext uri="{BB962C8B-B14F-4D97-AF65-F5344CB8AC3E}">
        <p14:creationId xmlns:p14="http://schemas.microsoft.com/office/powerpoint/2010/main" val="3705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68042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450" y="0"/>
            <a:ext cx="8151813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dirty="0" smtClean="0">
                <a:latin typeface="+mj-lt"/>
              </a:rPr>
              <a:t>New Approaches: Combinations</a:t>
            </a:r>
            <a:endParaRPr lang="en-US" dirty="0">
              <a:latin typeface="+mj-lt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82481" y="1924203"/>
            <a:ext cx="5269275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14525" y="159802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sz="2800" kern="0" dirty="0" smtClean="0">
              <a:solidFill>
                <a:srgbClr val="990033"/>
              </a:solidFill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3360920" y="2018710"/>
            <a:ext cx="6401389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</a:t>
            </a:r>
            <a:r>
              <a:rPr lang="en-US" dirty="0" err="1" smtClean="0">
                <a:solidFill>
                  <a:srgbClr val="C00000"/>
                </a:solidFill>
              </a:rPr>
              <a:t>venetoclax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</a:t>
            </a:r>
            <a:r>
              <a:rPr lang="en-US" dirty="0" err="1" smtClean="0">
                <a:solidFill>
                  <a:srgbClr val="C00000"/>
                </a:solidFill>
              </a:rPr>
              <a:t>magrolimab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APR-246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Ipilimumab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</a:t>
            </a:r>
            <a:r>
              <a:rPr lang="en-US" dirty="0" err="1" smtClean="0">
                <a:solidFill>
                  <a:srgbClr val="C00000"/>
                </a:solidFill>
              </a:rPr>
              <a:t>Nivolumab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</a:t>
            </a:r>
            <a:r>
              <a:rPr lang="en-US" dirty="0" err="1" smtClean="0">
                <a:solidFill>
                  <a:srgbClr val="C00000"/>
                </a:solidFill>
              </a:rPr>
              <a:t>Pevonedistat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Azacitidine</a:t>
            </a:r>
            <a:r>
              <a:rPr lang="en-US" dirty="0" smtClean="0">
                <a:solidFill>
                  <a:srgbClr val="C00000"/>
                </a:solidFill>
              </a:rPr>
              <a:t> plus MBG543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6628" y="6534406"/>
            <a:ext cx="6235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Reviewed in Guillermo </a:t>
            </a:r>
            <a:r>
              <a:rPr lang="en-US" sz="1400" dirty="0" smtClean="0"/>
              <a:t>Garcia-</a:t>
            </a:r>
            <a:r>
              <a:rPr lang="en-US" sz="1400" dirty="0" err="1" smtClean="0"/>
              <a:t>Manero,et</a:t>
            </a:r>
            <a:r>
              <a:rPr lang="en-US" sz="1400" dirty="0" smtClean="0"/>
              <a:t> al .https</a:t>
            </a:r>
            <a:r>
              <a:rPr lang="en-US" sz="1400" dirty="0"/>
              <a:t>://doi.org/10.1002/ajh.25950</a:t>
            </a:r>
          </a:p>
        </p:txBody>
      </p:sp>
    </p:spTree>
    <p:extLst>
      <p:ext uri="{BB962C8B-B14F-4D97-AF65-F5344CB8AC3E}">
        <p14:creationId xmlns:p14="http://schemas.microsoft.com/office/powerpoint/2010/main" val="22445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30020"/>
            </a:gs>
            <a:gs pos="50000">
              <a:srgbClr val="C50028"/>
            </a:gs>
            <a:gs pos="100000">
              <a:srgbClr val="A3002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ED54F7-2537-3A46-A554-48986D96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384175"/>
            <a:ext cx="3673476" cy="190929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5F9C1B3-5BED-8D4A-B601-2D8E5964BF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54364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End!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E8FE32F-C3E0-2646-AF63-BF578637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713" y="5657850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3976878"/>
            <a:ext cx="3932237" cy="60620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AML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6484" y="4556696"/>
            <a:ext cx="3932237" cy="101672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Normal blood cell types and numbers changed significantly by leukemia cells (blue)</a:t>
            </a:r>
            <a:endParaRPr lang="en-US" sz="18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409" y="2057399"/>
            <a:ext cx="6356747" cy="3575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393" y="331871"/>
            <a:ext cx="1743607" cy="695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68" y="1625426"/>
            <a:ext cx="2883658" cy="2188654"/>
          </a:xfrm>
          <a:prstGeom prst="rect">
            <a:avLst/>
          </a:prstGeom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 txBox="1">
            <a:spLocks/>
          </p:cNvSpPr>
          <p:nvPr/>
        </p:nvSpPr>
        <p:spPr>
          <a:xfrm>
            <a:off x="2285410" y="-20818"/>
            <a:ext cx="5735183" cy="114953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+mj-lt"/>
              </a:rPr>
              <a:t>MDS/AML Background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64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317" y="271140"/>
            <a:ext cx="1744683" cy="697873"/>
          </a:xfr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5" name="Picture 2" descr="hemat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39" y="1127106"/>
            <a:ext cx="5380673" cy="573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0" y="-20818"/>
            <a:ext cx="5735183" cy="114953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400" dirty="0" smtClean="0">
                <a:latin typeface="+mj-lt"/>
              </a:rPr>
              <a:t>MDS/AML Background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0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75" y="10792"/>
            <a:ext cx="10515600" cy="111792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+mj-lt"/>
              </a:rPr>
              <a:t>How did I get this?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56891" y="2055813"/>
            <a:ext cx="8957355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a few known causes of MDS and AML</a:t>
            </a:r>
          </a:p>
          <a:p>
            <a:pPr lvl="1"/>
            <a:r>
              <a:rPr lang="en-US" dirty="0" smtClean="0"/>
              <a:t>A handful of germline mutations (DDX41, RUNX1, GATA2)</a:t>
            </a:r>
          </a:p>
          <a:p>
            <a:pPr lvl="1"/>
            <a:r>
              <a:rPr lang="en-US" dirty="0" smtClean="0"/>
              <a:t>Familial syndromes (Li </a:t>
            </a:r>
            <a:r>
              <a:rPr lang="en-US" dirty="0" err="1" smtClean="0"/>
              <a:t>Fraumeni</a:t>
            </a:r>
            <a:r>
              <a:rPr lang="en-US" dirty="0" smtClean="0"/>
              <a:t> syndrome-autosomal dominant disorder caused by TP53 mutations)</a:t>
            </a:r>
          </a:p>
          <a:p>
            <a:pPr lvl="1"/>
            <a:r>
              <a:rPr lang="en-US" dirty="0" smtClean="0"/>
              <a:t>Prior chemotherapy</a:t>
            </a:r>
          </a:p>
          <a:p>
            <a:pPr lvl="1"/>
            <a:r>
              <a:rPr lang="en-US" dirty="0" smtClean="0"/>
              <a:t>Prior radiation</a:t>
            </a:r>
          </a:p>
          <a:p>
            <a:pPr lvl="1"/>
            <a:r>
              <a:rPr lang="en-US" dirty="0" smtClean="0"/>
              <a:t>Treatment for autoimmune disorders </a:t>
            </a:r>
          </a:p>
          <a:p>
            <a:pPr lvl="1"/>
            <a:r>
              <a:rPr lang="en-US" dirty="0" smtClean="0"/>
              <a:t>Prior hematologic disorders (Myelodysplasia, myeloproliferative disorders)</a:t>
            </a:r>
          </a:p>
          <a:p>
            <a:pPr lvl="1"/>
            <a:r>
              <a:rPr lang="en-US" dirty="0" smtClean="0"/>
              <a:t>Implicated exposures to DNA-damaging agents (occupational, environmental)</a:t>
            </a:r>
          </a:p>
          <a:p>
            <a:pPr lvl="1"/>
            <a:r>
              <a:rPr lang="en-US" dirty="0" smtClean="0"/>
              <a:t>Causes mostly not clear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6" y="1200431"/>
            <a:ext cx="993734" cy="1060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235" y="270911"/>
            <a:ext cx="1743607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Developing a dominant stem cell: ARCH and CHIP</a:t>
            </a:r>
            <a:endParaRPr lang="en-US" sz="2800" b="1" dirty="0"/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285" y="2967036"/>
            <a:ext cx="2286005" cy="91440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b="1" dirty="0" smtClean="0"/>
              <a:t>ARCH- Age-related clonal hematopoiesis, part of aging process, most do not lead to a blood cancer</a:t>
            </a:r>
          </a:p>
          <a:p>
            <a:r>
              <a:rPr lang="en-US" sz="2000" dirty="0" smtClean="0"/>
              <a:t>Risk for accumulating more mutations or “mistakes”.</a:t>
            </a:r>
          </a:p>
          <a:p>
            <a:r>
              <a:rPr lang="en-US" sz="2000" dirty="0" smtClean="0"/>
              <a:t>Therefore risk factor for developing a blood cancer.</a:t>
            </a:r>
          </a:p>
          <a:p>
            <a:r>
              <a:rPr lang="en-US" sz="2000" dirty="0" smtClean="0"/>
              <a:t>Also increased risk for cardiovascular disease (in concert with other risk factors such as smoking, HTN).</a:t>
            </a:r>
          </a:p>
          <a:p>
            <a:r>
              <a:rPr lang="en-US" sz="2000" b="1" dirty="0" smtClean="0"/>
              <a:t>CHIP= clonal hematopoiesis of indeterminate potential</a:t>
            </a:r>
          </a:p>
          <a:p>
            <a:r>
              <a:rPr lang="en-US" sz="2000" dirty="0" smtClean="0"/>
              <a:t>Mutation in a leukemia-associated gene; VAF= 2%.</a:t>
            </a:r>
          </a:p>
          <a:p>
            <a:r>
              <a:rPr lang="en-US" sz="2000" dirty="0" smtClean="0"/>
              <a:t>CHIP present in 10-20% people by age 70.</a:t>
            </a:r>
          </a:p>
          <a:p>
            <a:r>
              <a:rPr lang="en-US" sz="2000" dirty="0" smtClean="0"/>
              <a:t>Detected in nearly everyone by 50 with highly sensitive sequencing methods</a:t>
            </a:r>
          </a:p>
          <a:p>
            <a:r>
              <a:rPr lang="en-US" sz="2000" dirty="0" smtClean="0"/>
              <a:t>Absolute risk estimated between 0.5 and 1% per year</a:t>
            </a:r>
            <a:endParaRPr lang="en-US" sz="200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499" y="2057400"/>
            <a:ext cx="3481118" cy="3084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393" y="270911"/>
            <a:ext cx="1743607" cy="695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5269" y="6528562"/>
            <a:ext cx="541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Blood. </a:t>
            </a:r>
            <a:r>
              <a:rPr lang="en-US" sz="1400" dirty="0"/>
              <a:t>2020 Oct 1;136(14):1623-1631. </a:t>
            </a:r>
            <a:r>
              <a:rPr lang="en-US" sz="1400" dirty="0" err="1"/>
              <a:t>doi</a:t>
            </a:r>
            <a:r>
              <a:rPr lang="en-US" sz="1400" dirty="0"/>
              <a:t>: 10.1182/blood.2019004291.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 txBox="1">
            <a:spLocks/>
          </p:cNvSpPr>
          <p:nvPr/>
        </p:nvSpPr>
        <p:spPr>
          <a:xfrm>
            <a:off x="2072675" y="10792"/>
            <a:ext cx="10515600" cy="111792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+mj-lt"/>
              </a:rPr>
              <a:t>How did I get this?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/>
          <p:nvPr/>
        </p:nvSpPr>
        <p:spPr>
          <a:xfrm>
            <a:off x="0" y="0"/>
            <a:ext cx="12192000" cy="1128713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D987A61-41CC-A54F-8161-9AB24999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2" y="147776"/>
            <a:ext cx="1574099" cy="81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35" y="1219396"/>
            <a:ext cx="3133616" cy="549906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626203" y="6429375"/>
            <a:ext cx="3565797" cy="320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006" rIns="0" bIns="0"/>
          <a:lstStyle/>
          <a:p>
            <a:pPr algn="l"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  <a:defRPr/>
            </a:pPr>
            <a:r>
              <a:rPr lang="en-US" altLang="en-US" sz="1059" b="1" dirty="0">
                <a:cs typeface="Arial Unicode MS" pitchFamily="32" charset="0"/>
              </a:rPr>
              <a:t>M </a:t>
            </a:r>
            <a:r>
              <a:rPr lang="en-US" altLang="en-US" sz="1059" b="1" dirty="0" err="1">
                <a:cs typeface="Arial Unicode MS" pitchFamily="32" charset="0"/>
              </a:rPr>
              <a:t>Cazzola</a:t>
            </a:r>
            <a:r>
              <a:rPr lang="en-US" altLang="en-US" sz="1059" b="1" dirty="0">
                <a:cs typeface="Arial Unicode MS" pitchFamily="32" charset="0"/>
              </a:rPr>
              <a:t>. N </a:t>
            </a:r>
            <a:r>
              <a:rPr lang="en-US" altLang="en-US" sz="1059" b="1" dirty="0" err="1">
                <a:cs typeface="Arial Unicode MS" pitchFamily="32" charset="0"/>
              </a:rPr>
              <a:t>Engl</a:t>
            </a:r>
            <a:r>
              <a:rPr lang="en-US" altLang="en-US" sz="1059" b="1" dirty="0">
                <a:cs typeface="Arial Unicode MS" pitchFamily="32" charset="0"/>
              </a:rPr>
              <a:t> J Med 2020;383:1358-1374.</a:t>
            </a: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864C239-2FEC-CD4E-A3A6-189A4C23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47317" y="269951"/>
            <a:ext cx="1744683" cy="697873"/>
          </a:xfr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F0D45683-BDD3-AB4A-904A-6D87F56AD421}"/>
              </a:ext>
            </a:extLst>
          </p:cNvPr>
          <p:cNvSpPr txBox="1">
            <a:spLocks/>
          </p:cNvSpPr>
          <p:nvPr/>
        </p:nvSpPr>
        <p:spPr>
          <a:xfrm>
            <a:off x="2072675" y="10792"/>
            <a:ext cx="10515600" cy="1117921"/>
          </a:xfrm>
          <a:prstGeom prst="rect">
            <a:avLst/>
          </a:prstGeom>
          <a:gradFill>
            <a:gsLst>
              <a:gs pos="0">
                <a:srgbClr val="A30020"/>
              </a:gs>
              <a:gs pos="50000">
                <a:srgbClr val="C50028"/>
              </a:gs>
              <a:gs pos="100000">
                <a:srgbClr val="A3002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+mj-lt"/>
              </a:rPr>
              <a:t>How did I get this?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3B58B14-7B06-0945-8819-81B28BDBE99F}" vid="{BA48F56A-0147-874B-8D6B-02D132469910}"/>
    </a:ext>
  </a:extLst>
</a:theme>
</file>

<file path=ppt/theme/theme2.xml><?xml version="1.0" encoding="utf-8"?>
<a:theme xmlns:a="http://schemas.openxmlformats.org/drawingml/2006/main" name="2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5CF46DD1106478D7F1DA0306B3339" ma:contentTypeVersion="1" ma:contentTypeDescription="Create a new document." ma:contentTypeScope="" ma:versionID="0b92fe860372fa8cc51a60bb1a083a4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CB3D6-8E78-4FEF-947E-F21512A40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81898F-F554-4BD1-A7D6-E2006ED81DF6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47BACD1-50B1-4902-85B3-7AED6AB8C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RutgersCancerInst-Red</Template>
  <TotalTime>1151</TotalTime>
  <Words>1658</Words>
  <Application>Microsoft Office PowerPoint</Application>
  <PresentationFormat>Widescreen</PresentationFormat>
  <Paragraphs>213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Unicode MS</vt:lpstr>
      <vt:lpstr>Calibri</vt:lpstr>
      <vt:lpstr>Calibri Light</vt:lpstr>
      <vt:lpstr>Geneva</vt:lpstr>
      <vt:lpstr>Helvetica Neue</vt:lpstr>
      <vt:lpstr>ヒラギノ角ゴ Pro W3</vt:lpstr>
      <vt:lpstr>Office Theme</vt:lpstr>
      <vt:lpstr>20_Office Theme</vt:lpstr>
      <vt:lpstr>Understanding High Risk MDS to AML: 2021</vt:lpstr>
      <vt:lpstr>Normal blood cells</vt:lpstr>
      <vt:lpstr>MDS/AML Background</vt:lpstr>
      <vt:lpstr>High Risk MDS to AML</vt:lpstr>
      <vt:lpstr>AML</vt:lpstr>
      <vt:lpstr>MDS/AML Background</vt:lpstr>
      <vt:lpstr>How did I get this?</vt:lpstr>
      <vt:lpstr>Developing a dominant stem cell: ARCH and CHIP</vt:lpstr>
      <vt:lpstr>M Cazzola. N Engl J Med 2020;383:1358-1374.</vt:lpstr>
      <vt:lpstr>MDS/AML Background</vt:lpstr>
      <vt:lpstr>MDS/AML Background</vt:lpstr>
      <vt:lpstr>MDS/AML Background</vt:lpstr>
      <vt:lpstr>MDS Background</vt:lpstr>
      <vt:lpstr>MDS/AML work up</vt:lpstr>
      <vt:lpstr>PowerPoint Presentation</vt:lpstr>
      <vt:lpstr>MDS work up</vt:lpstr>
      <vt:lpstr>MDS work up</vt:lpstr>
      <vt:lpstr>MDS/AML Work up: the next level</vt:lpstr>
      <vt:lpstr>Overview of MDS Management</vt:lpstr>
      <vt:lpstr>MDS Treatment Modalities</vt:lpstr>
      <vt:lpstr>High Risk MDS to AML</vt:lpstr>
      <vt:lpstr>AML work up and treatment</vt:lpstr>
      <vt:lpstr>Hypomethylating Agents (HMA)</vt:lpstr>
      <vt:lpstr>Hypomethylating Agents (HMA)</vt:lpstr>
      <vt:lpstr>New Developments in MDS/AML</vt:lpstr>
      <vt:lpstr>Hypomethylator (Vidaza®/Dacogen®)Failure</vt:lpstr>
      <vt:lpstr>New MDS/AML Developments: Venetoclax</vt:lpstr>
      <vt:lpstr>New developments in AML</vt:lpstr>
      <vt:lpstr>Advanced MDS/AML Treatment: Induction</vt:lpstr>
      <vt:lpstr>New Developments in advanced MDS/AML</vt:lpstr>
      <vt:lpstr>Hematopoietic Stem Cell Transplant</vt:lpstr>
      <vt:lpstr>Hematopoietic Stem Cell Transplant</vt:lpstr>
      <vt:lpstr>Hematopoietic Stem Cell Transplant</vt:lpstr>
      <vt:lpstr>Possible New Therapeutic Approaches</vt:lpstr>
      <vt:lpstr>TP53: The Guardian of the genome</vt:lpstr>
      <vt:lpstr>TP53 Mutations</vt:lpstr>
      <vt:lpstr>p53- Directed Therapies</vt:lpstr>
      <vt:lpstr>“Do not eat me" Signal: CD47</vt:lpstr>
      <vt:lpstr>“Do not eat me" Signal: CD47</vt:lpstr>
      <vt:lpstr>Therapies on the MDS/AML Horizon</vt:lpstr>
      <vt:lpstr>Immune check point inhibitors</vt:lpstr>
      <vt:lpstr>New Approaches: Combinations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Myeloid Leukemia: 2021</dc:title>
  <dc:creator>Schaar, Dale</dc:creator>
  <cp:lastModifiedBy>Schaar, Dale</cp:lastModifiedBy>
  <cp:revision>108</cp:revision>
  <dcterms:created xsi:type="dcterms:W3CDTF">2021-09-09T20:25:14Z</dcterms:created>
  <dcterms:modified xsi:type="dcterms:W3CDTF">2021-10-28T19:18:00Z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0x010100EF15CF46DD1106478D7F1DA0306B3339</vt:lpwstr>
  </property>
</Properties>
</file>