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518" r:id="rId2"/>
    <p:sldId id="260" r:id="rId3"/>
    <p:sldId id="464" r:id="rId4"/>
    <p:sldId id="465" r:id="rId5"/>
    <p:sldId id="324" r:id="rId6"/>
    <p:sldId id="319" r:id="rId7"/>
    <p:sldId id="449" r:id="rId8"/>
    <p:sldId id="450" r:id="rId9"/>
    <p:sldId id="268" r:id="rId10"/>
    <p:sldId id="259" r:id="rId11"/>
    <p:sldId id="266" r:id="rId12"/>
    <p:sldId id="271" r:id="rId13"/>
    <p:sldId id="277" r:id="rId14"/>
    <p:sldId id="281" r:id="rId15"/>
    <p:sldId id="282" r:id="rId16"/>
    <p:sldId id="307" r:id="rId17"/>
    <p:sldId id="492" r:id="rId18"/>
    <p:sldId id="493" r:id="rId19"/>
    <p:sldId id="495" r:id="rId20"/>
    <p:sldId id="496" r:id="rId21"/>
    <p:sldId id="501" r:id="rId22"/>
    <p:sldId id="499" r:id="rId23"/>
    <p:sldId id="503" r:id="rId24"/>
    <p:sldId id="500" r:id="rId25"/>
    <p:sldId id="502" r:id="rId26"/>
    <p:sldId id="299" r:id="rId27"/>
    <p:sldId id="300" r:id="rId28"/>
    <p:sldId id="506" r:id="rId29"/>
    <p:sldId id="507" r:id="rId30"/>
    <p:sldId id="455" r:id="rId31"/>
    <p:sldId id="457" r:id="rId32"/>
    <p:sldId id="458" r:id="rId33"/>
    <p:sldId id="460" r:id="rId34"/>
    <p:sldId id="461" r:id="rId35"/>
    <p:sldId id="462" r:id="rId36"/>
    <p:sldId id="488" r:id="rId37"/>
    <p:sldId id="312" r:id="rId38"/>
    <p:sldId id="519" r:id="rId39"/>
    <p:sldId id="485" r:id="rId40"/>
    <p:sldId id="481" r:id="rId41"/>
    <p:sldId id="489" r:id="rId42"/>
    <p:sldId id="491" r:id="rId43"/>
    <p:sldId id="474" r:id="rId44"/>
    <p:sldId id="516" r:id="rId45"/>
    <p:sldId id="513" r:id="rId46"/>
    <p:sldId id="51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94"/>
    <p:restoredTop sz="94694"/>
  </p:normalViewPr>
  <p:slideViewPr>
    <p:cSldViewPr snapToGrid="0" snapToObjects="1">
      <p:cViewPr varScale="1">
        <p:scale>
          <a:sx n="81" d="100"/>
          <a:sy n="81" d="100"/>
        </p:scale>
        <p:origin x="13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F617D-1FAA-CC47-9416-89AFE8DE9E5A}" type="datetimeFigureOut">
              <a:rPr lang="en-US" smtClean="0"/>
              <a:t>12/14/2021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C8D6E-F67A-D543-A654-3C8DFA208BA0}" type="slidenum">
              <a:rPr lang="en-US" smtClean="0"/>
              <a:t>‹#›</a:t>
            </a:fld>
            <a:endParaRPr lang="en-US"/>
          </a:p>
        </p:txBody>
      </p:sp>
    </p:spTree>
    <p:extLst>
      <p:ext uri="{BB962C8B-B14F-4D97-AF65-F5344CB8AC3E}">
        <p14:creationId xmlns:p14="http://schemas.microsoft.com/office/powerpoint/2010/main" val="315046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gherlogicdownload.s3.amazonaws.com/ASBMT/43a1f41f-55cb-4c97-9e78-c03e867db505/UploadedImages/ASBMT_RFI_2018B_CIBMTR_Disease_Classifications.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83AB0981-9BB0-BC42-82B0-D628174F0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A2F148-ED5E-EC47-AB2B-FE4E51E63625}" type="slidenum">
              <a:rPr lang="en-US" altLang="en-US"/>
              <a:pPr/>
              <a:t>2</a:t>
            </a:fld>
            <a:endParaRPr lang="en-US" altLang="en-US"/>
          </a:p>
        </p:txBody>
      </p:sp>
      <p:sp>
        <p:nvSpPr>
          <p:cNvPr id="90115" name="Rectangle 2">
            <a:extLst>
              <a:ext uri="{FF2B5EF4-FFF2-40B4-BE49-F238E27FC236}">
                <a16:creationId xmlns:a16="http://schemas.microsoft.com/office/drawing/2014/main" id="{C399F1AA-BF49-8241-ADF0-BBF4A957888C}"/>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0BA3C064-0892-DB40-9183-A0488D19F9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30948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6A5C6B06-5407-2B47-8A8A-11C1C58AD4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11C7F5-D6B0-7847-9521-C82F6A958731}" type="slidenum">
              <a:rPr lang="en-US" altLang="en-US"/>
              <a:pPr/>
              <a:t>15</a:t>
            </a:fld>
            <a:endParaRPr lang="en-US" altLang="en-US"/>
          </a:p>
        </p:txBody>
      </p:sp>
      <p:sp>
        <p:nvSpPr>
          <p:cNvPr id="115715" name="Rectangle 2">
            <a:extLst>
              <a:ext uri="{FF2B5EF4-FFF2-40B4-BE49-F238E27FC236}">
                <a16:creationId xmlns:a16="http://schemas.microsoft.com/office/drawing/2014/main" id="{3AC4B13C-BCC3-4045-858D-72D48C0EA81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2F08C571-1EE6-404F-80FE-7E5CB76AD3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39909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44:</a:t>
            </a:r>
            <a:r>
              <a:rPr lang="en-US" dirty="0"/>
              <a:t> Allogeneic transplant is a potentially curative treatment for myelodysplastic syndrome (MDS). Outcomes differ according to disease status at the time of transplant. The CIBMTR has data on 6,780 patients receiving an allotransplant</a:t>
            </a:r>
            <a:r>
              <a:rPr lang="en-US" baseline="0" dirty="0"/>
              <a:t> for low risk</a:t>
            </a:r>
            <a:r>
              <a:rPr lang="en-US" dirty="0"/>
              <a:t> (n=1,969)</a:t>
            </a:r>
            <a:r>
              <a:rPr lang="en-US" baseline="0" dirty="0"/>
              <a:t> and high risk (n=4,811) </a:t>
            </a:r>
            <a:r>
              <a:rPr lang="en-US" dirty="0"/>
              <a:t>MDS performed between 2008 and 2018. The 3-year probabilities of survival were 51% ± 2% and 44% ± 1% for recipients of sibling and unrelated donor</a:t>
            </a:r>
            <a:r>
              <a:rPr lang="en-US" baseline="0" dirty="0"/>
              <a:t> transplants for</a:t>
            </a:r>
            <a:r>
              <a:rPr lang="en-US" dirty="0"/>
              <a:t> low risk MDS, respectively. Among patients with high risk MDS,</a:t>
            </a:r>
            <a:r>
              <a:rPr lang="en-US" baseline="0" dirty="0"/>
              <a:t> c</a:t>
            </a:r>
            <a:r>
              <a:rPr lang="en-US" dirty="0"/>
              <a:t>orresponding probabilities were 46% ± 1% and 43% ± 1%.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Reference for MDS classifications: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https://higherlogicdownload.s3.amazonaws.com/ASBMT/43a1f41f-55cb-4c97-9e78-c03e867db505/UploadedImages/ASBMT_RFI_2018B_CIBMTR_Disease_Classifications.pdf</a:t>
            </a:r>
            <a:endParaRPr lang="en-US" dirty="0"/>
          </a:p>
          <a:p>
            <a:endParaRPr lang="en-US" dirty="0"/>
          </a:p>
        </p:txBody>
      </p:sp>
      <p:sp>
        <p:nvSpPr>
          <p:cNvPr id="4" name="Slide Number Placeholder 3"/>
          <p:cNvSpPr>
            <a:spLocks noGrp="1"/>
          </p:cNvSpPr>
          <p:nvPr>
            <p:ph type="sldNum" sz="quarter" idx="5"/>
          </p:nvPr>
        </p:nvSpPr>
        <p:spPr/>
        <p:txBody>
          <a:bodyPr/>
          <a:lstStyle/>
          <a:p>
            <a:fld id="{D8370AD4-C6E2-4CA7-87AB-98736902D475}" type="slidenum">
              <a:rPr lang="en-US" smtClean="0"/>
              <a:t>26</a:t>
            </a:fld>
            <a:endParaRPr lang="en-US"/>
          </a:p>
        </p:txBody>
      </p:sp>
    </p:spTree>
    <p:extLst>
      <p:ext uri="{BB962C8B-B14F-4D97-AF65-F5344CB8AC3E}">
        <p14:creationId xmlns:p14="http://schemas.microsoft.com/office/powerpoint/2010/main" val="1303426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45: </a:t>
            </a:r>
            <a:r>
              <a:rPr lang="en-US" b="0" dirty="0"/>
              <a:t>Survival after allogeneic HCT for MDS shows slight improvements over time in the early 0-3 years post-transplant phase. The 3-year survival was 38% </a:t>
            </a:r>
            <a:r>
              <a:rPr lang="en-US" dirty="0"/>
              <a:t>±1, 42% ±1, 45% ±1, and 48% ±1</a:t>
            </a:r>
            <a:r>
              <a:rPr lang="en-US" b="0" dirty="0"/>
              <a:t> </a:t>
            </a:r>
            <a:r>
              <a:rPr lang="en-US" sz="1200" dirty="0"/>
              <a:t>of the transplants</a:t>
            </a:r>
            <a:r>
              <a:rPr lang="en-US" sz="1200" baseline="0" dirty="0"/>
              <a:t> that were performed in 2001 to 2005, 2006 to 2010, 2011 to 2015, and 2016 to 2018, respectively. </a:t>
            </a:r>
            <a:endParaRPr lang="en-US" b="0" dirty="0"/>
          </a:p>
          <a:p>
            <a:endParaRPr lang="en-US" dirty="0"/>
          </a:p>
        </p:txBody>
      </p:sp>
      <p:sp>
        <p:nvSpPr>
          <p:cNvPr id="4" name="Slide Number Placeholder 3"/>
          <p:cNvSpPr>
            <a:spLocks noGrp="1"/>
          </p:cNvSpPr>
          <p:nvPr>
            <p:ph type="sldNum" sz="quarter" idx="5"/>
          </p:nvPr>
        </p:nvSpPr>
        <p:spPr/>
        <p:txBody>
          <a:bodyPr/>
          <a:lstStyle/>
          <a:p>
            <a:fld id="{D8370AD4-C6E2-4CA7-87AB-98736902D475}" type="slidenum">
              <a:rPr lang="en-US" smtClean="0"/>
              <a:t>27</a:t>
            </a:fld>
            <a:endParaRPr lang="en-US"/>
          </a:p>
        </p:txBody>
      </p:sp>
    </p:spTree>
    <p:extLst>
      <p:ext uri="{BB962C8B-B14F-4D97-AF65-F5344CB8AC3E}">
        <p14:creationId xmlns:p14="http://schemas.microsoft.com/office/powerpoint/2010/main" val="2178025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57: </a:t>
            </a:r>
            <a:r>
              <a:rPr lang="en-US" dirty="0"/>
              <a:t>Allogeneic HCT is the treatment of choice for young patients with severe aplastic anemia who have an HLA-matched sibling donor. Among 503 patients receiving HLA-matched sibling donor</a:t>
            </a:r>
            <a:r>
              <a:rPr lang="en-US" baseline="0" dirty="0"/>
              <a:t> </a:t>
            </a:r>
            <a:r>
              <a:rPr lang="en-US" dirty="0"/>
              <a:t>HCT for severe aplastic anemia between 2008 and 2018, the 3-year probability of survival was 97% ±1% for those patients younger than 18 years . Among 450</a:t>
            </a:r>
            <a:r>
              <a:rPr lang="en-US" baseline="0" dirty="0"/>
              <a:t> </a:t>
            </a:r>
            <a:r>
              <a:rPr lang="en-US" dirty="0"/>
              <a:t>recipients of unrelated donor HCT during the same period, the probabilities of survival were 85% ± 2% for severe aplastic</a:t>
            </a:r>
            <a:r>
              <a:rPr lang="en-US" baseline="0" dirty="0"/>
              <a:t> anemia patients under 18 years</a:t>
            </a:r>
            <a:r>
              <a:rPr lang="en-US" dirty="0"/>
              <a:t>. </a:t>
            </a:r>
          </a:p>
          <a:p>
            <a:endParaRPr lang="en-US" dirty="0"/>
          </a:p>
        </p:txBody>
      </p:sp>
      <p:sp>
        <p:nvSpPr>
          <p:cNvPr id="4" name="Slide Number Placeholder 3"/>
          <p:cNvSpPr>
            <a:spLocks noGrp="1"/>
          </p:cNvSpPr>
          <p:nvPr>
            <p:ph type="sldNum" sz="quarter" idx="5"/>
          </p:nvPr>
        </p:nvSpPr>
        <p:spPr/>
        <p:txBody>
          <a:bodyPr/>
          <a:lstStyle/>
          <a:p>
            <a:fld id="{D8370AD4-C6E2-4CA7-87AB-98736902D475}" type="slidenum">
              <a:rPr lang="en-US" smtClean="0"/>
              <a:t>37</a:t>
            </a:fld>
            <a:endParaRPr lang="en-US"/>
          </a:p>
        </p:txBody>
      </p:sp>
    </p:spTree>
    <p:extLst>
      <p:ext uri="{BB962C8B-B14F-4D97-AF65-F5344CB8AC3E}">
        <p14:creationId xmlns:p14="http://schemas.microsoft.com/office/powerpoint/2010/main" val="294396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99BD5443-A664-D141-9568-756D4815CE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9F9277-F44C-154D-AF1D-0F386681941E}" type="slidenum">
              <a:rPr lang="en-US" altLang="en-US"/>
              <a:pPr/>
              <a:t>5</a:t>
            </a:fld>
            <a:endParaRPr lang="en-US" altLang="en-US"/>
          </a:p>
        </p:txBody>
      </p:sp>
      <p:sp>
        <p:nvSpPr>
          <p:cNvPr id="109571" name="Rectangle 2">
            <a:extLst>
              <a:ext uri="{FF2B5EF4-FFF2-40B4-BE49-F238E27FC236}">
                <a16:creationId xmlns:a16="http://schemas.microsoft.com/office/drawing/2014/main" id="{72D841FE-04D2-E44D-BD8B-FC2CEB3B35E4}"/>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64A20145-0ED3-DA44-A5A8-D514BBE18D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36634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D32BF391-40C7-E246-AE9D-19978AEE26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157A2B-AF05-7647-A45A-5CF5630EEE83}" type="slidenum">
              <a:rPr lang="en-US" altLang="en-US"/>
              <a:pPr/>
              <a:t>6</a:t>
            </a:fld>
            <a:endParaRPr lang="en-US" altLang="en-US"/>
          </a:p>
        </p:txBody>
      </p:sp>
      <p:sp>
        <p:nvSpPr>
          <p:cNvPr id="110595" name="Rectangle 2">
            <a:extLst>
              <a:ext uri="{FF2B5EF4-FFF2-40B4-BE49-F238E27FC236}">
                <a16:creationId xmlns:a16="http://schemas.microsoft.com/office/drawing/2014/main" id="{54E818D8-136D-DE43-B5CC-FEA42381AEA4}"/>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7967A2D8-B2F2-6542-B864-93310CEBF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5493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39C9521-FC3A-964D-A7A0-1151B84D0C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80DC84-FBCB-164F-993B-DEC00228AF31}" type="slidenum">
              <a:rPr lang="en-US" altLang="en-US"/>
              <a:pPr/>
              <a:t>9</a:t>
            </a:fld>
            <a:endParaRPr lang="en-US" altLang="en-US"/>
          </a:p>
        </p:txBody>
      </p:sp>
      <p:sp>
        <p:nvSpPr>
          <p:cNvPr id="95235" name="Rectangle 2">
            <a:extLst>
              <a:ext uri="{FF2B5EF4-FFF2-40B4-BE49-F238E27FC236}">
                <a16:creationId xmlns:a16="http://schemas.microsoft.com/office/drawing/2014/main" id="{ACF3A5FB-8494-694B-9399-E7D456D84762}"/>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60109304-6CBE-B247-B845-A035F4C4A0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06246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a:t>
            </a:r>
            <a:r>
              <a:rPr lang="en-US" b="1" baseline="0" dirty="0"/>
              <a:t> </a:t>
            </a:r>
            <a:r>
              <a:rPr lang="en-US" b="0" baseline="0" dirty="0"/>
              <a:t>Upon further stratifying the number of allogeneic transplants recipients in the US by donor type, recipients of unrelated donor transplants represent the largest group. The number of unrelated donor (URD) transplants has </a:t>
            </a:r>
            <a:r>
              <a:rPr lang="en-US" dirty="0"/>
              <a:t>surpassed the number of allogeneic transplants from related donors after 2006 and the</a:t>
            </a:r>
            <a:r>
              <a:rPr lang="en-US" baseline="0" dirty="0"/>
              <a:t> gap between these two types of approaches peaked in 2012. After 2012, the numbers of URD and HLA-identical siblings transplants has shown a downward trend in absolute numbers.</a:t>
            </a:r>
            <a:r>
              <a:rPr lang="en-US" dirty="0"/>
              <a:t> T</a:t>
            </a:r>
            <a:r>
              <a:rPr lang="en-US" baseline="0" dirty="0"/>
              <a:t>ransplants performed with alternative donors is increasing. From 2003 to 2011, there were a steady increase in the numbers of transplants using umbilical cord blood as a result of several published studies demonstrating its benefit in both children and adults. From 2012 onward, there was an increase in the numbers of transplants from ‘Other Relatives’, likely due to the use of haploidentical donors with post-transplant cyclophosphamide strategy. In 2014, the numbers of transplants using ‘Other Relatives’ surpassed the total numbers of umbilical cord transplant performed in the US, accounting for 11% of all allogeneic transplants performed in the US. In 2016, this is the only group of donor type that is increasing with all other donor types showing decline or stability in use.   </a:t>
            </a:r>
            <a:endParaRPr lang="en-US" dirty="0"/>
          </a:p>
          <a:p>
            <a:endParaRPr lang="en-US" dirty="0"/>
          </a:p>
        </p:txBody>
      </p:sp>
      <p:sp>
        <p:nvSpPr>
          <p:cNvPr id="4" name="Slide Number Placeholder 3"/>
          <p:cNvSpPr>
            <a:spLocks noGrp="1"/>
          </p:cNvSpPr>
          <p:nvPr>
            <p:ph type="sldNum" sz="quarter" idx="10"/>
          </p:nvPr>
        </p:nvSpPr>
        <p:spPr/>
        <p:txBody>
          <a:bodyPr/>
          <a:lstStyle/>
          <a:p>
            <a:fld id="{177B8F6A-B6FD-4CBF-BC6F-2607E793C594}" type="slidenum">
              <a:rPr lang="en-US" smtClean="0"/>
              <a:t>10</a:t>
            </a:fld>
            <a:endParaRPr lang="en-US"/>
          </a:p>
        </p:txBody>
      </p:sp>
    </p:spTree>
    <p:extLst>
      <p:ext uri="{BB962C8B-B14F-4D97-AF65-F5344CB8AC3E}">
        <p14:creationId xmlns:p14="http://schemas.microsoft.com/office/powerpoint/2010/main" val="386788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11: </a:t>
            </a:r>
            <a:r>
              <a:rPr lang="en-US" b="0" dirty="0"/>
              <a:t>Diseases for which haploidentical transplant use is increasing include acute myeloid leukemia, acute lymphoblastic leukemia, myelodysplastic syndromes/myeloproliferative neoplasms, and non-malignant diseases. </a:t>
            </a:r>
          </a:p>
          <a:p>
            <a:endParaRPr lang="en-US" dirty="0"/>
          </a:p>
        </p:txBody>
      </p:sp>
      <p:sp>
        <p:nvSpPr>
          <p:cNvPr id="4" name="Slide Number Placeholder 3"/>
          <p:cNvSpPr>
            <a:spLocks noGrp="1"/>
          </p:cNvSpPr>
          <p:nvPr>
            <p:ph type="sldNum" sz="quarter" idx="5"/>
          </p:nvPr>
        </p:nvSpPr>
        <p:spPr/>
        <p:txBody>
          <a:bodyPr/>
          <a:lstStyle/>
          <a:p>
            <a:fld id="{D8370AD4-C6E2-4CA7-87AB-98736902D475}" type="slidenum">
              <a:rPr lang="en-US" smtClean="0"/>
              <a:t>11</a:t>
            </a:fld>
            <a:endParaRPr lang="en-US"/>
          </a:p>
        </p:txBody>
      </p:sp>
    </p:spTree>
    <p:extLst>
      <p:ext uri="{BB962C8B-B14F-4D97-AF65-F5344CB8AC3E}">
        <p14:creationId xmlns:p14="http://schemas.microsoft.com/office/powerpoint/2010/main" val="2347293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16</a:t>
            </a:r>
            <a:r>
              <a:rPr lang="en-US" dirty="0"/>
              <a:t>: The most common indications for HCT in the US in 2019</a:t>
            </a:r>
            <a:r>
              <a:rPr lang="en-US" baseline="0" dirty="0"/>
              <a:t> </a:t>
            </a:r>
            <a:r>
              <a:rPr lang="en-US" dirty="0"/>
              <a:t>were multiple myeloma and lymphoma (NHL and HD) accounting for 37% of all HCTs.</a:t>
            </a:r>
            <a:r>
              <a:rPr lang="en-US" baseline="0" dirty="0"/>
              <a:t> Acute leukemias (AML, ALL) and MDS (combined with MPNs) are the most common indications for allogeneic transplants accounting for 76% of allogeneic HCTs. MDS/MPN transplants have increased after the availability of Centers for Medicare and Medicaid Services (CMS)-approved Coverage with Evidence Development studies allowing allogeneic HCT in Medicare-insured patients for MDS (since 2010) and myelofibrosis (since 2017).  </a:t>
            </a:r>
            <a:endParaRPr lang="en-US" dirty="0"/>
          </a:p>
          <a:p>
            <a:endParaRPr lang="en-US" dirty="0"/>
          </a:p>
        </p:txBody>
      </p:sp>
      <p:sp>
        <p:nvSpPr>
          <p:cNvPr id="4" name="Slide Number Placeholder 3"/>
          <p:cNvSpPr>
            <a:spLocks noGrp="1"/>
          </p:cNvSpPr>
          <p:nvPr>
            <p:ph type="sldNum" sz="quarter" idx="5"/>
          </p:nvPr>
        </p:nvSpPr>
        <p:spPr/>
        <p:txBody>
          <a:bodyPr/>
          <a:lstStyle/>
          <a:p>
            <a:fld id="{D8370AD4-C6E2-4CA7-87AB-98736902D475}" type="slidenum">
              <a:rPr lang="en-US" smtClean="0"/>
              <a:t>12</a:t>
            </a:fld>
            <a:endParaRPr lang="en-US"/>
          </a:p>
        </p:txBody>
      </p:sp>
    </p:spTree>
    <p:extLst>
      <p:ext uri="{BB962C8B-B14F-4D97-AF65-F5344CB8AC3E}">
        <p14:creationId xmlns:p14="http://schemas.microsoft.com/office/powerpoint/2010/main" val="1795132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785C1672-7A03-7749-8215-BA0B1C6C78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26560C-A1E5-A842-A638-B2CD2FA0DE8E}" type="slidenum">
              <a:rPr lang="en-US" altLang="en-US"/>
              <a:pPr/>
              <a:t>13</a:t>
            </a:fld>
            <a:endParaRPr lang="en-US" altLang="en-US"/>
          </a:p>
        </p:txBody>
      </p:sp>
      <p:sp>
        <p:nvSpPr>
          <p:cNvPr id="106499" name="Rectangle 2">
            <a:extLst>
              <a:ext uri="{FF2B5EF4-FFF2-40B4-BE49-F238E27FC236}">
                <a16:creationId xmlns:a16="http://schemas.microsoft.com/office/drawing/2014/main" id="{24E5803D-58CD-B84D-96B8-D0B5895CE03E}"/>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3691D8CE-7C06-8841-B558-D01AA03D5B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26684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5FECD406-C676-684B-BE18-8F5C6D0092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5BAB6E-76EC-B342-972E-44D122B2C7E3}" type="slidenum">
              <a:rPr lang="en-US" altLang="en-US"/>
              <a:pPr/>
              <a:t>14</a:t>
            </a:fld>
            <a:endParaRPr lang="en-US" altLang="en-US"/>
          </a:p>
        </p:txBody>
      </p:sp>
      <p:sp>
        <p:nvSpPr>
          <p:cNvPr id="114691" name="Rectangle 2">
            <a:extLst>
              <a:ext uri="{FF2B5EF4-FFF2-40B4-BE49-F238E27FC236}">
                <a16:creationId xmlns:a16="http://schemas.microsoft.com/office/drawing/2014/main" id="{0CEF9F90-64B6-6D4D-B3EE-FC3E42779F10}"/>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3AC86EF-C981-5642-9773-0B3DBB6F72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68435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25DD-8F05-3740-93F6-1E9F45632F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A5361B-0972-1244-B517-C254703E09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CAB99F-D016-E743-9365-A17AA272964F}"/>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5" name="Footer Placeholder 4">
            <a:extLst>
              <a:ext uri="{FF2B5EF4-FFF2-40B4-BE49-F238E27FC236}">
                <a16:creationId xmlns:a16="http://schemas.microsoft.com/office/drawing/2014/main" id="{1969E3C9-F31A-9645-8838-9AE46E9E1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3E97A-FB38-5C43-94C4-0B3E66B8FDBF}"/>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2417088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1C56-B305-3546-99C5-BDE2906914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D4B005-1822-E64C-9BB8-5DC4A9367E7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C2A1EF-54EB-5C40-BEB8-C9ABFE66BC07}"/>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5" name="Footer Placeholder 4">
            <a:extLst>
              <a:ext uri="{FF2B5EF4-FFF2-40B4-BE49-F238E27FC236}">
                <a16:creationId xmlns:a16="http://schemas.microsoft.com/office/drawing/2014/main" id="{05D2AFCB-22F8-C040-9D81-C4B40087A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FD063-1302-FC41-89CA-7E1026DFB57A}"/>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24900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36E4F-7A3E-074D-B679-59DA39AB11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57F96-CEBC-7B4B-BF83-CBB093EC6A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68869-2063-2248-BEBC-84CD85B97E14}"/>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5" name="Footer Placeholder 4">
            <a:extLst>
              <a:ext uri="{FF2B5EF4-FFF2-40B4-BE49-F238E27FC236}">
                <a16:creationId xmlns:a16="http://schemas.microsoft.com/office/drawing/2014/main" id="{226292F3-6A47-B549-817D-0FA21837E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D6855-2E89-A841-8BC4-C8D8233CDFDC}"/>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381403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A5E8B-98CD-9141-9609-F91AEAAAC5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F2593-6FE9-9C48-BDBC-8C8C57D374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37218-8D15-B949-B6B9-E46ABF921AA8}"/>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5" name="Footer Placeholder 4">
            <a:extLst>
              <a:ext uri="{FF2B5EF4-FFF2-40B4-BE49-F238E27FC236}">
                <a16:creationId xmlns:a16="http://schemas.microsoft.com/office/drawing/2014/main" id="{E342BDAA-CC92-264A-88A4-BBBCC6FA0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8C7D6-79D1-B341-8438-5AEF340DF352}"/>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880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A6E9-7AE7-944C-AFE3-B67123A20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31917F-3740-E441-879D-11AF50395C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B7CDBA-1F07-5A49-9A28-9D638FE5ED65}"/>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5" name="Footer Placeholder 4">
            <a:extLst>
              <a:ext uri="{FF2B5EF4-FFF2-40B4-BE49-F238E27FC236}">
                <a16:creationId xmlns:a16="http://schemas.microsoft.com/office/drawing/2014/main" id="{6334FDD7-6463-A248-A626-925FFA8E7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B50D7-0648-EC43-93A3-4D6967ACBFFB}"/>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1688821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31B-3559-8D47-B3D2-0CDE8D0031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7AE6B-FB7A-B740-90AE-D383E9F8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DE30EA-8EAF-2E48-8DBF-3A69D9D58C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2C7049-8EB2-7247-92BB-E825097DC0B3}"/>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6" name="Footer Placeholder 5">
            <a:extLst>
              <a:ext uri="{FF2B5EF4-FFF2-40B4-BE49-F238E27FC236}">
                <a16:creationId xmlns:a16="http://schemas.microsoft.com/office/drawing/2014/main" id="{333F88C4-0168-114A-BBF7-8E86182E1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B51E9-6749-BA42-B304-F171821A2081}"/>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324518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6C81E-EC62-654C-ADB6-077951C25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C4A6C0-5F1A-234D-A45A-0890CB0AA8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962917-FE1E-7E47-92D9-D7BFF9525E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EC175D-3096-E04A-A47C-563EE4DDF6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07020A-A93B-0E43-BF8F-7C853FDE63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913CA7-CB6F-E84D-9259-C6311B28A227}"/>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8" name="Footer Placeholder 7">
            <a:extLst>
              <a:ext uri="{FF2B5EF4-FFF2-40B4-BE49-F238E27FC236}">
                <a16:creationId xmlns:a16="http://schemas.microsoft.com/office/drawing/2014/main" id="{9C136A37-2D2E-DA42-BEA7-B510F63A52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5FB8EE-9517-5C4C-A5DC-83E4F66DA4C9}"/>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1473882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761F-DCC5-A14A-BD13-F0D5C6DAE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757AC7-9D00-2847-91EC-9EBAEC627A8F}"/>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4" name="Footer Placeholder 3">
            <a:extLst>
              <a:ext uri="{FF2B5EF4-FFF2-40B4-BE49-F238E27FC236}">
                <a16:creationId xmlns:a16="http://schemas.microsoft.com/office/drawing/2014/main" id="{F098CFFD-10E9-2446-9795-F4F8638FB6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B81FE0-379E-194C-918A-82524D3A760F}"/>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3895189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132A62-A829-8A4D-B03C-FE535A9C7CF5}"/>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3" name="Footer Placeholder 2">
            <a:extLst>
              <a:ext uri="{FF2B5EF4-FFF2-40B4-BE49-F238E27FC236}">
                <a16:creationId xmlns:a16="http://schemas.microsoft.com/office/drawing/2014/main" id="{021E964F-4B65-5546-B2CB-6D7A170A3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3A221F-B969-454E-BCC3-DC0E65CBEBCA}"/>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1814013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0082-5A00-8F46-8BD7-0662354CE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F1CA8F-48DA-414F-A31A-5C776B9F9F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523F85-EF32-474C-83EC-1D5330531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476B23-C45A-8348-A2A2-CF9D637B36A6}"/>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6" name="Footer Placeholder 5">
            <a:extLst>
              <a:ext uri="{FF2B5EF4-FFF2-40B4-BE49-F238E27FC236}">
                <a16:creationId xmlns:a16="http://schemas.microsoft.com/office/drawing/2014/main" id="{F0BBD0BF-ED37-0548-9153-FE6495536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40DB04-2715-3649-B064-0C1A8C77E1D0}"/>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3221995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A5AE-B871-8441-9932-6B04EC37A6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4AC7E-3FDE-3A49-93FC-7AA368F160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DC45AE-AFF4-284F-BE08-CA626D851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FCB0E9-557C-DA40-9519-50AE3CE6369C}"/>
              </a:ext>
            </a:extLst>
          </p:cNvPr>
          <p:cNvSpPr>
            <a:spLocks noGrp="1"/>
          </p:cNvSpPr>
          <p:nvPr>
            <p:ph type="dt" sz="half" idx="10"/>
          </p:nvPr>
        </p:nvSpPr>
        <p:spPr/>
        <p:txBody>
          <a:bodyPr/>
          <a:lstStyle/>
          <a:p>
            <a:fld id="{2C5D9911-B3C8-3C4B-BA77-1CE33D3644B3}" type="datetimeFigureOut">
              <a:rPr lang="en-US" smtClean="0"/>
              <a:t>12/14/2021</a:t>
            </a:fld>
            <a:endParaRPr lang="en-US"/>
          </a:p>
        </p:txBody>
      </p:sp>
      <p:sp>
        <p:nvSpPr>
          <p:cNvPr id="6" name="Footer Placeholder 5">
            <a:extLst>
              <a:ext uri="{FF2B5EF4-FFF2-40B4-BE49-F238E27FC236}">
                <a16:creationId xmlns:a16="http://schemas.microsoft.com/office/drawing/2014/main" id="{6EC44B0F-BA34-FE4C-B118-EE30364FA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B8DF87-153E-6D48-8CA1-7D8C630C5EDC}"/>
              </a:ext>
            </a:extLst>
          </p:cNvPr>
          <p:cNvSpPr>
            <a:spLocks noGrp="1"/>
          </p:cNvSpPr>
          <p:nvPr>
            <p:ph type="sldNum" sz="quarter" idx="12"/>
          </p:nvPr>
        </p:nvSpPr>
        <p:spPr/>
        <p:txBody>
          <a:bodyPr/>
          <a:lstStyle/>
          <a:p>
            <a:fld id="{B16B7C89-B715-6C41-9B9E-B8D4EC90B8DB}" type="slidenum">
              <a:rPr lang="en-US" smtClean="0"/>
              <a:t>‹#›</a:t>
            </a:fld>
            <a:endParaRPr lang="en-US"/>
          </a:p>
        </p:txBody>
      </p:sp>
    </p:spTree>
    <p:extLst>
      <p:ext uri="{BB962C8B-B14F-4D97-AF65-F5344CB8AC3E}">
        <p14:creationId xmlns:p14="http://schemas.microsoft.com/office/powerpoint/2010/main" val="612324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8204C-6B37-3F4A-A511-A8651FA089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B3B33-D9B3-1445-9DD5-A91244A0A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E1979-423B-E746-BDC4-C9FB707272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D9911-B3C8-3C4B-BA77-1CE33D3644B3}" type="datetimeFigureOut">
              <a:rPr lang="en-US" smtClean="0"/>
              <a:t>12/14/2021</a:t>
            </a:fld>
            <a:endParaRPr lang="en-US"/>
          </a:p>
        </p:txBody>
      </p:sp>
      <p:sp>
        <p:nvSpPr>
          <p:cNvPr id="5" name="Footer Placeholder 4">
            <a:extLst>
              <a:ext uri="{FF2B5EF4-FFF2-40B4-BE49-F238E27FC236}">
                <a16:creationId xmlns:a16="http://schemas.microsoft.com/office/drawing/2014/main" id="{5E16EC5F-5642-C244-BCA4-EA90881F53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FFC2B5-CFC7-AC4B-AE9D-A8A47344DE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B7C89-B715-6C41-9B9E-B8D4EC90B8DB}" type="slidenum">
              <a:rPr lang="en-US" smtClean="0"/>
              <a:t>‹#›</a:t>
            </a:fld>
            <a:endParaRPr lang="en-US"/>
          </a:p>
        </p:txBody>
      </p:sp>
    </p:spTree>
    <p:extLst>
      <p:ext uri="{BB962C8B-B14F-4D97-AF65-F5344CB8AC3E}">
        <p14:creationId xmlns:p14="http://schemas.microsoft.com/office/powerpoint/2010/main" val="886402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http://images.google.com/imgres?imgurl=http://www.cellsalive.com/pics/cover4.gif&amp;imgrefurl=http://www.cellsalive.com/&amp;h=169&amp;w=220&amp;sz=12&amp;hl=en&amp;start=5&amp;tbnid=ONhq7XTHZ5xCbM:&amp;tbnh=82&amp;tbnw=107&amp;prev=/images%3Fq%3Dblood%2Bcells%2Bimage%26svnum%3D10%26hl%3Den%26lr%3D%26rls%3DGGLF,GGLF:2006-15,GGLF:en"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www.hema-quebec.qc.ca/images/contenu/cellulescouches/sang_cordon.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589A-DED7-714C-A162-A913B0D3EF0D}"/>
              </a:ext>
            </a:extLst>
          </p:cNvPr>
          <p:cNvSpPr>
            <a:spLocks noGrp="1"/>
          </p:cNvSpPr>
          <p:nvPr>
            <p:ph type="ctrTitle"/>
          </p:nvPr>
        </p:nvSpPr>
        <p:spPr>
          <a:xfrm>
            <a:off x="1524000" y="1635369"/>
            <a:ext cx="9144000" cy="2387600"/>
          </a:xfrm>
        </p:spPr>
        <p:txBody>
          <a:bodyPr>
            <a:normAutofit fontScale="90000"/>
          </a:bodyPr>
          <a:lstStyle/>
          <a:p>
            <a:r>
              <a:rPr lang="en-US" b="1" dirty="0">
                <a:solidFill>
                  <a:schemeClr val="accent6">
                    <a:lumMod val="75000"/>
                  </a:schemeClr>
                </a:solidFill>
              </a:rPr>
              <a:t>Understanding Transplant for Bone Marrow Failure Diseases</a:t>
            </a:r>
            <a:br>
              <a:rPr lang="en-US" dirty="0">
                <a:solidFill>
                  <a:schemeClr val="accent6">
                    <a:lumMod val="75000"/>
                  </a:schemeClr>
                </a:solidFill>
              </a:rPr>
            </a:br>
            <a:endParaRPr lang="en-US" dirty="0">
              <a:solidFill>
                <a:srgbClr val="00B050"/>
              </a:solidFill>
            </a:endParaRPr>
          </a:p>
        </p:txBody>
      </p:sp>
      <p:sp>
        <p:nvSpPr>
          <p:cNvPr id="3" name="Subtitle 2">
            <a:extLst>
              <a:ext uri="{FF2B5EF4-FFF2-40B4-BE49-F238E27FC236}">
                <a16:creationId xmlns:a16="http://schemas.microsoft.com/office/drawing/2014/main" id="{6A0A6613-95DB-0841-B10A-1A844EEDFBDA}"/>
              </a:ext>
            </a:extLst>
          </p:cNvPr>
          <p:cNvSpPr>
            <a:spLocks noGrp="1"/>
          </p:cNvSpPr>
          <p:nvPr>
            <p:ph type="subTitle" idx="1"/>
          </p:nvPr>
        </p:nvSpPr>
        <p:spPr>
          <a:xfrm>
            <a:off x="1524000" y="3566869"/>
            <a:ext cx="9144000" cy="1655762"/>
          </a:xfrm>
        </p:spPr>
        <p:txBody>
          <a:bodyPr>
            <a:normAutofit lnSpcReduction="10000"/>
          </a:bodyPr>
          <a:lstStyle/>
          <a:p>
            <a:r>
              <a:rPr lang="en-US" dirty="0">
                <a:solidFill>
                  <a:srgbClr val="7030A0"/>
                </a:solidFill>
              </a:rPr>
              <a:t>Celalettin Ustun, MD</a:t>
            </a:r>
          </a:p>
          <a:p>
            <a:r>
              <a:rPr lang="en-US" dirty="0">
                <a:solidFill>
                  <a:srgbClr val="7030A0"/>
                </a:solidFill>
              </a:rPr>
              <a:t>Rush University</a:t>
            </a:r>
          </a:p>
          <a:p>
            <a:r>
              <a:rPr lang="en-US" dirty="0">
                <a:solidFill>
                  <a:srgbClr val="7030A0"/>
                </a:solidFill>
              </a:rPr>
              <a:t>Division of Hematology-Oncology-Cell Therapy</a:t>
            </a:r>
          </a:p>
          <a:p>
            <a:r>
              <a:rPr lang="en-US" dirty="0">
                <a:solidFill>
                  <a:srgbClr val="7030A0"/>
                </a:solidFill>
              </a:rPr>
              <a:t>Director, Section of Cell Therapy</a:t>
            </a:r>
          </a:p>
        </p:txBody>
      </p:sp>
      <p:pic>
        <p:nvPicPr>
          <p:cNvPr id="1026" name="Picture 2" descr="Image result for rush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7970" y="5438014"/>
            <a:ext cx="1064114" cy="1339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0" y="-71404"/>
            <a:ext cx="3514725" cy="1781682"/>
          </a:xfrm>
          <a:prstGeom prst="rect">
            <a:avLst/>
          </a:prstGeom>
        </p:spPr>
      </p:pic>
      <p:sp>
        <p:nvSpPr>
          <p:cNvPr id="4" name="Rectangle 3">
            <a:extLst>
              <a:ext uri="{FF2B5EF4-FFF2-40B4-BE49-F238E27FC236}">
                <a16:creationId xmlns:a16="http://schemas.microsoft.com/office/drawing/2014/main" id="{8D54AE70-32E8-8A42-A512-FEE4A2D25EA1}"/>
              </a:ext>
            </a:extLst>
          </p:cNvPr>
          <p:cNvSpPr/>
          <p:nvPr/>
        </p:nvSpPr>
        <p:spPr>
          <a:xfrm>
            <a:off x="2890345" y="5568034"/>
            <a:ext cx="6096000" cy="923330"/>
          </a:xfrm>
          <a:prstGeom prst="rect">
            <a:avLst/>
          </a:prstGeom>
        </p:spPr>
        <p:txBody>
          <a:bodyPr>
            <a:spAutoFit/>
          </a:bodyPr>
          <a:lstStyle/>
          <a:p>
            <a:pPr algn="ctr"/>
            <a:r>
              <a:rPr lang="en-US" dirty="0">
                <a:solidFill>
                  <a:srgbClr val="0070C0"/>
                </a:solidFill>
              </a:rPr>
              <a:t>The Aplastic Anemia and MDS International Foundation</a:t>
            </a:r>
            <a:br>
              <a:rPr lang="en-US" dirty="0">
                <a:solidFill>
                  <a:srgbClr val="0070C0"/>
                </a:solidFill>
              </a:rPr>
            </a:br>
            <a:r>
              <a:rPr lang="en-US" dirty="0">
                <a:solidFill>
                  <a:srgbClr val="0070C0"/>
                </a:solidFill>
              </a:rPr>
              <a:t>A virtual patient and family conference </a:t>
            </a:r>
            <a:br>
              <a:rPr lang="en-US" dirty="0">
                <a:solidFill>
                  <a:srgbClr val="0070C0"/>
                </a:solidFill>
              </a:rPr>
            </a:br>
            <a:r>
              <a:rPr lang="en-US" dirty="0">
                <a:solidFill>
                  <a:srgbClr val="0070C0"/>
                </a:solidFill>
              </a:rPr>
              <a:t>September 11, 2021</a:t>
            </a:r>
            <a:endParaRPr lang="en-US" dirty="0"/>
          </a:p>
        </p:txBody>
      </p:sp>
    </p:spTree>
    <p:extLst>
      <p:ext uri="{BB962C8B-B14F-4D97-AF65-F5344CB8AC3E}">
        <p14:creationId xmlns:p14="http://schemas.microsoft.com/office/powerpoint/2010/main" val="962580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8B85B6-65A4-42EC-87FD-CFAF2792361C}"/>
              </a:ext>
            </a:extLst>
          </p:cNvPr>
          <p:cNvSpPr>
            <a:spLocks noGrp="1"/>
          </p:cNvSpPr>
          <p:nvPr>
            <p:ph type="title"/>
          </p:nvPr>
        </p:nvSpPr>
        <p:spPr/>
        <p:txBody>
          <a:bodyPr/>
          <a:lstStyle/>
          <a:p>
            <a:r>
              <a:rPr lang="en-US"/>
              <a:t>Allogeneic HCT Recipients in the US, by Donor Type </a:t>
            </a:r>
            <a:endParaRPr lang="en-US" dirty="0"/>
          </a:p>
        </p:txBody>
      </p:sp>
      <p:pic>
        <p:nvPicPr>
          <p:cNvPr id="3" name="Picture 2">
            <a:extLst>
              <a:ext uri="{FF2B5EF4-FFF2-40B4-BE49-F238E27FC236}">
                <a16:creationId xmlns:a16="http://schemas.microsoft.com/office/drawing/2014/main" id="{E2CB84C5-7477-41D0-B92D-7210738E0403}"/>
              </a:ext>
            </a:extLst>
          </p:cNvPr>
          <p:cNvPicPr/>
          <p:nvPr/>
        </p:nvPicPr>
        <p:blipFill>
          <a:blip r:embed="rId3"/>
          <a:stretch>
            <a:fillRect/>
          </a:stretch>
        </p:blipFill>
        <p:spPr>
          <a:xfrm>
            <a:off x="1914526" y="871538"/>
            <a:ext cx="8139112" cy="5143500"/>
          </a:xfrm>
          <a:prstGeom prst="rect">
            <a:avLst/>
          </a:prstGeom>
        </p:spPr>
      </p:pic>
    </p:spTree>
    <p:extLst>
      <p:ext uri="{BB962C8B-B14F-4D97-AF65-F5344CB8AC3E}">
        <p14:creationId xmlns:p14="http://schemas.microsoft.com/office/powerpoint/2010/main" val="3340360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963F42F-B024-4F20-85AD-D3D8CDF27206}"/>
              </a:ext>
            </a:extLst>
          </p:cNvPr>
          <p:cNvSpPr>
            <a:spLocks noGrp="1"/>
          </p:cNvSpPr>
          <p:nvPr>
            <p:ph type="title"/>
          </p:nvPr>
        </p:nvSpPr>
        <p:spPr/>
        <p:txBody>
          <a:bodyPr/>
          <a:lstStyle/>
          <a:p>
            <a:r>
              <a:rPr lang="en-US" sz="2800"/>
              <a:t>Haploidentical HCT in the US by Disease</a:t>
            </a:r>
            <a:endParaRPr lang="en-US" sz="2800" dirty="0"/>
          </a:p>
        </p:txBody>
      </p:sp>
      <p:pic>
        <p:nvPicPr>
          <p:cNvPr id="3" name="Picture 2">
            <a:extLst>
              <a:ext uri="{FF2B5EF4-FFF2-40B4-BE49-F238E27FC236}">
                <a16:creationId xmlns:a16="http://schemas.microsoft.com/office/drawing/2014/main" id="{7FF8E057-429D-4747-A3B8-BEB83316694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86436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39C29EB-0D26-4440-A217-F3C3790E16AC}"/>
              </a:ext>
            </a:extLst>
          </p:cNvPr>
          <p:cNvSpPr>
            <a:spLocks noGrp="1"/>
          </p:cNvSpPr>
          <p:nvPr>
            <p:ph type="title"/>
          </p:nvPr>
        </p:nvSpPr>
        <p:spPr/>
        <p:txBody>
          <a:bodyPr/>
          <a:lstStyle/>
          <a:p>
            <a:r>
              <a:rPr lang="en-US" sz="2800"/>
              <a:t>Indications for Hematopoietic Cell Transplant in the US, 2019</a:t>
            </a:r>
            <a:endParaRPr lang="en-US" sz="2800" dirty="0"/>
          </a:p>
        </p:txBody>
      </p:sp>
      <p:pic>
        <p:nvPicPr>
          <p:cNvPr id="3" name="Picture 2">
            <a:extLst>
              <a:ext uri="{FF2B5EF4-FFF2-40B4-BE49-F238E27FC236}">
                <a16:creationId xmlns:a16="http://schemas.microsoft.com/office/drawing/2014/main" id="{B628BE56-A401-4404-B376-2567C349852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570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a:extLst>
              <a:ext uri="{FF2B5EF4-FFF2-40B4-BE49-F238E27FC236}">
                <a16:creationId xmlns:a16="http://schemas.microsoft.com/office/drawing/2014/main" id="{5DE34382-1EA2-C74D-A225-4F4D9CEB649E}"/>
              </a:ext>
            </a:extLst>
          </p:cNvPr>
          <p:cNvSpPr>
            <a:spLocks noGrp="1" noChangeArrowheads="1"/>
          </p:cNvSpPr>
          <p:nvPr>
            <p:ph idx="1"/>
          </p:nvPr>
        </p:nvSpPr>
        <p:spPr>
          <a:xfrm>
            <a:off x="1981200" y="2432050"/>
            <a:ext cx="8229600" cy="3663950"/>
          </a:xfrm>
        </p:spPr>
        <p:txBody>
          <a:bodyPr/>
          <a:lstStyle/>
          <a:p>
            <a:pPr eaLnBrk="1" hangingPunct="1"/>
            <a:endParaRPr lang="en-US" altLang="en-US"/>
          </a:p>
        </p:txBody>
      </p:sp>
      <p:sp>
        <p:nvSpPr>
          <p:cNvPr id="51202" name="Rectangle 2">
            <a:extLst>
              <a:ext uri="{FF2B5EF4-FFF2-40B4-BE49-F238E27FC236}">
                <a16:creationId xmlns:a16="http://schemas.microsoft.com/office/drawing/2014/main" id="{04743050-334D-1B47-9330-98A78305DCEB}"/>
              </a:ext>
            </a:extLst>
          </p:cNvPr>
          <p:cNvSpPr>
            <a:spLocks noGrp="1" noChangeArrowheads="1"/>
          </p:cNvSpPr>
          <p:nvPr>
            <p:ph type="title"/>
          </p:nvPr>
        </p:nvSpPr>
        <p:spPr>
          <a:xfrm>
            <a:off x="764628" y="198437"/>
            <a:ext cx="10515600" cy="1325563"/>
          </a:xfrm>
        </p:spPr>
        <p:txBody>
          <a:bodyPr>
            <a:normAutofit/>
          </a:bodyPr>
          <a:lstStyle/>
          <a:p>
            <a:pPr>
              <a:defRPr/>
            </a:pPr>
            <a:r>
              <a:rPr sz="3200" b="1" dirty="0">
                <a:solidFill>
                  <a:srgbClr val="002060"/>
                </a:solidFill>
              </a:rPr>
              <a:t>Allogeneic Transplantation</a:t>
            </a:r>
            <a:r>
              <a:rPr lang="en-US" sz="3200" b="1" dirty="0">
                <a:solidFill>
                  <a:srgbClr val="002060"/>
                </a:solidFill>
              </a:rPr>
              <a:t>: Patient-Donor HLA Matching</a:t>
            </a:r>
            <a:endParaRPr sz="3200" b="1" dirty="0">
              <a:solidFill>
                <a:srgbClr val="002060"/>
              </a:solidFill>
            </a:endParaRPr>
          </a:p>
        </p:txBody>
      </p:sp>
      <p:pic>
        <p:nvPicPr>
          <p:cNvPr id="49156" name="Picture 5" descr="hla_3">
            <a:extLst>
              <a:ext uri="{FF2B5EF4-FFF2-40B4-BE49-F238E27FC236}">
                <a16:creationId xmlns:a16="http://schemas.microsoft.com/office/drawing/2014/main" id="{1494800B-1931-064E-8439-7643EF4D3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906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0D38CD9-9678-DC4F-8BD3-BAC8EDC668BB}"/>
              </a:ext>
            </a:extLst>
          </p:cNvPr>
          <p:cNvSpPr>
            <a:spLocks noGrp="1" noChangeArrowheads="1"/>
          </p:cNvSpPr>
          <p:nvPr>
            <p:ph type="title"/>
          </p:nvPr>
        </p:nvSpPr>
        <p:spPr/>
        <p:txBody>
          <a:bodyPr/>
          <a:lstStyle/>
          <a:p>
            <a:pPr>
              <a:defRPr/>
            </a:pPr>
            <a:endParaRPr/>
          </a:p>
        </p:txBody>
      </p:sp>
      <p:graphicFrame>
        <p:nvGraphicFramePr>
          <p:cNvPr id="60432" name="Group 16">
            <a:extLst>
              <a:ext uri="{FF2B5EF4-FFF2-40B4-BE49-F238E27FC236}">
                <a16:creationId xmlns:a16="http://schemas.microsoft.com/office/drawing/2014/main" id="{C4B76EDE-65BC-5F47-84E4-9A75C8FFD228}"/>
              </a:ext>
            </a:extLst>
          </p:cNvPr>
          <p:cNvGraphicFramePr>
            <a:graphicFrameLocks noGrp="1"/>
          </p:cNvGraphicFramePr>
          <p:nvPr/>
        </p:nvGraphicFramePr>
        <p:xfrm>
          <a:off x="1524000" y="0"/>
          <a:ext cx="6572250" cy="6309340"/>
        </p:xfrm>
        <a:graphic>
          <a:graphicData uri="http://schemas.openxmlformats.org/drawingml/2006/table">
            <a:tbl>
              <a:tblPr/>
              <a:tblGrid>
                <a:gridCol w="6572250">
                  <a:extLst>
                    <a:ext uri="{9D8B030D-6E8A-4147-A177-3AD203B41FA5}">
                      <a16:colId xmlns:a16="http://schemas.microsoft.com/office/drawing/2014/main" val="20000"/>
                    </a:ext>
                  </a:extLst>
                </a:gridCol>
              </a:tblGrid>
              <a:tr h="63087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  </a:t>
                      </a:r>
                      <a:r>
                        <a:rPr kumimoji="0" lang="en-US" sz="38400" b="0" i="0" u="none" strike="noStrike" cap="none" normalizeH="0" baseline="0">
                          <a:ln>
                            <a:noFill/>
                          </a:ln>
                          <a:solidFill>
                            <a:schemeClr val="tx1"/>
                          </a:solidFill>
                          <a:effectLst/>
                          <a:latin typeface="Arial" charset="0"/>
                        </a:rPr>
                        <a:t> </a:t>
                      </a:r>
                      <a:r>
                        <a:rPr kumimoji="0" lang="en-US" sz="1200" b="0" i="0" u="none" strike="noStrike" cap="none" normalizeH="0" baseline="0">
                          <a:ln>
                            <a:noFill/>
                          </a:ln>
                          <a:solidFill>
                            <a:schemeClr val="tx1"/>
                          </a:solidFill>
                          <a:effectLst/>
                          <a:latin typeface="Arial" charset="0"/>
                        </a:rPr>
                        <a:t>                                                                                                                                                                                                                                                                                                                                                                                        </a:t>
                      </a:r>
                    </a:p>
                  </a:txBody>
                  <a:tcPr marT="45710" marB="4571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0421" name="Picture 7" descr="—AŒŒŒã‚f‚u‚g‚c‚ÌŒo‰ß">
            <a:extLst>
              <a:ext uri="{FF2B5EF4-FFF2-40B4-BE49-F238E27FC236}">
                <a16:creationId xmlns:a16="http://schemas.microsoft.com/office/drawing/2014/main" id="{EAA7404F-041C-A24E-9F5F-9D2D4A0C3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6038"/>
            <a:ext cx="91440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313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42890812-4CFC-EE44-BDA4-2E82619789E6}"/>
              </a:ext>
            </a:extLst>
          </p:cNvPr>
          <p:cNvSpPr>
            <a:spLocks noGrp="1" noChangeArrowheads="1"/>
          </p:cNvSpPr>
          <p:nvPr>
            <p:ph idx="1"/>
          </p:nvPr>
        </p:nvSpPr>
        <p:spPr/>
        <p:txBody>
          <a:bodyPr/>
          <a:lstStyle/>
          <a:p>
            <a:pPr eaLnBrk="1" hangingPunct="1"/>
            <a:endParaRPr lang="en-US" altLang="en-US"/>
          </a:p>
        </p:txBody>
      </p:sp>
      <p:sp>
        <p:nvSpPr>
          <p:cNvPr id="63490" name="Rectangle 2">
            <a:extLst>
              <a:ext uri="{FF2B5EF4-FFF2-40B4-BE49-F238E27FC236}">
                <a16:creationId xmlns:a16="http://schemas.microsoft.com/office/drawing/2014/main" id="{709D71F9-5E77-414E-B5F3-78670F1425A4}"/>
              </a:ext>
            </a:extLst>
          </p:cNvPr>
          <p:cNvSpPr>
            <a:spLocks noGrp="1" noChangeArrowheads="1"/>
          </p:cNvSpPr>
          <p:nvPr>
            <p:ph type="title"/>
          </p:nvPr>
        </p:nvSpPr>
        <p:spPr/>
        <p:txBody>
          <a:bodyPr/>
          <a:lstStyle/>
          <a:p>
            <a:pPr>
              <a:defRPr/>
            </a:pPr>
            <a:endParaRPr/>
          </a:p>
        </p:txBody>
      </p:sp>
      <p:pic>
        <p:nvPicPr>
          <p:cNvPr id="61444" name="Picture 5" descr="aGVHD1">
            <a:extLst>
              <a:ext uri="{FF2B5EF4-FFF2-40B4-BE49-F238E27FC236}">
                <a16:creationId xmlns:a16="http://schemas.microsoft.com/office/drawing/2014/main" id="{0AEE01E8-A697-864D-A7C5-8E7944088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058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a:extLst>
              <a:ext uri="{FF2B5EF4-FFF2-40B4-BE49-F238E27FC236}">
                <a16:creationId xmlns:a16="http://schemas.microsoft.com/office/drawing/2014/main" id="{2A14388D-66DE-4141-9322-E174FF3333B0}"/>
              </a:ext>
            </a:extLst>
          </p:cNvPr>
          <p:cNvSpPr>
            <a:spLocks noGrp="1" noChangeArrowheads="1"/>
          </p:cNvSpPr>
          <p:nvPr>
            <p:ph idx="1"/>
          </p:nvPr>
        </p:nvSpPr>
        <p:spPr/>
        <p:txBody>
          <a:bodyPr/>
          <a:lstStyle/>
          <a:p>
            <a:pPr lvl="1" eaLnBrk="1" hangingPunct="1"/>
            <a:r>
              <a:rPr lang="en-US" altLang="en-US"/>
              <a:t>Growth retardation (children)</a:t>
            </a:r>
          </a:p>
          <a:p>
            <a:pPr lvl="1" eaLnBrk="1" hangingPunct="1"/>
            <a:r>
              <a:rPr lang="en-US" altLang="en-US"/>
              <a:t>Infertility (sperm banking, egg banking)</a:t>
            </a:r>
          </a:p>
          <a:p>
            <a:pPr lvl="1" eaLnBrk="1" hangingPunct="1"/>
            <a:r>
              <a:rPr lang="en-US" altLang="en-US"/>
              <a:t>Cataracts (Radiation, steroids)</a:t>
            </a:r>
          </a:p>
          <a:p>
            <a:pPr lvl="1" eaLnBrk="1" hangingPunct="1"/>
            <a:r>
              <a:rPr lang="en-US" altLang="en-US"/>
              <a:t>Osteoporosis (steroids)</a:t>
            </a:r>
          </a:p>
          <a:p>
            <a:pPr lvl="1" eaLnBrk="1" hangingPunct="1"/>
            <a:r>
              <a:rPr lang="en-US" altLang="en-US"/>
              <a:t>Thyroid dysfunction (radiation)</a:t>
            </a:r>
          </a:p>
          <a:p>
            <a:pPr lvl="1" eaLnBrk="1" hangingPunct="1"/>
            <a:r>
              <a:rPr lang="en-US" altLang="en-US"/>
              <a:t> Development of secondary cancers</a:t>
            </a:r>
          </a:p>
          <a:p>
            <a:pPr lvl="1" eaLnBrk="1" hangingPunct="1"/>
            <a:endParaRPr lang="en-US" altLang="en-US"/>
          </a:p>
        </p:txBody>
      </p:sp>
      <p:sp>
        <p:nvSpPr>
          <p:cNvPr id="4" name="Rectangle 2">
            <a:extLst>
              <a:ext uri="{FF2B5EF4-FFF2-40B4-BE49-F238E27FC236}">
                <a16:creationId xmlns:a16="http://schemas.microsoft.com/office/drawing/2014/main" id="{D613B4A0-3D11-C549-9F3E-C16FD3A69AFE}"/>
              </a:ext>
            </a:extLst>
          </p:cNvPr>
          <p:cNvSpPr txBox="1">
            <a:spLocks noChangeArrowheads="1"/>
          </p:cNvSpPr>
          <p:nvPr/>
        </p:nvSpPr>
        <p:spPr>
          <a:xfrm>
            <a:off x="838200" y="2720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dirty="0">
                <a:solidFill>
                  <a:srgbClr val="002060"/>
                </a:solidFill>
              </a:rPr>
              <a:t>Allogeneic Transplantation: Late Complications</a:t>
            </a:r>
          </a:p>
        </p:txBody>
      </p:sp>
    </p:spTree>
    <p:extLst>
      <p:ext uri="{BB962C8B-B14F-4D97-AF65-F5344CB8AC3E}">
        <p14:creationId xmlns:p14="http://schemas.microsoft.com/office/powerpoint/2010/main" val="1148494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3AF2-3DEC-4B4F-BA0A-1B5A4924678C}"/>
              </a:ext>
            </a:extLst>
          </p:cNvPr>
          <p:cNvSpPr>
            <a:spLocks noGrp="1"/>
          </p:cNvSpPr>
          <p:nvPr>
            <p:ph type="title"/>
          </p:nvPr>
        </p:nvSpPr>
        <p:spPr/>
        <p:txBody>
          <a:bodyPr>
            <a:normAutofit/>
          </a:bodyPr>
          <a:lstStyle/>
          <a:p>
            <a:r>
              <a:rPr lang="en-US" sz="3200" b="1" dirty="0">
                <a:solidFill>
                  <a:srgbClr val="002060"/>
                </a:solidFill>
              </a:rPr>
              <a:t>MDS is a Progressive, Spectrum of Diseases</a:t>
            </a:r>
          </a:p>
        </p:txBody>
      </p:sp>
      <p:sp>
        <p:nvSpPr>
          <p:cNvPr id="3" name="Content Placeholder 2">
            <a:extLst>
              <a:ext uri="{FF2B5EF4-FFF2-40B4-BE49-F238E27FC236}">
                <a16:creationId xmlns:a16="http://schemas.microsoft.com/office/drawing/2014/main" id="{CAD5D1B3-0728-5F42-8FED-DB2AABB408B8}"/>
              </a:ext>
            </a:extLst>
          </p:cNvPr>
          <p:cNvSpPr>
            <a:spLocks noGrp="1"/>
          </p:cNvSpPr>
          <p:nvPr>
            <p:ph idx="1"/>
          </p:nvPr>
        </p:nvSpPr>
        <p:spPr/>
        <p:txBody>
          <a:bodyPr/>
          <a:lstStyle/>
          <a:p>
            <a:r>
              <a:rPr lang="en-US" dirty="0"/>
              <a:t>                          </a:t>
            </a:r>
            <a:r>
              <a:rPr lang="en-US" b="1" dirty="0">
                <a:solidFill>
                  <a:srgbClr val="002060"/>
                </a:solidFill>
              </a:rPr>
              <a:t>MDS</a:t>
            </a:r>
          </a:p>
        </p:txBody>
      </p:sp>
      <p:sp>
        <p:nvSpPr>
          <p:cNvPr id="4" name="Pentagon 3">
            <a:extLst>
              <a:ext uri="{FF2B5EF4-FFF2-40B4-BE49-F238E27FC236}">
                <a16:creationId xmlns:a16="http://schemas.microsoft.com/office/drawing/2014/main" id="{D294443F-2B85-1E45-B88A-836AF26214EB}"/>
              </a:ext>
            </a:extLst>
          </p:cNvPr>
          <p:cNvSpPr/>
          <p:nvPr/>
        </p:nvSpPr>
        <p:spPr>
          <a:xfrm>
            <a:off x="1888435" y="3041374"/>
            <a:ext cx="7657347" cy="1928191"/>
          </a:xfrm>
          <a:prstGeom prst="homePlat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CB9C47A-257B-9D4A-B0CA-9B07780A6A1C}"/>
              </a:ext>
            </a:extLst>
          </p:cNvPr>
          <p:cNvSpPr txBox="1"/>
          <p:nvPr/>
        </p:nvSpPr>
        <p:spPr>
          <a:xfrm>
            <a:off x="1611439" y="2389130"/>
            <a:ext cx="9096721" cy="584775"/>
          </a:xfrm>
          <a:prstGeom prst="rect">
            <a:avLst/>
          </a:prstGeom>
          <a:noFill/>
        </p:spPr>
        <p:txBody>
          <a:bodyPr wrap="none" rtlCol="0">
            <a:spAutoFit/>
          </a:bodyPr>
          <a:lstStyle/>
          <a:p>
            <a:r>
              <a:rPr lang="en-US" sz="3200" b="1" dirty="0">
                <a:solidFill>
                  <a:schemeClr val="accent6">
                    <a:lumMod val="75000"/>
                  </a:schemeClr>
                </a:solidFill>
              </a:rPr>
              <a:t>Low Risk     </a:t>
            </a:r>
            <a:r>
              <a:rPr lang="en-US" sz="3200" b="1" dirty="0"/>
              <a:t>   </a:t>
            </a:r>
            <a:r>
              <a:rPr lang="en-US" sz="3200" b="1" dirty="0">
                <a:solidFill>
                  <a:schemeClr val="accent4">
                    <a:lumMod val="75000"/>
                  </a:schemeClr>
                </a:solidFill>
              </a:rPr>
              <a:t>High Risk (Pre-Leukemia)</a:t>
            </a:r>
            <a:r>
              <a:rPr lang="en-US" sz="3200" b="1" dirty="0">
                <a:solidFill>
                  <a:srgbClr val="FF6972"/>
                </a:solidFill>
              </a:rPr>
              <a:t>                  </a:t>
            </a:r>
            <a:r>
              <a:rPr lang="en-US" sz="3200" b="1" dirty="0">
                <a:solidFill>
                  <a:srgbClr val="FF0000"/>
                </a:solidFill>
              </a:rPr>
              <a:t>AML</a:t>
            </a:r>
          </a:p>
        </p:txBody>
      </p:sp>
    </p:spTree>
    <p:extLst>
      <p:ext uri="{BB962C8B-B14F-4D97-AF65-F5344CB8AC3E}">
        <p14:creationId xmlns:p14="http://schemas.microsoft.com/office/powerpoint/2010/main" val="217847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8792-AF8F-654E-A4EC-978F1797F4AC}"/>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246AED93-99C0-B046-87CC-35516C75F68D}"/>
              </a:ext>
            </a:extLst>
          </p:cNvPr>
          <p:cNvPicPr>
            <a:picLocks noGrp="1" noChangeAspect="1"/>
          </p:cNvPicPr>
          <p:nvPr>
            <p:ph idx="1"/>
          </p:nvPr>
        </p:nvPicPr>
        <p:blipFill>
          <a:blip r:embed="rId2"/>
          <a:stretch>
            <a:fillRect/>
          </a:stretch>
        </p:blipFill>
        <p:spPr>
          <a:xfrm>
            <a:off x="838200" y="1763057"/>
            <a:ext cx="4800600" cy="4279900"/>
          </a:xfrm>
        </p:spPr>
      </p:pic>
      <p:pic>
        <p:nvPicPr>
          <p:cNvPr id="10" name="Picture 9">
            <a:extLst>
              <a:ext uri="{FF2B5EF4-FFF2-40B4-BE49-F238E27FC236}">
                <a16:creationId xmlns:a16="http://schemas.microsoft.com/office/drawing/2014/main" id="{86C16EC7-8190-9644-BE1C-34EBB005624C}"/>
              </a:ext>
            </a:extLst>
          </p:cNvPr>
          <p:cNvPicPr>
            <a:picLocks noChangeAspect="1"/>
          </p:cNvPicPr>
          <p:nvPr/>
        </p:nvPicPr>
        <p:blipFill>
          <a:blip r:embed="rId3"/>
          <a:stretch>
            <a:fillRect/>
          </a:stretch>
        </p:blipFill>
        <p:spPr>
          <a:xfrm>
            <a:off x="6296164" y="1898073"/>
            <a:ext cx="4330700" cy="3967084"/>
          </a:xfrm>
          <a:prstGeom prst="rect">
            <a:avLst/>
          </a:prstGeom>
        </p:spPr>
      </p:pic>
      <p:sp>
        <p:nvSpPr>
          <p:cNvPr id="11" name="TextBox 10">
            <a:extLst>
              <a:ext uri="{FF2B5EF4-FFF2-40B4-BE49-F238E27FC236}">
                <a16:creationId xmlns:a16="http://schemas.microsoft.com/office/drawing/2014/main" id="{FB823295-1F2F-DA4B-8481-933CD68A87EA}"/>
              </a:ext>
            </a:extLst>
          </p:cNvPr>
          <p:cNvSpPr txBox="1"/>
          <p:nvPr/>
        </p:nvSpPr>
        <p:spPr>
          <a:xfrm>
            <a:off x="838200" y="6311900"/>
            <a:ext cx="2760692" cy="369332"/>
          </a:xfrm>
          <a:prstGeom prst="rect">
            <a:avLst/>
          </a:prstGeom>
          <a:noFill/>
        </p:spPr>
        <p:txBody>
          <a:bodyPr wrap="none" rtlCol="0">
            <a:spAutoFit/>
          </a:bodyPr>
          <a:lstStyle/>
          <a:p>
            <a:r>
              <a:rPr lang="en-US" dirty="0"/>
              <a:t>Greenberg et al Blood 2012</a:t>
            </a:r>
          </a:p>
        </p:txBody>
      </p:sp>
    </p:spTree>
    <p:extLst>
      <p:ext uri="{BB962C8B-B14F-4D97-AF65-F5344CB8AC3E}">
        <p14:creationId xmlns:p14="http://schemas.microsoft.com/office/powerpoint/2010/main" val="2591581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8C9F-976C-B148-882B-D454547DAEEC}"/>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1D3CE91D-6EBA-CE48-9120-DF9260125F7F}"/>
              </a:ext>
            </a:extLst>
          </p:cNvPr>
          <p:cNvSpPr txBox="1"/>
          <p:nvPr/>
        </p:nvSpPr>
        <p:spPr>
          <a:xfrm>
            <a:off x="838200" y="6311900"/>
            <a:ext cx="2760692" cy="369332"/>
          </a:xfrm>
          <a:prstGeom prst="rect">
            <a:avLst/>
          </a:prstGeom>
          <a:noFill/>
        </p:spPr>
        <p:txBody>
          <a:bodyPr wrap="none" rtlCol="0">
            <a:spAutoFit/>
          </a:bodyPr>
          <a:lstStyle/>
          <a:p>
            <a:r>
              <a:rPr lang="en-US" dirty="0"/>
              <a:t>Greenberg et al Blood 2012</a:t>
            </a:r>
          </a:p>
        </p:txBody>
      </p:sp>
      <p:pic>
        <p:nvPicPr>
          <p:cNvPr id="10" name="Content Placeholder 9">
            <a:extLst>
              <a:ext uri="{FF2B5EF4-FFF2-40B4-BE49-F238E27FC236}">
                <a16:creationId xmlns:a16="http://schemas.microsoft.com/office/drawing/2014/main" id="{4031B1DD-DB72-1048-AB30-8F21CEEE0051}"/>
              </a:ext>
            </a:extLst>
          </p:cNvPr>
          <p:cNvPicPr>
            <a:picLocks noGrp="1" noChangeAspect="1"/>
          </p:cNvPicPr>
          <p:nvPr>
            <p:ph idx="1"/>
          </p:nvPr>
        </p:nvPicPr>
        <p:blipFill>
          <a:blip r:embed="rId2"/>
          <a:stretch>
            <a:fillRect/>
          </a:stretch>
        </p:blipFill>
        <p:spPr>
          <a:xfrm>
            <a:off x="1052337" y="1331843"/>
            <a:ext cx="9443385" cy="4998084"/>
          </a:xfrm>
        </p:spPr>
      </p:pic>
    </p:spTree>
    <p:extLst>
      <p:ext uri="{BB962C8B-B14F-4D97-AF65-F5344CB8AC3E}">
        <p14:creationId xmlns:p14="http://schemas.microsoft.com/office/powerpoint/2010/main" val="1156900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MF 9-8-21 2021-09-08 at 10.34.15 AM">
            <a:extLst>
              <a:ext uri="{FF2B5EF4-FFF2-40B4-BE49-F238E27FC236}">
                <a16:creationId xmlns:a16="http://schemas.microsoft.com/office/drawing/2014/main" id="{E9AAC4F1-477A-C042-BA42-04F3C1F12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82" y="1203434"/>
            <a:ext cx="1714500" cy="5032375"/>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3">
            <a:extLst>
              <a:ext uri="{FF2B5EF4-FFF2-40B4-BE49-F238E27FC236}">
                <a16:creationId xmlns:a16="http://schemas.microsoft.com/office/drawing/2014/main" id="{EFE0BD5A-168A-9948-BD00-A359F82AFE1D}"/>
              </a:ext>
            </a:extLst>
          </p:cNvPr>
          <p:cNvSpPr>
            <a:spLocks noGrp="1" noChangeArrowheads="1"/>
          </p:cNvSpPr>
          <p:nvPr>
            <p:ph idx="1"/>
          </p:nvPr>
        </p:nvSpPr>
        <p:spPr/>
        <p:txBody>
          <a:bodyPr/>
          <a:lstStyle/>
          <a:p>
            <a:pPr eaLnBrk="1" hangingPunct="1"/>
            <a:endParaRPr lang="en-US" altLang="en-US"/>
          </a:p>
        </p:txBody>
      </p:sp>
      <p:sp>
        <p:nvSpPr>
          <p:cNvPr id="14338" name="Rectangle 2">
            <a:extLst>
              <a:ext uri="{FF2B5EF4-FFF2-40B4-BE49-F238E27FC236}">
                <a16:creationId xmlns:a16="http://schemas.microsoft.com/office/drawing/2014/main" id="{75D6FE37-4085-934A-938B-7B5408B14BF2}"/>
              </a:ext>
            </a:extLst>
          </p:cNvPr>
          <p:cNvSpPr>
            <a:spLocks noGrp="1" noChangeArrowheads="1"/>
          </p:cNvSpPr>
          <p:nvPr>
            <p:ph type="title"/>
          </p:nvPr>
        </p:nvSpPr>
        <p:spPr>
          <a:xfrm>
            <a:off x="428297" y="61915"/>
            <a:ext cx="6582103" cy="1325563"/>
          </a:xfrm>
        </p:spPr>
        <p:txBody>
          <a:bodyPr/>
          <a:lstStyle/>
          <a:p>
            <a:pPr>
              <a:defRPr/>
            </a:pPr>
            <a:r>
              <a:rPr lang="en-US" b="1" dirty="0">
                <a:solidFill>
                  <a:srgbClr val="002060"/>
                </a:solidFill>
              </a:rPr>
              <a:t>Bone Marrow, Stem Cells, </a:t>
            </a:r>
            <a:br>
              <a:rPr lang="en-US" b="1" dirty="0">
                <a:solidFill>
                  <a:srgbClr val="002060"/>
                </a:solidFill>
              </a:rPr>
            </a:br>
            <a:r>
              <a:rPr lang="en-US" b="1" dirty="0">
                <a:solidFill>
                  <a:srgbClr val="002060"/>
                </a:solidFill>
              </a:rPr>
              <a:t>Blood Cells</a:t>
            </a:r>
            <a:endParaRPr b="1" dirty="0">
              <a:solidFill>
                <a:srgbClr val="002060"/>
              </a:solidFill>
            </a:endParaRPr>
          </a:p>
        </p:txBody>
      </p:sp>
      <p:pic>
        <p:nvPicPr>
          <p:cNvPr id="22532" name="Picture 9" descr="cover4">
            <a:hlinkClick r:id="rId4"/>
            <a:extLst>
              <a:ext uri="{FF2B5EF4-FFF2-40B4-BE49-F238E27FC236}">
                <a16:creationId xmlns:a16="http://schemas.microsoft.com/office/drawing/2014/main" id="{E0F1E9D0-DE20-034C-853B-2D5C48C306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0"/>
            <a:ext cx="3505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3" descr="polycythemia-red-blood-cells">
            <a:extLst>
              <a:ext uri="{FF2B5EF4-FFF2-40B4-BE49-F238E27FC236}">
                <a16:creationId xmlns:a16="http://schemas.microsoft.com/office/drawing/2014/main" id="{C58D6F17-42BC-B24C-A9AA-7081807C57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905000"/>
            <a:ext cx="35052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5" descr="Blood%20Human%20Platelets-2">
            <a:extLst>
              <a:ext uri="{FF2B5EF4-FFF2-40B4-BE49-F238E27FC236}">
                <a16:creationId xmlns:a16="http://schemas.microsoft.com/office/drawing/2014/main" id="{FF8AD077-695E-F74D-B9DF-855645E275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4191001"/>
            <a:ext cx="3505200"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7" descr="stemcell">
            <a:extLst>
              <a:ext uri="{FF2B5EF4-FFF2-40B4-BE49-F238E27FC236}">
                <a16:creationId xmlns:a16="http://schemas.microsoft.com/office/drawing/2014/main" id="{E656D79D-2675-4042-8096-0DD81B6B10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2514601"/>
            <a:ext cx="17145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Line 19">
            <a:extLst>
              <a:ext uri="{FF2B5EF4-FFF2-40B4-BE49-F238E27FC236}">
                <a16:creationId xmlns:a16="http://schemas.microsoft.com/office/drawing/2014/main" id="{70B8D36F-DDED-674F-BC2D-327F3D18059D}"/>
              </a:ext>
            </a:extLst>
          </p:cNvPr>
          <p:cNvSpPr>
            <a:spLocks noChangeShapeType="1"/>
          </p:cNvSpPr>
          <p:nvPr/>
        </p:nvSpPr>
        <p:spPr bwMode="auto">
          <a:xfrm flipV="1">
            <a:off x="3886200" y="1447800"/>
            <a:ext cx="32766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7" name="Line 20">
            <a:extLst>
              <a:ext uri="{FF2B5EF4-FFF2-40B4-BE49-F238E27FC236}">
                <a16:creationId xmlns:a16="http://schemas.microsoft.com/office/drawing/2014/main" id="{3ACEAD21-7858-2B40-9D70-D1B37985A5CD}"/>
              </a:ext>
            </a:extLst>
          </p:cNvPr>
          <p:cNvSpPr>
            <a:spLocks noChangeShapeType="1"/>
          </p:cNvSpPr>
          <p:nvPr/>
        </p:nvSpPr>
        <p:spPr bwMode="auto">
          <a:xfrm>
            <a:off x="3810000" y="3505200"/>
            <a:ext cx="3200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8" name="Line 21">
            <a:extLst>
              <a:ext uri="{FF2B5EF4-FFF2-40B4-BE49-F238E27FC236}">
                <a16:creationId xmlns:a16="http://schemas.microsoft.com/office/drawing/2014/main" id="{C878777E-6CA3-2843-85EE-A8BA22555F78}"/>
              </a:ext>
            </a:extLst>
          </p:cNvPr>
          <p:cNvSpPr>
            <a:spLocks noChangeShapeType="1"/>
          </p:cNvSpPr>
          <p:nvPr/>
        </p:nvSpPr>
        <p:spPr bwMode="auto">
          <a:xfrm>
            <a:off x="3886200" y="4114800"/>
            <a:ext cx="312420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9" name="Text Box 22">
            <a:extLst>
              <a:ext uri="{FF2B5EF4-FFF2-40B4-BE49-F238E27FC236}">
                <a16:creationId xmlns:a16="http://schemas.microsoft.com/office/drawing/2014/main" id="{7C86D7C3-6DBD-9548-8698-136914D7B68D}"/>
              </a:ext>
            </a:extLst>
          </p:cNvPr>
          <p:cNvSpPr txBox="1">
            <a:spLocks noChangeArrowheads="1"/>
          </p:cNvSpPr>
          <p:nvPr/>
        </p:nvSpPr>
        <p:spPr bwMode="auto">
          <a:xfrm rot="20145899">
            <a:off x="3810000" y="1905001"/>
            <a:ext cx="352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chemeClr val="accent1"/>
                </a:solidFill>
              </a:rPr>
              <a:t>Weakness. SOB-Red Blood cells</a:t>
            </a:r>
          </a:p>
        </p:txBody>
      </p:sp>
      <p:sp>
        <p:nvSpPr>
          <p:cNvPr id="22540" name="Text Box 23">
            <a:extLst>
              <a:ext uri="{FF2B5EF4-FFF2-40B4-BE49-F238E27FC236}">
                <a16:creationId xmlns:a16="http://schemas.microsoft.com/office/drawing/2014/main" id="{1D692B60-8592-B942-A13E-BDF8557979B6}"/>
              </a:ext>
            </a:extLst>
          </p:cNvPr>
          <p:cNvSpPr txBox="1">
            <a:spLocks noChangeArrowheads="1"/>
          </p:cNvSpPr>
          <p:nvPr/>
        </p:nvSpPr>
        <p:spPr bwMode="auto">
          <a:xfrm rot="1801239">
            <a:off x="4136405" y="4822176"/>
            <a:ext cx="202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chemeClr val="accent1"/>
                </a:solidFill>
              </a:rPr>
              <a:t>Bleeding-Platelets</a:t>
            </a:r>
          </a:p>
        </p:txBody>
      </p:sp>
      <p:sp>
        <p:nvSpPr>
          <p:cNvPr id="22541" name="Text Box 24">
            <a:extLst>
              <a:ext uri="{FF2B5EF4-FFF2-40B4-BE49-F238E27FC236}">
                <a16:creationId xmlns:a16="http://schemas.microsoft.com/office/drawing/2014/main" id="{0CC84B64-1631-D748-963E-07449BC76D52}"/>
              </a:ext>
            </a:extLst>
          </p:cNvPr>
          <p:cNvSpPr txBox="1">
            <a:spLocks noChangeArrowheads="1"/>
          </p:cNvSpPr>
          <p:nvPr/>
        </p:nvSpPr>
        <p:spPr bwMode="auto">
          <a:xfrm>
            <a:off x="3962400" y="3429001"/>
            <a:ext cx="287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chemeClr val="accent1"/>
                </a:solidFill>
              </a:rPr>
              <a:t>Infection-White Blood cells</a:t>
            </a:r>
          </a:p>
        </p:txBody>
      </p:sp>
    </p:spTree>
    <p:extLst>
      <p:ext uri="{BB962C8B-B14F-4D97-AF65-F5344CB8AC3E}">
        <p14:creationId xmlns:p14="http://schemas.microsoft.com/office/powerpoint/2010/main" val="890460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B4D8-BFEC-8B44-8A8A-47349084BE8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B3444B8-FC9A-7445-992E-E47CA33E8583}"/>
              </a:ext>
            </a:extLst>
          </p:cNvPr>
          <p:cNvPicPr>
            <a:picLocks noGrp="1" noChangeAspect="1"/>
          </p:cNvPicPr>
          <p:nvPr>
            <p:ph idx="1"/>
          </p:nvPr>
        </p:nvPicPr>
        <p:blipFill>
          <a:blip r:embed="rId2"/>
          <a:stretch>
            <a:fillRect/>
          </a:stretch>
        </p:blipFill>
        <p:spPr>
          <a:xfrm>
            <a:off x="1175324" y="516835"/>
            <a:ext cx="9837233" cy="5660128"/>
          </a:xfrm>
        </p:spPr>
      </p:pic>
      <p:sp>
        <p:nvSpPr>
          <p:cNvPr id="6" name="TextBox 5">
            <a:extLst>
              <a:ext uri="{FF2B5EF4-FFF2-40B4-BE49-F238E27FC236}">
                <a16:creationId xmlns:a16="http://schemas.microsoft.com/office/drawing/2014/main" id="{794DA85A-D107-0B4F-8DDF-E4072368E62A}"/>
              </a:ext>
            </a:extLst>
          </p:cNvPr>
          <p:cNvSpPr txBox="1"/>
          <p:nvPr/>
        </p:nvSpPr>
        <p:spPr>
          <a:xfrm>
            <a:off x="1192696" y="6361043"/>
            <a:ext cx="2249334" cy="369332"/>
          </a:xfrm>
          <a:prstGeom prst="rect">
            <a:avLst/>
          </a:prstGeom>
          <a:noFill/>
        </p:spPr>
        <p:txBody>
          <a:bodyPr wrap="none" rtlCol="0">
            <a:spAutoFit/>
          </a:bodyPr>
          <a:lstStyle/>
          <a:p>
            <a:r>
              <a:rPr lang="en-US" dirty="0" err="1"/>
              <a:t>Koreth</a:t>
            </a:r>
            <a:r>
              <a:rPr lang="en-US" dirty="0"/>
              <a:t> et al JCO 2013.</a:t>
            </a:r>
          </a:p>
        </p:txBody>
      </p:sp>
    </p:spTree>
    <p:extLst>
      <p:ext uri="{BB962C8B-B14F-4D97-AF65-F5344CB8AC3E}">
        <p14:creationId xmlns:p14="http://schemas.microsoft.com/office/powerpoint/2010/main" val="4043999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2940-5448-1042-8124-DF7EDB26EAD1}"/>
              </a:ext>
            </a:extLst>
          </p:cNvPr>
          <p:cNvSpPr>
            <a:spLocks noGrp="1"/>
          </p:cNvSpPr>
          <p:nvPr>
            <p:ph type="title"/>
          </p:nvPr>
        </p:nvSpPr>
        <p:spPr/>
        <p:txBody>
          <a:bodyPr>
            <a:normAutofit/>
          </a:bodyPr>
          <a:lstStyle/>
          <a:p>
            <a:r>
              <a:rPr lang="en-US" sz="3200" b="1" dirty="0" err="1">
                <a:solidFill>
                  <a:srgbClr val="002060"/>
                </a:solidFill>
              </a:rPr>
              <a:t>AlloHCT</a:t>
            </a:r>
            <a:r>
              <a:rPr lang="en-US" sz="3200" b="1" dirty="0">
                <a:solidFill>
                  <a:srgbClr val="002060"/>
                </a:solidFill>
              </a:rPr>
              <a:t> vs. Chemotherapy</a:t>
            </a:r>
          </a:p>
        </p:txBody>
      </p:sp>
      <p:sp>
        <p:nvSpPr>
          <p:cNvPr id="3" name="Content Placeholder 2">
            <a:extLst>
              <a:ext uri="{FF2B5EF4-FFF2-40B4-BE49-F238E27FC236}">
                <a16:creationId xmlns:a16="http://schemas.microsoft.com/office/drawing/2014/main" id="{DCCE5757-D2F7-AF49-BAE7-9611BC115531}"/>
              </a:ext>
            </a:extLst>
          </p:cNvPr>
          <p:cNvSpPr>
            <a:spLocks noGrp="1"/>
          </p:cNvSpPr>
          <p:nvPr>
            <p:ph idx="1"/>
          </p:nvPr>
        </p:nvSpPr>
        <p:spPr/>
        <p:txBody>
          <a:bodyPr/>
          <a:lstStyle/>
          <a:p>
            <a:r>
              <a:rPr lang="en-US" dirty="0"/>
              <a:t>Age 50-</a:t>
            </a:r>
            <a:r>
              <a:rPr lang="en-US" b="1" dirty="0">
                <a:solidFill>
                  <a:srgbClr val="C00000"/>
                </a:solidFill>
              </a:rPr>
              <a:t>75 </a:t>
            </a:r>
            <a:r>
              <a:rPr lang="en-US" dirty="0"/>
              <a:t>years </a:t>
            </a:r>
          </a:p>
          <a:p>
            <a:r>
              <a:rPr lang="en-US" dirty="0"/>
              <a:t>Intermediate-2 or high-risk de novo MDS. </a:t>
            </a:r>
          </a:p>
          <a:p>
            <a:r>
              <a:rPr lang="en-US" dirty="0"/>
              <a:t>The primary outcome was OS at 3 years.</a:t>
            </a:r>
          </a:p>
          <a:p>
            <a:r>
              <a:rPr lang="en-US" dirty="0"/>
              <a:t> Between January 2014 and November 2018,  384 enrolled subjects at 34 centers. </a:t>
            </a:r>
          </a:p>
          <a:p>
            <a:r>
              <a:rPr lang="en-US" dirty="0"/>
              <a:t>Patients were assigned to the Donor or No-Donor arms according to the availability of a matched donor within 90 days of study registration. </a:t>
            </a:r>
          </a:p>
          <a:p>
            <a:r>
              <a:rPr lang="en-US" dirty="0"/>
              <a:t>Donors: HLA-matched Siblings or URD</a:t>
            </a:r>
          </a:p>
        </p:txBody>
      </p:sp>
      <p:sp>
        <p:nvSpPr>
          <p:cNvPr id="4" name="TextBox 3">
            <a:extLst>
              <a:ext uri="{FF2B5EF4-FFF2-40B4-BE49-F238E27FC236}">
                <a16:creationId xmlns:a16="http://schemas.microsoft.com/office/drawing/2014/main" id="{56C6E939-D43B-954B-AB07-D0ABDD1C72F9}"/>
              </a:ext>
            </a:extLst>
          </p:cNvPr>
          <p:cNvSpPr txBox="1"/>
          <p:nvPr/>
        </p:nvSpPr>
        <p:spPr>
          <a:xfrm>
            <a:off x="516835" y="6400800"/>
            <a:ext cx="2528256" cy="369332"/>
          </a:xfrm>
          <a:prstGeom prst="rect">
            <a:avLst/>
          </a:prstGeom>
          <a:noFill/>
        </p:spPr>
        <p:txBody>
          <a:bodyPr wrap="none" rtlCol="0">
            <a:spAutoFit/>
          </a:bodyPr>
          <a:lstStyle/>
          <a:p>
            <a:r>
              <a:rPr lang="en-US" dirty="0"/>
              <a:t>Nakamura et al JCO 2021</a:t>
            </a:r>
          </a:p>
        </p:txBody>
      </p:sp>
    </p:spTree>
    <p:extLst>
      <p:ext uri="{BB962C8B-B14F-4D97-AF65-F5344CB8AC3E}">
        <p14:creationId xmlns:p14="http://schemas.microsoft.com/office/powerpoint/2010/main" val="2846520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BED13-9F8B-7942-87EC-854957ECD0F2}"/>
              </a:ext>
            </a:extLst>
          </p:cNvPr>
          <p:cNvSpPr>
            <a:spLocks noGrp="1"/>
          </p:cNvSpPr>
          <p:nvPr>
            <p:ph type="title"/>
          </p:nvPr>
        </p:nvSpPr>
        <p:spPr/>
        <p:txBody>
          <a:bodyPr/>
          <a:lstStyle/>
          <a:p>
            <a:r>
              <a:rPr lang="en-US" dirty="0"/>
              <a:t>OS								LFS</a:t>
            </a:r>
          </a:p>
        </p:txBody>
      </p:sp>
      <p:pic>
        <p:nvPicPr>
          <p:cNvPr id="5" name="Content Placeholder 4">
            <a:extLst>
              <a:ext uri="{FF2B5EF4-FFF2-40B4-BE49-F238E27FC236}">
                <a16:creationId xmlns:a16="http://schemas.microsoft.com/office/drawing/2014/main" id="{FEDCC1FA-8248-5D44-BADA-099F34F8BBA2}"/>
              </a:ext>
            </a:extLst>
          </p:cNvPr>
          <p:cNvPicPr>
            <a:picLocks noGrp="1" noChangeAspect="1"/>
          </p:cNvPicPr>
          <p:nvPr>
            <p:ph idx="1"/>
          </p:nvPr>
        </p:nvPicPr>
        <p:blipFill>
          <a:blip r:embed="rId2"/>
          <a:stretch>
            <a:fillRect/>
          </a:stretch>
        </p:blipFill>
        <p:spPr>
          <a:xfrm>
            <a:off x="210392" y="1465228"/>
            <a:ext cx="6046278" cy="4351338"/>
          </a:xfrm>
        </p:spPr>
      </p:pic>
      <p:pic>
        <p:nvPicPr>
          <p:cNvPr id="7" name="Picture 6">
            <a:extLst>
              <a:ext uri="{FF2B5EF4-FFF2-40B4-BE49-F238E27FC236}">
                <a16:creationId xmlns:a16="http://schemas.microsoft.com/office/drawing/2014/main" id="{2ED37660-0372-924F-9E32-179475B4300C}"/>
              </a:ext>
            </a:extLst>
          </p:cNvPr>
          <p:cNvPicPr>
            <a:picLocks noChangeAspect="1"/>
          </p:cNvPicPr>
          <p:nvPr/>
        </p:nvPicPr>
        <p:blipFill>
          <a:blip r:embed="rId3"/>
          <a:stretch>
            <a:fillRect/>
          </a:stretch>
        </p:blipFill>
        <p:spPr>
          <a:xfrm>
            <a:off x="6581867" y="1465228"/>
            <a:ext cx="5399741" cy="4577763"/>
          </a:xfrm>
          <a:prstGeom prst="rect">
            <a:avLst/>
          </a:prstGeom>
        </p:spPr>
      </p:pic>
      <p:sp>
        <p:nvSpPr>
          <p:cNvPr id="8" name="TextBox 7">
            <a:extLst>
              <a:ext uri="{FF2B5EF4-FFF2-40B4-BE49-F238E27FC236}">
                <a16:creationId xmlns:a16="http://schemas.microsoft.com/office/drawing/2014/main" id="{EE85B554-5E81-1849-B981-E5828499B35C}"/>
              </a:ext>
            </a:extLst>
          </p:cNvPr>
          <p:cNvSpPr txBox="1"/>
          <p:nvPr/>
        </p:nvSpPr>
        <p:spPr>
          <a:xfrm>
            <a:off x="5037936" y="2818504"/>
            <a:ext cx="1218734" cy="369332"/>
          </a:xfrm>
          <a:prstGeom prst="rect">
            <a:avLst/>
          </a:prstGeom>
          <a:solidFill>
            <a:schemeClr val="bg1"/>
          </a:solidFill>
        </p:spPr>
        <p:txBody>
          <a:bodyPr wrap="square" rtlCol="0">
            <a:spAutoFit/>
          </a:bodyPr>
          <a:lstStyle/>
          <a:p>
            <a:r>
              <a:rPr lang="en-US" b="1" dirty="0">
                <a:solidFill>
                  <a:srgbClr val="0070C0"/>
                </a:solidFill>
              </a:rPr>
              <a:t>47.9%</a:t>
            </a:r>
          </a:p>
        </p:txBody>
      </p:sp>
      <p:sp>
        <p:nvSpPr>
          <p:cNvPr id="9" name="TextBox 8">
            <a:extLst>
              <a:ext uri="{FF2B5EF4-FFF2-40B4-BE49-F238E27FC236}">
                <a16:creationId xmlns:a16="http://schemas.microsoft.com/office/drawing/2014/main" id="{8346A5E2-7F2B-FF48-9FFB-F33E9B68478D}"/>
              </a:ext>
            </a:extLst>
          </p:cNvPr>
          <p:cNvSpPr txBox="1"/>
          <p:nvPr/>
        </p:nvSpPr>
        <p:spPr>
          <a:xfrm>
            <a:off x="11088071" y="4380359"/>
            <a:ext cx="1218734" cy="369332"/>
          </a:xfrm>
          <a:prstGeom prst="rect">
            <a:avLst/>
          </a:prstGeom>
          <a:solidFill>
            <a:schemeClr val="bg1"/>
          </a:solidFill>
        </p:spPr>
        <p:txBody>
          <a:bodyPr wrap="square" rtlCol="0">
            <a:spAutoFit/>
          </a:bodyPr>
          <a:lstStyle/>
          <a:p>
            <a:r>
              <a:rPr lang="en-US" b="1" dirty="0">
                <a:solidFill>
                  <a:srgbClr val="C00000"/>
                </a:solidFill>
              </a:rPr>
              <a:t>47.9%</a:t>
            </a:r>
          </a:p>
        </p:txBody>
      </p:sp>
      <p:sp>
        <p:nvSpPr>
          <p:cNvPr id="10" name="TextBox 9">
            <a:extLst>
              <a:ext uri="{FF2B5EF4-FFF2-40B4-BE49-F238E27FC236}">
                <a16:creationId xmlns:a16="http://schemas.microsoft.com/office/drawing/2014/main" id="{E897016B-DF19-3944-A9B3-76CF01939678}"/>
              </a:ext>
            </a:extLst>
          </p:cNvPr>
          <p:cNvSpPr txBox="1"/>
          <p:nvPr/>
        </p:nvSpPr>
        <p:spPr>
          <a:xfrm>
            <a:off x="5037936" y="3640897"/>
            <a:ext cx="1218734" cy="369332"/>
          </a:xfrm>
          <a:prstGeom prst="rect">
            <a:avLst/>
          </a:prstGeom>
          <a:solidFill>
            <a:schemeClr val="bg1"/>
          </a:solidFill>
        </p:spPr>
        <p:txBody>
          <a:bodyPr wrap="square" rtlCol="0">
            <a:spAutoFit/>
          </a:bodyPr>
          <a:lstStyle/>
          <a:p>
            <a:r>
              <a:rPr lang="en-US" b="1" dirty="0">
                <a:solidFill>
                  <a:srgbClr val="C00000"/>
                </a:solidFill>
              </a:rPr>
              <a:t>26.6%</a:t>
            </a:r>
          </a:p>
        </p:txBody>
      </p:sp>
      <p:sp>
        <p:nvSpPr>
          <p:cNvPr id="11" name="TextBox 10">
            <a:extLst>
              <a:ext uri="{FF2B5EF4-FFF2-40B4-BE49-F238E27FC236}">
                <a16:creationId xmlns:a16="http://schemas.microsoft.com/office/drawing/2014/main" id="{4A477870-EBEF-8545-9D2E-F0ACD23F3483}"/>
              </a:ext>
            </a:extLst>
          </p:cNvPr>
          <p:cNvSpPr txBox="1"/>
          <p:nvPr/>
        </p:nvSpPr>
        <p:spPr>
          <a:xfrm>
            <a:off x="10973266" y="3266801"/>
            <a:ext cx="1218734" cy="369332"/>
          </a:xfrm>
          <a:prstGeom prst="rect">
            <a:avLst/>
          </a:prstGeom>
          <a:solidFill>
            <a:schemeClr val="bg1"/>
          </a:solidFill>
        </p:spPr>
        <p:txBody>
          <a:bodyPr wrap="square" rtlCol="0">
            <a:spAutoFit/>
          </a:bodyPr>
          <a:lstStyle/>
          <a:p>
            <a:r>
              <a:rPr lang="en-US" b="1" dirty="0">
                <a:solidFill>
                  <a:srgbClr val="0070C0"/>
                </a:solidFill>
              </a:rPr>
              <a:t>47.9%</a:t>
            </a:r>
          </a:p>
        </p:txBody>
      </p:sp>
      <p:sp>
        <p:nvSpPr>
          <p:cNvPr id="12" name="TextBox 11">
            <a:extLst>
              <a:ext uri="{FF2B5EF4-FFF2-40B4-BE49-F238E27FC236}">
                <a16:creationId xmlns:a16="http://schemas.microsoft.com/office/drawing/2014/main" id="{13C0BDA1-6B8F-404C-A084-6B4E34C13FC3}"/>
              </a:ext>
            </a:extLst>
          </p:cNvPr>
          <p:cNvSpPr txBox="1"/>
          <p:nvPr/>
        </p:nvSpPr>
        <p:spPr>
          <a:xfrm>
            <a:off x="516835" y="6400800"/>
            <a:ext cx="2528256" cy="369332"/>
          </a:xfrm>
          <a:prstGeom prst="rect">
            <a:avLst/>
          </a:prstGeom>
          <a:noFill/>
        </p:spPr>
        <p:txBody>
          <a:bodyPr wrap="none" rtlCol="0">
            <a:spAutoFit/>
          </a:bodyPr>
          <a:lstStyle/>
          <a:p>
            <a:r>
              <a:rPr lang="en-US" dirty="0"/>
              <a:t>Nakamura et al JCO 2021</a:t>
            </a:r>
          </a:p>
        </p:txBody>
      </p:sp>
    </p:spTree>
    <p:extLst>
      <p:ext uri="{BB962C8B-B14F-4D97-AF65-F5344CB8AC3E}">
        <p14:creationId xmlns:p14="http://schemas.microsoft.com/office/powerpoint/2010/main" val="1703322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70D7-F861-AE48-B920-5010227DA855}"/>
              </a:ext>
            </a:extLst>
          </p:cNvPr>
          <p:cNvSpPr>
            <a:spLocks noGrp="1"/>
          </p:cNvSpPr>
          <p:nvPr>
            <p:ph type="title"/>
          </p:nvPr>
        </p:nvSpPr>
        <p:spPr/>
        <p:txBody>
          <a:bodyPr>
            <a:normAutofit/>
          </a:bodyPr>
          <a:lstStyle/>
          <a:p>
            <a:r>
              <a:rPr lang="en-US" sz="3200" b="1" dirty="0">
                <a:solidFill>
                  <a:srgbClr val="002060"/>
                </a:solidFill>
              </a:rPr>
              <a:t>Survival was Even Better with </a:t>
            </a:r>
            <a:r>
              <a:rPr lang="en-US" sz="3200" b="1" dirty="0" err="1">
                <a:solidFill>
                  <a:srgbClr val="002060"/>
                </a:solidFill>
              </a:rPr>
              <a:t>AlloHCT</a:t>
            </a:r>
            <a:r>
              <a:rPr lang="en-US" sz="3200" b="1" dirty="0">
                <a:solidFill>
                  <a:srgbClr val="002060"/>
                </a:solidFill>
              </a:rPr>
              <a:t> Among Patients Actually Who Have Received Therapy</a:t>
            </a:r>
          </a:p>
        </p:txBody>
      </p:sp>
      <p:pic>
        <p:nvPicPr>
          <p:cNvPr id="5" name="Content Placeholder 4">
            <a:extLst>
              <a:ext uri="{FF2B5EF4-FFF2-40B4-BE49-F238E27FC236}">
                <a16:creationId xmlns:a16="http://schemas.microsoft.com/office/drawing/2014/main" id="{70EB089D-11B6-7B48-8D24-164C05B2F704}"/>
              </a:ext>
            </a:extLst>
          </p:cNvPr>
          <p:cNvPicPr>
            <a:picLocks noGrp="1" noChangeAspect="1"/>
          </p:cNvPicPr>
          <p:nvPr>
            <p:ph idx="1"/>
          </p:nvPr>
        </p:nvPicPr>
        <p:blipFill>
          <a:blip r:embed="rId2"/>
          <a:stretch>
            <a:fillRect/>
          </a:stretch>
        </p:blipFill>
        <p:spPr>
          <a:xfrm>
            <a:off x="838200" y="2067341"/>
            <a:ext cx="5831712" cy="4055164"/>
          </a:xfrm>
        </p:spPr>
      </p:pic>
      <p:pic>
        <p:nvPicPr>
          <p:cNvPr id="7" name="Picture 6">
            <a:extLst>
              <a:ext uri="{FF2B5EF4-FFF2-40B4-BE49-F238E27FC236}">
                <a16:creationId xmlns:a16="http://schemas.microsoft.com/office/drawing/2014/main" id="{A4038F90-1AB3-2040-AC50-D1360E97940A}"/>
              </a:ext>
            </a:extLst>
          </p:cNvPr>
          <p:cNvPicPr>
            <a:picLocks noChangeAspect="1"/>
          </p:cNvPicPr>
          <p:nvPr/>
        </p:nvPicPr>
        <p:blipFill>
          <a:blip r:embed="rId3"/>
          <a:stretch>
            <a:fillRect/>
          </a:stretch>
        </p:blipFill>
        <p:spPr>
          <a:xfrm>
            <a:off x="6669912" y="2101023"/>
            <a:ext cx="5486400" cy="3987800"/>
          </a:xfrm>
          <a:prstGeom prst="rect">
            <a:avLst/>
          </a:prstGeom>
        </p:spPr>
      </p:pic>
      <p:sp>
        <p:nvSpPr>
          <p:cNvPr id="6" name="TextBox 5">
            <a:extLst>
              <a:ext uri="{FF2B5EF4-FFF2-40B4-BE49-F238E27FC236}">
                <a16:creationId xmlns:a16="http://schemas.microsoft.com/office/drawing/2014/main" id="{3366316F-4786-4F44-A9E6-E672DC219CBF}"/>
              </a:ext>
            </a:extLst>
          </p:cNvPr>
          <p:cNvSpPr txBox="1"/>
          <p:nvPr/>
        </p:nvSpPr>
        <p:spPr>
          <a:xfrm>
            <a:off x="516835" y="6400800"/>
            <a:ext cx="2528256" cy="369332"/>
          </a:xfrm>
          <a:prstGeom prst="rect">
            <a:avLst/>
          </a:prstGeom>
          <a:noFill/>
        </p:spPr>
        <p:txBody>
          <a:bodyPr wrap="none" rtlCol="0">
            <a:spAutoFit/>
          </a:bodyPr>
          <a:lstStyle/>
          <a:p>
            <a:r>
              <a:rPr lang="en-US" dirty="0"/>
              <a:t>Nakamura et al JCO 2021</a:t>
            </a:r>
          </a:p>
        </p:txBody>
      </p:sp>
      <p:sp>
        <p:nvSpPr>
          <p:cNvPr id="3" name="Rectangle 2">
            <a:extLst>
              <a:ext uri="{FF2B5EF4-FFF2-40B4-BE49-F238E27FC236}">
                <a16:creationId xmlns:a16="http://schemas.microsoft.com/office/drawing/2014/main" id="{69F38098-33A3-BC4B-A433-458C7964B03E}"/>
              </a:ext>
            </a:extLst>
          </p:cNvPr>
          <p:cNvSpPr/>
          <p:nvPr/>
        </p:nvSpPr>
        <p:spPr>
          <a:xfrm>
            <a:off x="4475018" y="3048000"/>
            <a:ext cx="2194894"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A7847D-CCA7-7B4F-89A0-F66060333E4D}"/>
              </a:ext>
            </a:extLst>
          </p:cNvPr>
          <p:cNvSpPr/>
          <p:nvPr/>
        </p:nvSpPr>
        <p:spPr>
          <a:xfrm>
            <a:off x="6669912" y="2396835"/>
            <a:ext cx="1573543" cy="240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906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29A0-C06D-9D49-A044-320220CDFBF5}"/>
              </a:ext>
            </a:extLst>
          </p:cNvPr>
          <p:cNvSpPr>
            <a:spLocks noGrp="1"/>
          </p:cNvSpPr>
          <p:nvPr>
            <p:ph type="title"/>
          </p:nvPr>
        </p:nvSpPr>
        <p:spPr>
          <a:xfrm>
            <a:off x="838200" y="102493"/>
            <a:ext cx="10515600" cy="1325563"/>
          </a:xfrm>
        </p:spPr>
        <p:txBody>
          <a:bodyPr>
            <a:normAutofit/>
          </a:bodyPr>
          <a:lstStyle/>
          <a:p>
            <a:r>
              <a:rPr lang="en-US" sz="3200" b="1" dirty="0">
                <a:solidFill>
                  <a:srgbClr val="002060"/>
                </a:solidFill>
              </a:rPr>
              <a:t>AlloHCT was Superior in almost all Subgroups</a:t>
            </a:r>
          </a:p>
        </p:txBody>
      </p:sp>
      <p:pic>
        <p:nvPicPr>
          <p:cNvPr id="5" name="Content Placeholder 4">
            <a:extLst>
              <a:ext uri="{FF2B5EF4-FFF2-40B4-BE49-F238E27FC236}">
                <a16:creationId xmlns:a16="http://schemas.microsoft.com/office/drawing/2014/main" id="{681DD0E9-A932-814C-B4DD-83CDF8F115AF}"/>
              </a:ext>
            </a:extLst>
          </p:cNvPr>
          <p:cNvPicPr>
            <a:picLocks noGrp="1" noChangeAspect="1"/>
          </p:cNvPicPr>
          <p:nvPr>
            <p:ph idx="1"/>
          </p:nvPr>
        </p:nvPicPr>
        <p:blipFill>
          <a:blip r:embed="rId2"/>
          <a:stretch>
            <a:fillRect/>
          </a:stretch>
        </p:blipFill>
        <p:spPr>
          <a:xfrm>
            <a:off x="2022843" y="1515924"/>
            <a:ext cx="8146314" cy="5342076"/>
          </a:xfrm>
        </p:spPr>
      </p:pic>
      <p:sp>
        <p:nvSpPr>
          <p:cNvPr id="6" name="TextBox 5">
            <a:extLst>
              <a:ext uri="{FF2B5EF4-FFF2-40B4-BE49-F238E27FC236}">
                <a16:creationId xmlns:a16="http://schemas.microsoft.com/office/drawing/2014/main" id="{8DE0792D-BB7D-384F-A7D9-E54A3B8D0EE0}"/>
              </a:ext>
            </a:extLst>
          </p:cNvPr>
          <p:cNvSpPr txBox="1"/>
          <p:nvPr/>
        </p:nvSpPr>
        <p:spPr>
          <a:xfrm>
            <a:off x="516835" y="6400800"/>
            <a:ext cx="2528256" cy="369332"/>
          </a:xfrm>
          <a:prstGeom prst="rect">
            <a:avLst/>
          </a:prstGeom>
          <a:noFill/>
        </p:spPr>
        <p:txBody>
          <a:bodyPr wrap="none" rtlCol="0">
            <a:spAutoFit/>
          </a:bodyPr>
          <a:lstStyle/>
          <a:p>
            <a:r>
              <a:rPr lang="en-US" dirty="0"/>
              <a:t>Nakamura et al JCO 2021</a:t>
            </a:r>
          </a:p>
        </p:txBody>
      </p:sp>
    </p:spTree>
    <p:extLst>
      <p:ext uri="{BB962C8B-B14F-4D97-AF65-F5344CB8AC3E}">
        <p14:creationId xmlns:p14="http://schemas.microsoft.com/office/powerpoint/2010/main" val="2603482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CDBF-ADAF-8D43-8A99-93173940BBBC}"/>
              </a:ext>
            </a:extLst>
          </p:cNvPr>
          <p:cNvSpPr>
            <a:spLocks noGrp="1"/>
          </p:cNvSpPr>
          <p:nvPr>
            <p:ph type="title"/>
          </p:nvPr>
        </p:nvSpPr>
        <p:spPr/>
        <p:txBody>
          <a:bodyPr>
            <a:normAutofit/>
          </a:bodyPr>
          <a:lstStyle/>
          <a:p>
            <a:r>
              <a:rPr lang="en-US" sz="3200" b="1" dirty="0">
                <a:solidFill>
                  <a:srgbClr val="002060"/>
                </a:solidFill>
              </a:rPr>
              <a:t>Major </a:t>
            </a:r>
            <a:r>
              <a:rPr lang="en-US" sz="3200" b="1" dirty="0" err="1">
                <a:solidFill>
                  <a:srgbClr val="002060"/>
                </a:solidFill>
              </a:rPr>
              <a:t>AlloHCT</a:t>
            </a:r>
            <a:r>
              <a:rPr lang="en-US" sz="3200" b="1" dirty="0">
                <a:solidFill>
                  <a:srgbClr val="002060"/>
                </a:solidFill>
              </a:rPr>
              <a:t> Complications</a:t>
            </a:r>
          </a:p>
        </p:txBody>
      </p:sp>
      <p:sp>
        <p:nvSpPr>
          <p:cNvPr id="3" name="Content Placeholder 2">
            <a:extLst>
              <a:ext uri="{FF2B5EF4-FFF2-40B4-BE49-F238E27FC236}">
                <a16:creationId xmlns:a16="http://schemas.microsoft.com/office/drawing/2014/main" id="{4844A1B0-2672-8946-A51D-7B7877EFA528}"/>
              </a:ext>
            </a:extLst>
          </p:cNvPr>
          <p:cNvSpPr>
            <a:spLocks noGrp="1"/>
          </p:cNvSpPr>
          <p:nvPr>
            <p:ph idx="1"/>
          </p:nvPr>
        </p:nvSpPr>
        <p:spPr/>
        <p:txBody>
          <a:bodyPr/>
          <a:lstStyle/>
          <a:p>
            <a:r>
              <a:rPr lang="en-US" dirty="0"/>
              <a:t>TRM </a:t>
            </a:r>
          </a:p>
          <a:p>
            <a:pPr lvl="1"/>
            <a:r>
              <a:rPr lang="en-US" dirty="0"/>
              <a:t>At 100 day was 7.4% </a:t>
            </a:r>
          </a:p>
          <a:p>
            <a:pPr lvl="1"/>
            <a:r>
              <a:rPr lang="en-US" dirty="0"/>
              <a:t>At 1-year was 15.5% </a:t>
            </a:r>
          </a:p>
          <a:p>
            <a:r>
              <a:rPr lang="en-US" dirty="0"/>
              <a:t>Severe acute graft-versus-host disease (grade III-IV acute GVHD) at day 100 was 17% </a:t>
            </a:r>
          </a:p>
          <a:p>
            <a:r>
              <a:rPr lang="en-US" dirty="0"/>
              <a:t>chronic GVHD was observed in 63 patients, only 23 had severe chronic GVHD.</a:t>
            </a:r>
            <a:r>
              <a:rPr lang="en-US" dirty="0">
                <a:effectLst/>
              </a:rPr>
              <a:t> </a:t>
            </a:r>
          </a:p>
          <a:p>
            <a:r>
              <a:rPr lang="en-US" dirty="0"/>
              <a:t>Despite chronic GVHD in some patients,  at all time points, the quality of life (QOL) scores were similar in each cohort. </a:t>
            </a:r>
          </a:p>
        </p:txBody>
      </p:sp>
      <p:sp>
        <p:nvSpPr>
          <p:cNvPr id="4" name="TextBox 3">
            <a:extLst>
              <a:ext uri="{FF2B5EF4-FFF2-40B4-BE49-F238E27FC236}">
                <a16:creationId xmlns:a16="http://schemas.microsoft.com/office/drawing/2014/main" id="{2ADBB41A-D13D-7744-8E29-A6C82FC479EC}"/>
              </a:ext>
            </a:extLst>
          </p:cNvPr>
          <p:cNvSpPr txBox="1"/>
          <p:nvPr/>
        </p:nvSpPr>
        <p:spPr>
          <a:xfrm>
            <a:off x="516835" y="6400800"/>
            <a:ext cx="2528256" cy="369332"/>
          </a:xfrm>
          <a:prstGeom prst="rect">
            <a:avLst/>
          </a:prstGeom>
          <a:noFill/>
        </p:spPr>
        <p:txBody>
          <a:bodyPr wrap="none" rtlCol="0">
            <a:spAutoFit/>
          </a:bodyPr>
          <a:lstStyle/>
          <a:p>
            <a:r>
              <a:rPr lang="en-US" dirty="0"/>
              <a:t>Nakamura et al JCO 2021</a:t>
            </a:r>
          </a:p>
        </p:txBody>
      </p:sp>
    </p:spTree>
    <p:extLst>
      <p:ext uri="{BB962C8B-B14F-4D97-AF65-F5344CB8AC3E}">
        <p14:creationId xmlns:p14="http://schemas.microsoft.com/office/powerpoint/2010/main" val="2686675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8645957-B249-4BAE-B3AB-41317DBD910E}"/>
              </a:ext>
            </a:extLst>
          </p:cNvPr>
          <p:cNvSpPr>
            <a:spLocks noGrp="1"/>
          </p:cNvSpPr>
          <p:nvPr>
            <p:ph type="title"/>
          </p:nvPr>
        </p:nvSpPr>
        <p:spPr/>
        <p:txBody>
          <a:bodyPr/>
          <a:lstStyle/>
          <a:p>
            <a:r>
              <a:rPr lang="en-US" sz="2800"/>
              <a:t>Survival after HCT for Myelodysplastic Syndrome (MDS), Age ≥18 Years, </a:t>
            </a:r>
            <a:r>
              <a:rPr lang="en-US"/>
              <a:t>in the US, </a:t>
            </a:r>
            <a:r>
              <a:rPr lang="en-US" sz="2800"/>
              <a:t>2008-2018</a:t>
            </a:r>
            <a:endParaRPr lang="en-US" sz="2800" dirty="0"/>
          </a:p>
        </p:txBody>
      </p:sp>
      <p:pic>
        <p:nvPicPr>
          <p:cNvPr id="3" name="Picture 2">
            <a:extLst>
              <a:ext uri="{FF2B5EF4-FFF2-40B4-BE49-F238E27FC236}">
                <a16:creationId xmlns:a16="http://schemas.microsoft.com/office/drawing/2014/main" id="{3DC55723-1F54-4B09-8F47-665C52504DA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30160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B78A71E-8AD0-4357-9905-BD8F3EDD2D00}"/>
              </a:ext>
            </a:extLst>
          </p:cNvPr>
          <p:cNvSpPr>
            <a:spLocks noGrp="1"/>
          </p:cNvSpPr>
          <p:nvPr>
            <p:ph type="title"/>
          </p:nvPr>
        </p:nvSpPr>
        <p:spPr/>
        <p:txBody>
          <a:bodyPr/>
          <a:lstStyle/>
          <a:p>
            <a:r>
              <a:rPr lang="en-US" sz="2800"/>
              <a:t>Trends in Survival after Allogeneic HCT for </a:t>
            </a:r>
            <a:r>
              <a:rPr lang="en-US"/>
              <a:t>Myelodysplastic Syndrome (MDS)</a:t>
            </a:r>
            <a:r>
              <a:rPr lang="en-US" sz="2800"/>
              <a:t>, Age ≥18 Years, </a:t>
            </a:r>
            <a:r>
              <a:rPr lang="en-US"/>
              <a:t>in the US, </a:t>
            </a:r>
            <a:r>
              <a:rPr lang="en-US" sz="2800"/>
              <a:t>2001-2018</a:t>
            </a:r>
            <a:endParaRPr lang="en-US" sz="2800" dirty="0"/>
          </a:p>
        </p:txBody>
      </p:sp>
      <p:pic>
        <p:nvPicPr>
          <p:cNvPr id="3" name="Picture 2">
            <a:extLst>
              <a:ext uri="{FF2B5EF4-FFF2-40B4-BE49-F238E27FC236}">
                <a16:creationId xmlns:a16="http://schemas.microsoft.com/office/drawing/2014/main" id="{D69DD8ED-EA26-409B-9AF3-18A4F921451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04835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91D8-7CDA-0C4F-BB65-EA024FC517F2}"/>
              </a:ext>
            </a:extLst>
          </p:cNvPr>
          <p:cNvSpPr>
            <a:spLocks noGrp="1"/>
          </p:cNvSpPr>
          <p:nvPr>
            <p:ph type="title"/>
          </p:nvPr>
        </p:nvSpPr>
        <p:spPr>
          <a:xfrm>
            <a:off x="633353" y="-164806"/>
            <a:ext cx="11247783" cy="1325563"/>
          </a:xfrm>
        </p:spPr>
        <p:txBody>
          <a:bodyPr>
            <a:normAutofit/>
          </a:bodyPr>
          <a:lstStyle/>
          <a:p>
            <a:r>
              <a:rPr lang="en-US" sz="3200" b="1" dirty="0">
                <a:solidFill>
                  <a:srgbClr val="002060"/>
                </a:solidFill>
              </a:rPr>
              <a:t>Why Aren’t We Doing Much More HCT in MDS?</a:t>
            </a:r>
          </a:p>
        </p:txBody>
      </p:sp>
      <p:sp>
        <p:nvSpPr>
          <p:cNvPr id="6" name="TextBox 5">
            <a:extLst>
              <a:ext uri="{FF2B5EF4-FFF2-40B4-BE49-F238E27FC236}">
                <a16:creationId xmlns:a16="http://schemas.microsoft.com/office/drawing/2014/main" id="{E77844BE-6304-6543-95BD-74EE011D4F0E}"/>
              </a:ext>
            </a:extLst>
          </p:cNvPr>
          <p:cNvSpPr txBox="1"/>
          <p:nvPr/>
        </p:nvSpPr>
        <p:spPr>
          <a:xfrm>
            <a:off x="395500" y="6502523"/>
            <a:ext cx="3196709" cy="369332"/>
          </a:xfrm>
          <a:prstGeom prst="rect">
            <a:avLst/>
          </a:prstGeom>
          <a:noFill/>
        </p:spPr>
        <p:txBody>
          <a:bodyPr wrap="none" rtlCol="0">
            <a:spAutoFit/>
          </a:bodyPr>
          <a:lstStyle/>
          <a:p>
            <a:r>
              <a:rPr lang="en-US" dirty="0"/>
              <a:t>Warlick/</a:t>
            </a:r>
            <a:r>
              <a:rPr lang="en-US" dirty="0" err="1"/>
              <a:t>Khera</a:t>
            </a:r>
            <a:r>
              <a:rPr lang="en-US" dirty="0"/>
              <a:t> et al Cancer 2021</a:t>
            </a:r>
          </a:p>
        </p:txBody>
      </p:sp>
      <p:graphicFrame>
        <p:nvGraphicFramePr>
          <p:cNvPr id="7" name="Content Placeholder 6">
            <a:extLst>
              <a:ext uri="{FF2B5EF4-FFF2-40B4-BE49-F238E27FC236}">
                <a16:creationId xmlns:a16="http://schemas.microsoft.com/office/drawing/2014/main" id="{C683AD60-A2F1-FF4A-AB26-3FF04C06C0DB}"/>
              </a:ext>
            </a:extLst>
          </p:cNvPr>
          <p:cNvGraphicFramePr>
            <a:graphicFrameLocks noGrp="1"/>
          </p:cNvGraphicFramePr>
          <p:nvPr>
            <p:ph idx="1"/>
            <p:extLst>
              <p:ext uri="{D42A27DB-BD31-4B8C-83A1-F6EECF244321}">
                <p14:modId xmlns:p14="http://schemas.microsoft.com/office/powerpoint/2010/main" val="3696204929"/>
              </p:ext>
            </p:extLst>
          </p:nvPr>
        </p:nvGraphicFramePr>
        <p:xfrm>
          <a:off x="512619" y="867308"/>
          <a:ext cx="10960452" cy="5613005"/>
        </p:xfrm>
        <a:graphic>
          <a:graphicData uri="http://schemas.openxmlformats.org/drawingml/2006/table">
            <a:tbl>
              <a:tblPr/>
              <a:tblGrid>
                <a:gridCol w="10960452">
                  <a:extLst>
                    <a:ext uri="{9D8B030D-6E8A-4147-A177-3AD203B41FA5}">
                      <a16:colId xmlns:a16="http://schemas.microsoft.com/office/drawing/2014/main" val="1387506230"/>
                    </a:ext>
                  </a:extLst>
                </a:gridCol>
              </a:tblGrid>
              <a:tr h="258145">
                <a:tc>
                  <a:txBody>
                    <a:bodyPr/>
                    <a:lstStyle/>
                    <a:p>
                      <a:pPr algn="l" fontAlgn="t"/>
                      <a:r>
                        <a:rPr lang="en-US" sz="1800" b="0" dirty="0">
                          <a:effectLst/>
                        </a:rPr>
                        <a:t>          Provider-perceived challenges</a:t>
                      </a:r>
                    </a:p>
                  </a:txBody>
                  <a:tcPr marL="58802"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887628288"/>
                  </a:ext>
                </a:extLst>
              </a:tr>
              <a:tr h="584223">
                <a:tc>
                  <a:txBody>
                    <a:bodyPr/>
                    <a:lstStyle/>
                    <a:p>
                      <a:pPr algn="l" fontAlgn="t"/>
                      <a:r>
                        <a:rPr lang="en-US" sz="1800" b="0" dirty="0">
                          <a:effectLst/>
                        </a:rPr>
                        <a:t>Lack of awareness of the indications, age and comorbidity criteria, donor options and process of transplant among community hematologists/oncologists</a:t>
                      </a:r>
                    </a:p>
                  </a:txBody>
                  <a:tcPr marL="47041"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75121552"/>
                  </a:ext>
                </a:extLst>
              </a:tr>
              <a:tr h="584223">
                <a:tc>
                  <a:txBody>
                    <a:bodyPr/>
                    <a:lstStyle/>
                    <a:p>
                      <a:pPr algn="l" fontAlgn="t"/>
                      <a:r>
                        <a:rPr lang="en-US" sz="1800" b="0" dirty="0">
                          <a:effectLst/>
                        </a:rPr>
                        <a:t>Potential revenue loss if patient is sent to the tertiary center; patient may choose to get all treatment including hypomethylating agents at that center</a:t>
                      </a:r>
                    </a:p>
                  </a:txBody>
                  <a:tcPr marL="47041"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475048226"/>
                  </a:ext>
                </a:extLst>
              </a:tr>
              <a:tr h="258145">
                <a:tc>
                  <a:txBody>
                    <a:bodyPr/>
                    <a:lstStyle/>
                    <a:p>
                      <a:pPr algn="l" fontAlgn="t"/>
                      <a:r>
                        <a:rPr lang="en-US" sz="1800" b="0" dirty="0">
                          <a:effectLst/>
                        </a:rPr>
                        <a:t>Lack of care coordination</a:t>
                      </a:r>
                    </a:p>
                  </a:txBody>
                  <a:tcPr marL="47041"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345499721"/>
                  </a:ext>
                </a:extLst>
              </a:tr>
              <a:tr h="421184">
                <a:tc>
                  <a:txBody>
                    <a:bodyPr/>
                    <a:lstStyle/>
                    <a:p>
                      <a:pPr algn="l" fontAlgn="t"/>
                      <a:r>
                        <a:rPr lang="en-US" sz="1800" b="0" dirty="0">
                          <a:effectLst/>
                        </a:rPr>
                        <a:t>Financial barriers to transplantation and need for in-network insurance</a:t>
                      </a:r>
                    </a:p>
                  </a:txBody>
                  <a:tcPr marL="47041"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55630469"/>
                  </a:ext>
                </a:extLst>
              </a:tr>
              <a:tr h="421184">
                <a:tc>
                  <a:txBody>
                    <a:bodyPr/>
                    <a:lstStyle/>
                    <a:p>
                      <a:pPr algn="l" fontAlgn="t"/>
                      <a:r>
                        <a:rPr lang="en-US" sz="1800" b="0" dirty="0">
                          <a:effectLst/>
                        </a:rPr>
                        <a:t>Lack of clarity on posttransplant care when patient transitions back to hematologist and/or oncologist</a:t>
                      </a:r>
                    </a:p>
                  </a:txBody>
                  <a:tcPr marL="47041"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295884463"/>
                  </a:ext>
                </a:extLst>
              </a:tr>
              <a:tr h="258145">
                <a:tc>
                  <a:txBody>
                    <a:bodyPr/>
                    <a:lstStyle/>
                    <a:p>
                      <a:pPr algn="l" fontAlgn="t"/>
                      <a:r>
                        <a:rPr lang="en-US" sz="1800" b="0" dirty="0">
                          <a:solidFill>
                            <a:schemeClr val="bg1"/>
                          </a:solidFill>
                          <a:effectLst/>
                        </a:rPr>
                        <a:t>          Patient-perceived challenges</a:t>
                      </a:r>
                    </a:p>
                  </a:txBody>
                  <a:tcPr marL="58802"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33862237"/>
                  </a:ext>
                </a:extLst>
              </a:tr>
              <a:tr h="421184">
                <a:tc>
                  <a:txBody>
                    <a:bodyPr/>
                    <a:lstStyle/>
                    <a:p>
                      <a:pPr algn="l" fontAlgn="t"/>
                      <a:r>
                        <a:rPr lang="en-US" sz="1800" b="0" dirty="0">
                          <a:solidFill>
                            <a:schemeClr val="bg1"/>
                          </a:solidFill>
                          <a:effectLst/>
                        </a:rPr>
                        <a:t>Perceptions about high risks of transplantation without putting them in context for benefits</a:t>
                      </a:r>
                    </a:p>
                  </a:txBody>
                  <a:tcPr marL="47041"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239835623"/>
                  </a:ext>
                </a:extLst>
              </a:tr>
              <a:tr h="421184">
                <a:tc>
                  <a:txBody>
                    <a:bodyPr/>
                    <a:lstStyle/>
                    <a:p>
                      <a:pPr algn="l" fontAlgn="t"/>
                      <a:r>
                        <a:rPr lang="en-US" sz="1800" b="0" dirty="0">
                          <a:solidFill>
                            <a:schemeClr val="bg1"/>
                          </a:solidFill>
                          <a:effectLst/>
                        </a:rPr>
                        <a:t>Social barriers: language, cultural, literacy issues in understanding complex care plans; lack of trust in the system</a:t>
                      </a:r>
                    </a:p>
                  </a:txBody>
                  <a:tcPr marL="47041"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768927448"/>
                  </a:ext>
                </a:extLst>
              </a:tr>
              <a:tr h="421184">
                <a:tc>
                  <a:txBody>
                    <a:bodyPr/>
                    <a:lstStyle/>
                    <a:p>
                      <a:pPr algn="l" fontAlgn="t"/>
                      <a:r>
                        <a:rPr lang="en-US" sz="1800" b="0" dirty="0">
                          <a:solidFill>
                            <a:schemeClr val="bg1"/>
                          </a:solidFill>
                          <a:effectLst/>
                        </a:rPr>
                        <a:t>Need for transportation and lodging benefits especially if distant from transplant center</a:t>
                      </a:r>
                    </a:p>
                  </a:txBody>
                  <a:tcPr marL="47041"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8620291"/>
                  </a:ext>
                </a:extLst>
              </a:tr>
              <a:tr h="258145">
                <a:tc>
                  <a:txBody>
                    <a:bodyPr/>
                    <a:lstStyle/>
                    <a:p>
                      <a:pPr algn="l" fontAlgn="t"/>
                      <a:r>
                        <a:rPr lang="en-US" sz="1800" b="0" dirty="0">
                          <a:solidFill>
                            <a:schemeClr val="bg1"/>
                          </a:solidFill>
                          <a:effectLst/>
                        </a:rPr>
                        <a:t>Lack of caregiver</a:t>
                      </a:r>
                    </a:p>
                  </a:txBody>
                  <a:tcPr marL="47041"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42069269"/>
                  </a:ext>
                </a:extLst>
              </a:tr>
              <a:tr h="258145">
                <a:tc>
                  <a:txBody>
                    <a:bodyPr/>
                    <a:lstStyle/>
                    <a:p>
                      <a:pPr algn="l" fontAlgn="t"/>
                      <a:r>
                        <a:rPr lang="en-US" sz="1800" b="0" dirty="0">
                          <a:solidFill>
                            <a:schemeClr val="bg1"/>
                          </a:solidFill>
                          <a:effectLst/>
                        </a:rPr>
                        <a:t>Lack of insurance/undocumented patients</a:t>
                      </a:r>
                    </a:p>
                  </a:txBody>
                  <a:tcPr marL="47041" marR="58802" marT="58802" marB="23521">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795570188"/>
                  </a:ext>
                </a:extLst>
              </a:tr>
              <a:tr h="461944">
                <a:tc>
                  <a:txBody>
                    <a:bodyPr/>
                    <a:lstStyle/>
                    <a:p>
                      <a:pPr algn="l" fontAlgn="t"/>
                      <a:r>
                        <a:rPr lang="en-US" sz="1800" b="0" dirty="0">
                          <a:solidFill>
                            <a:schemeClr val="bg1"/>
                          </a:solidFill>
                          <a:effectLst/>
                        </a:rPr>
                        <a:t>Lack of optimal donors especially for patients with underrepresented racial and ethnic backgrounds</a:t>
                      </a:r>
                    </a:p>
                  </a:txBody>
                  <a:tcPr marL="47041" marR="58802" marT="58802" marB="5880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572123139"/>
                  </a:ext>
                </a:extLst>
              </a:tr>
            </a:tbl>
          </a:graphicData>
        </a:graphic>
      </p:graphicFrame>
    </p:spTree>
    <p:extLst>
      <p:ext uri="{BB962C8B-B14F-4D97-AF65-F5344CB8AC3E}">
        <p14:creationId xmlns:p14="http://schemas.microsoft.com/office/powerpoint/2010/main" val="2761194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FB6DDB-EAB5-0941-A652-56436DCC7FDF}"/>
              </a:ext>
            </a:extLst>
          </p:cNvPr>
          <p:cNvPicPr>
            <a:picLocks noGrp="1" noChangeAspect="1"/>
          </p:cNvPicPr>
          <p:nvPr>
            <p:ph idx="1"/>
          </p:nvPr>
        </p:nvPicPr>
        <p:blipFill>
          <a:blip r:embed="rId2"/>
          <a:stretch>
            <a:fillRect/>
          </a:stretch>
        </p:blipFill>
        <p:spPr>
          <a:xfrm>
            <a:off x="1288473" y="430540"/>
            <a:ext cx="9281854" cy="5996919"/>
          </a:xfrm>
        </p:spPr>
      </p:pic>
      <p:sp>
        <p:nvSpPr>
          <p:cNvPr id="2" name="Title 1">
            <a:extLst>
              <a:ext uri="{FF2B5EF4-FFF2-40B4-BE49-F238E27FC236}">
                <a16:creationId xmlns:a16="http://schemas.microsoft.com/office/drawing/2014/main" id="{881996B6-10B3-D74B-BE00-5B4F6DC9F13C}"/>
              </a:ext>
            </a:extLst>
          </p:cNvPr>
          <p:cNvSpPr>
            <a:spLocks noGrp="1"/>
          </p:cNvSpPr>
          <p:nvPr>
            <p:ph type="title"/>
          </p:nvPr>
        </p:nvSpPr>
        <p:spPr>
          <a:xfrm>
            <a:off x="387927" y="-78589"/>
            <a:ext cx="10515600" cy="1018257"/>
          </a:xfrm>
        </p:spPr>
        <p:txBody>
          <a:bodyPr>
            <a:normAutofit/>
          </a:bodyPr>
          <a:lstStyle/>
          <a:p>
            <a:r>
              <a:rPr lang="en-US" sz="3200" b="1" dirty="0"/>
              <a:t>How to Improve?</a:t>
            </a:r>
          </a:p>
        </p:txBody>
      </p:sp>
      <p:sp>
        <p:nvSpPr>
          <p:cNvPr id="6" name="TextBox 5">
            <a:extLst>
              <a:ext uri="{FF2B5EF4-FFF2-40B4-BE49-F238E27FC236}">
                <a16:creationId xmlns:a16="http://schemas.microsoft.com/office/drawing/2014/main" id="{48195548-9486-D74A-9EFA-424A087F584E}"/>
              </a:ext>
            </a:extLst>
          </p:cNvPr>
          <p:cNvSpPr txBox="1"/>
          <p:nvPr/>
        </p:nvSpPr>
        <p:spPr>
          <a:xfrm>
            <a:off x="395500" y="6502523"/>
            <a:ext cx="3196709" cy="369332"/>
          </a:xfrm>
          <a:prstGeom prst="rect">
            <a:avLst/>
          </a:prstGeom>
          <a:noFill/>
        </p:spPr>
        <p:txBody>
          <a:bodyPr wrap="none" rtlCol="0">
            <a:spAutoFit/>
          </a:bodyPr>
          <a:lstStyle/>
          <a:p>
            <a:r>
              <a:rPr lang="en-US" dirty="0"/>
              <a:t>Warlick/</a:t>
            </a:r>
            <a:r>
              <a:rPr lang="en-US" dirty="0" err="1"/>
              <a:t>Khera</a:t>
            </a:r>
            <a:r>
              <a:rPr lang="en-US" dirty="0"/>
              <a:t> et al Cancer 2021</a:t>
            </a:r>
          </a:p>
        </p:txBody>
      </p:sp>
    </p:spTree>
    <p:extLst>
      <p:ext uri="{BB962C8B-B14F-4D97-AF65-F5344CB8AC3E}">
        <p14:creationId xmlns:p14="http://schemas.microsoft.com/office/powerpoint/2010/main" val="1844199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B292-C9B6-394F-B615-A81AB0EC7A1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BF622AA-A7E9-7849-8B8B-98F64B737A40}"/>
              </a:ext>
            </a:extLst>
          </p:cNvPr>
          <p:cNvPicPr>
            <a:picLocks noGrp="1" noChangeAspect="1"/>
          </p:cNvPicPr>
          <p:nvPr>
            <p:ph idx="1"/>
          </p:nvPr>
        </p:nvPicPr>
        <p:blipFill>
          <a:blip r:embed="rId2"/>
          <a:stretch>
            <a:fillRect/>
          </a:stretch>
        </p:blipFill>
        <p:spPr>
          <a:xfrm>
            <a:off x="1130300" y="1252331"/>
            <a:ext cx="9931400" cy="4221335"/>
          </a:xfrm>
        </p:spPr>
      </p:pic>
      <p:sp>
        <p:nvSpPr>
          <p:cNvPr id="6" name="Rectangle 5">
            <a:extLst>
              <a:ext uri="{FF2B5EF4-FFF2-40B4-BE49-F238E27FC236}">
                <a16:creationId xmlns:a16="http://schemas.microsoft.com/office/drawing/2014/main" id="{85FF5627-5A5D-544B-916E-B473F4325ED2}"/>
              </a:ext>
            </a:extLst>
          </p:cNvPr>
          <p:cNvSpPr/>
          <p:nvPr/>
        </p:nvSpPr>
        <p:spPr>
          <a:xfrm>
            <a:off x="838200" y="6302513"/>
            <a:ext cx="6096000" cy="369332"/>
          </a:xfrm>
          <a:prstGeom prst="rect">
            <a:avLst/>
          </a:prstGeom>
        </p:spPr>
        <p:txBody>
          <a:bodyPr>
            <a:spAutoFit/>
          </a:bodyPr>
          <a:lstStyle/>
          <a:p>
            <a:r>
              <a:rPr lang="en-US" b="0" i="0" u="none" strike="noStrike" dirty="0">
                <a:effectLst/>
                <a:latin typeface="Roboto"/>
              </a:rPr>
              <a:t>N. </a:t>
            </a:r>
            <a:r>
              <a:rPr lang="en-US" b="0" i="0" u="none" strike="noStrike" dirty="0" err="1">
                <a:effectLst/>
                <a:latin typeface="Roboto"/>
              </a:rPr>
              <a:t>Alkhouri</a:t>
            </a:r>
            <a:r>
              <a:rPr lang="en-US" dirty="0">
                <a:latin typeface="Roboto"/>
              </a:rPr>
              <a:t> and</a:t>
            </a:r>
            <a:r>
              <a:rPr lang="en-US" b="0" i="0" u="none" strike="noStrike" dirty="0">
                <a:effectLst/>
                <a:latin typeface="Roboto"/>
              </a:rPr>
              <a:t> S. Ericson. </a:t>
            </a:r>
            <a:r>
              <a:rPr lang="en-US" b="0" i="0" u="none" strike="noStrike" dirty="0" err="1">
                <a:effectLst/>
                <a:latin typeface="Roboto"/>
              </a:rPr>
              <a:t>Semanticscholar.org</a:t>
            </a:r>
            <a:endParaRPr lang="en-US" b="0" i="0" u="none" strike="noStrike" dirty="0">
              <a:effectLst/>
              <a:latin typeface="Roboto"/>
            </a:endParaRPr>
          </a:p>
        </p:txBody>
      </p:sp>
    </p:spTree>
    <p:extLst>
      <p:ext uri="{BB962C8B-B14F-4D97-AF65-F5344CB8AC3E}">
        <p14:creationId xmlns:p14="http://schemas.microsoft.com/office/powerpoint/2010/main" val="685226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F4E8-BD0A-B248-81FB-507C4B776B56}"/>
              </a:ext>
            </a:extLst>
          </p:cNvPr>
          <p:cNvSpPr>
            <a:spLocks noGrp="1"/>
          </p:cNvSpPr>
          <p:nvPr>
            <p:ph type="title"/>
          </p:nvPr>
        </p:nvSpPr>
        <p:spPr>
          <a:xfrm>
            <a:off x="838200" y="365125"/>
            <a:ext cx="11112062" cy="1325563"/>
          </a:xfrm>
        </p:spPr>
        <p:txBody>
          <a:bodyPr/>
          <a:lstStyle/>
          <a:p>
            <a:r>
              <a:rPr lang="en-US" b="1" dirty="0">
                <a:solidFill>
                  <a:srgbClr val="002060"/>
                </a:solidFill>
              </a:rPr>
              <a:t>Treatment  Outcomes Have Improved Over Time</a:t>
            </a:r>
          </a:p>
        </p:txBody>
      </p:sp>
      <p:pic>
        <p:nvPicPr>
          <p:cNvPr id="4" name="Picture 3">
            <a:extLst>
              <a:ext uri="{FF2B5EF4-FFF2-40B4-BE49-F238E27FC236}">
                <a16:creationId xmlns:a16="http://schemas.microsoft.com/office/drawing/2014/main" id="{E0DAF9E6-437C-6A41-9D49-F97275A7C3EB}"/>
              </a:ext>
            </a:extLst>
          </p:cNvPr>
          <p:cNvPicPr>
            <a:picLocks noChangeAspect="1"/>
          </p:cNvPicPr>
          <p:nvPr/>
        </p:nvPicPr>
        <p:blipFill>
          <a:blip r:embed="rId2"/>
          <a:stretch>
            <a:fillRect/>
          </a:stretch>
        </p:blipFill>
        <p:spPr>
          <a:xfrm>
            <a:off x="717550" y="1535266"/>
            <a:ext cx="10756900" cy="4406900"/>
          </a:xfrm>
          <a:prstGeom prst="rect">
            <a:avLst/>
          </a:prstGeom>
        </p:spPr>
      </p:pic>
      <p:sp>
        <p:nvSpPr>
          <p:cNvPr id="5" name="TextBox 4">
            <a:extLst>
              <a:ext uri="{FF2B5EF4-FFF2-40B4-BE49-F238E27FC236}">
                <a16:creationId xmlns:a16="http://schemas.microsoft.com/office/drawing/2014/main" id="{4ED3990F-08CE-D748-BB12-76D8AE9B3E14}"/>
              </a:ext>
            </a:extLst>
          </p:cNvPr>
          <p:cNvSpPr txBox="1"/>
          <p:nvPr/>
        </p:nvSpPr>
        <p:spPr>
          <a:xfrm>
            <a:off x="717550" y="6308209"/>
            <a:ext cx="3227550" cy="369332"/>
          </a:xfrm>
          <a:prstGeom prst="rect">
            <a:avLst/>
          </a:prstGeom>
          <a:noFill/>
        </p:spPr>
        <p:txBody>
          <a:bodyPr wrap="none" rtlCol="0">
            <a:spAutoFit/>
          </a:bodyPr>
          <a:lstStyle/>
          <a:p>
            <a:r>
              <a:rPr lang="en-US" dirty="0" err="1"/>
              <a:t>Bacigalupo</a:t>
            </a:r>
            <a:r>
              <a:rPr lang="en-US" dirty="0"/>
              <a:t> et al </a:t>
            </a:r>
            <a:r>
              <a:rPr lang="en-US" dirty="0" err="1"/>
              <a:t>Int</a:t>
            </a:r>
            <a:r>
              <a:rPr lang="en-US" dirty="0"/>
              <a:t> J </a:t>
            </a:r>
            <a:r>
              <a:rPr lang="en-US" dirty="0" err="1"/>
              <a:t>Haem</a:t>
            </a:r>
            <a:r>
              <a:rPr lang="en-US" dirty="0"/>
              <a:t> 2016</a:t>
            </a:r>
          </a:p>
        </p:txBody>
      </p:sp>
    </p:spTree>
    <p:extLst>
      <p:ext uri="{BB962C8B-B14F-4D97-AF65-F5344CB8AC3E}">
        <p14:creationId xmlns:p14="http://schemas.microsoft.com/office/powerpoint/2010/main" val="2025322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4416-6CD2-E843-8CAD-609D46260F3D}"/>
              </a:ext>
            </a:extLst>
          </p:cNvPr>
          <p:cNvSpPr>
            <a:spLocks noGrp="1"/>
          </p:cNvSpPr>
          <p:nvPr>
            <p:ph type="title"/>
          </p:nvPr>
        </p:nvSpPr>
        <p:spPr/>
        <p:txBody>
          <a:bodyPr>
            <a:normAutofit/>
          </a:bodyPr>
          <a:lstStyle/>
          <a:p>
            <a:r>
              <a:rPr lang="en-US" sz="3200" b="1" dirty="0">
                <a:solidFill>
                  <a:srgbClr val="002060"/>
                </a:solidFill>
              </a:rPr>
              <a:t>ISP or BMT (HCT) in More Recent Era?</a:t>
            </a:r>
          </a:p>
        </p:txBody>
      </p:sp>
      <p:sp>
        <p:nvSpPr>
          <p:cNvPr id="3" name="Content Placeholder 2">
            <a:extLst>
              <a:ext uri="{FF2B5EF4-FFF2-40B4-BE49-F238E27FC236}">
                <a16:creationId xmlns:a16="http://schemas.microsoft.com/office/drawing/2014/main" id="{2E4E5BAE-3FA2-174B-9DC3-AC43F68CA8E5}"/>
              </a:ext>
            </a:extLst>
          </p:cNvPr>
          <p:cNvSpPr>
            <a:spLocks noGrp="1"/>
          </p:cNvSpPr>
          <p:nvPr>
            <p:ph idx="1"/>
          </p:nvPr>
        </p:nvSpPr>
        <p:spPr/>
        <p:txBody>
          <a:bodyPr/>
          <a:lstStyle/>
          <a:p>
            <a:r>
              <a:rPr lang="en-US" dirty="0"/>
              <a:t>An EBMT Study of 6293 patients with SAA</a:t>
            </a:r>
          </a:p>
        </p:txBody>
      </p:sp>
      <p:sp>
        <p:nvSpPr>
          <p:cNvPr id="4" name="TextBox 3">
            <a:extLst>
              <a:ext uri="{FF2B5EF4-FFF2-40B4-BE49-F238E27FC236}">
                <a16:creationId xmlns:a16="http://schemas.microsoft.com/office/drawing/2014/main" id="{278E6582-5206-3E45-A801-52A90D30E598}"/>
              </a:ext>
            </a:extLst>
          </p:cNvPr>
          <p:cNvSpPr txBox="1"/>
          <p:nvPr/>
        </p:nvSpPr>
        <p:spPr>
          <a:xfrm>
            <a:off x="717550" y="6308209"/>
            <a:ext cx="3227550" cy="369332"/>
          </a:xfrm>
          <a:prstGeom prst="rect">
            <a:avLst/>
          </a:prstGeom>
          <a:noFill/>
        </p:spPr>
        <p:txBody>
          <a:bodyPr wrap="none" rtlCol="0">
            <a:spAutoFit/>
          </a:bodyPr>
          <a:lstStyle/>
          <a:p>
            <a:r>
              <a:rPr lang="en-US" dirty="0" err="1"/>
              <a:t>Bacigalupo</a:t>
            </a:r>
            <a:r>
              <a:rPr lang="en-US" dirty="0"/>
              <a:t> et al </a:t>
            </a:r>
            <a:r>
              <a:rPr lang="en-US" dirty="0" err="1"/>
              <a:t>Int</a:t>
            </a:r>
            <a:r>
              <a:rPr lang="en-US" dirty="0"/>
              <a:t> J </a:t>
            </a:r>
            <a:r>
              <a:rPr lang="en-US" dirty="0" err="1"/>
              <a:t>Haem</a:t>
            </a:r>
            <a:r>
              <a:rPr lang="en-US" dirty="0"/>
              <a:t> 2016</a:t>
            </a:r>
          </a:p>
        </p:txBody>
      </p:sp>
      <p:sp>
        <p:nvSpPr>
          <p:cNvPr id="5" name="Content Placeholder 3">
            <a:extLst>
              <a:ext uri="{FF2B5EF4-FFF2-40B4-BE49-F238E27FC236}">
                <a16:creationId xmlns:a16="http://schemas.microsoft.com/office/drawing/2014/main" id="{BBA102E2-A7F9-A140-AE89-77BA93F3C27D}"/>
              </a:ext>
            </a:extLst>
          </p:cNvPr>
          <p:cNvSpPr txBox="1">
            <a:spLocks/>
          </p:cNvSpPr>
          <p:nvPr/>
        </p:nvSpPr>
        <p:spPr>
          <a:xfrm>
            <a:off x="4447310" y="4195185"/>
            <a:ext cx="7904018" cy="2297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Of Note: Definition of AA Severity</a:t>
            </a:r>
          </a:p>
          <a:p>
            <a:r>
              <a:rPr lang="en-US" dirty="0"/>
              <a:t>Very severe (</a:t>
            </a:r>
            <a:r>
              <a:rPr lang="en-US" dirty="0" err="1"/>
              <a:t>vSAA</a:t>
            </a:r>
            <a:r>
              <a:rPr lang="en-US" dirty="0"/>
              <a:t>) (&lt;0.2 neutrophils/10^9/L), </a:t>
            </a:r>
          </a:p>
          <a:p>
            <a:r>
              <a:rPr lang="en-US" dirty="0"/>
              <a:t>Severe (SAA) (0.2–0–5 × 10^9/L), </a:t>
            </a:r>
          </a:p>
          <a:p>
            <a:r>
              <a:rPr lang="en-US" dirty="0"/>
              <a:t>Non-severe (</a:t>
            </a:r>
            <a:r>
              <a:rPr lang="en-US" dirty="0" err="1"/>
              <a:t>nSAA</a:t>
            </a:r>
            <a:r>
              <a:rPr lang="en-US" dirty="0"/>
              <a:t>) (&gt;0.5 × 10^9/l). </a:t>
            </a:r>
          </a:p>
          <a:p>
            <a:endParaRPr lang="en-US" dirty="0"/>
          </a:p>
        </p:txBody>
      </p:sp>
    </p:spTree>
    <p:extLst>
      <p:ext uri="{BB962C8B-B14F-4D97-AF65-F5344CB8AC3E}">
        <p14:creationId xmlns:p14="http://schemas.microsoft.com/office/powerpoint/2010/main" val="2111896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811A-1BD5-1E45-8FDA-277073712A1D}"/>
              </a:ext>
            </a:extLst>
          </p:cNvPr>
          <p:cNvSpPr>
            <a:spLocks noGrp="1"/>
          </p:cNvSpPr>
          <p:nvPr>
            <p:ph type="title"/>
          </p:nvPr>
        </p:nvSpPr>
        <p:spPr/>
        <p:txBody>
          <a:bodyPr>
            <a:noAutofit/>
          </a:bodyPr>
          <a:lstStyle/>
          <a:p>
            <a:r>
              <a:rPr lang="en-US" sz="3600" b="1" dirty="0">
                <a:solidFill>
                  <a:srgbClr val="002060"/>
                </a:solidFill>
              </a:rPr>
              <a:t>SAA patients treated with either IST or BMT </a:t>
            </a:r>
            <a:r>
              <a:rPr lang="en-US" sz="3600" b="1" dirty="0">
                <a:solidFill>
                  <a:srgbClr val="FF0000"/>
                </a:solidFill>
              </a:rPr>
              <a:t>First-Line </a:t>
            </a:r>
            <a:r>
              <a:rPr lang="en-US" sz="3600" b="1" dirty="0"/>
              <a:t>–</a:t>
            </a:r>
            <a:r>
              <a:rPr lang="en-US" sz="3600" b="1" dirty="0">
                <a:solidFill>
                  <a:srgbClr val="002060"/>
                </a:solidFill>
              </a:rPr>
              <a:t>An EBMT study</a:t>
            </a:r>
            <a:br>
              <a:rPr lang="en-US" sz="3600" b="1" dirty="0"/>
            </a:br>
            <a:endParaRPr lang="en-US" sz="3600" b="1" dirty="0"/>
          </a:p>
        </p:txBody>
      </p:sp>
      <p:pic>
        <p:nvPicPr>
          <p:cNvPr id="6" name="Content Placeholder 5">
            <a:extLst>
              <a:ext uri="{FF2B5EF4-FFF2-40B4-BE49-F238E27FC236}">
                <a16:creationId xmlns:a16="http://schemas.microsoft.com/office/drawing/2014/main" id="{EF385EA5-2D1B-A546-ABEE-CD36281EB46B}"/>
              </a:ext>
            </a:extLst>
          </p:cNvPr>
          <p:cNvPicPr>
            <a:picLocks noGrp="1" noChangeAspect="1"/>
          </p:cNvPicPr>
          <p:nvPr>
            <p:ph idx="1"/>
          </p:nvPr>
        </p:nvPicPr>
        <p:blipFill>
          <a:blip r:embed="rId2"/>
          <a:stretch>
            <a:fillRect/>
          </a:stretch>
        </p:blipFill>
        <p:spPr>
          <a:xfrm>
            <a:off x="1006215" y="1397416"/>
            <a:ext cx="10179570" cy="4754721"/>
          </a:xfrm>
        </p:spPr>
      </p:pic>
      <p:sp>
        <p:nvSpPr>
          <p:cNvPr id="4" name="TextBox 3">
            <a:extLst>
              <a:ext uri="{FF2B5EF4-FFF2-40B4-BE49-F238E27FC236}">
                <a16:creationId xmlns:a16="http://schemas.microsoft.com/office/drawing/2014/main" id="{81C54722-25DC-1041-984E-2AFEA68452DC}"/>
              </a:ext>
            </a:extLst>
          </p:cNvPr>
          <p:cNvSpPr txBox="1"/>
          <p:nvPr/>
        </p:nvSpPr>
        <p:spPr>
          <a:xfrm>
            <a:off x="717550" y="6308209"/>
            <a:ext cx="3227550" cy="369332"/>
          </a:xfrm>
          <a:prstGeom prst="rect">
            <a:avLst/>
          </a:prstGeom>
          <a:noFill/>
        </p:spPr>
        <p:txBody>
          <a:bodyPr wrap="none" rtlCol="0">
            <a:spAutoFit/>
          </a:bodyPr>
          <a:lstStyle/>
          <a:p>
            <a:r>
              <a:rPr lang="en-US" dirty="0" err="1"/>
              <a:t>Bacigalupo</a:t>
            </a:r>
            <a:r>
              <a:rPr lang="en-US" dirty="0"/>
              <a:t> et al </a:t>
            </a:r>
            <a:r>
              <a:rPr lang="en-US" dirty="0" err="1"/>
              <a:t>Int</a:t>
            </a:r>
            <a:r>
              <a:rPr lang="en-US" dirty="0"/>
              <a:t> J </a:t>
            </a:r>
            <a:r>
              <a:rPr lang="en-US" dirty="0" err="1"/>
              <a:t>Haem</a:t>
            </a:r>
            <a:r>
              <a:rPr lang="en-US" dirty="0"/>
              <a:t> 2016</a:t>
            </a:r>
          </a:p>
        </p:txBody>
      </p:sp>
      <p:sp>
        <p:nvSpPr>
          <p:cNvPr id="7" name="Rectangle 6">
            <a:extLst>
              <a:ext uri="{FF2B5EF4-FFF2-40B4-BE49-F238E27FC236}">
                <a16:creationId xmlns:a16="http://schemas.microsoft.com/office/drawing/2014/main" id="{E9B31486-A6FA-C14B-AD1C-0CE560635152}"/>
              </a:ext>
            </a:extLst>
          </p:cNvPr>
          <p:cNvSpPr/>
          <p:nvPr/>
        </p:nvSpPr>
        <p:spPr>
          <a:xfrm>
            <a:off x="1254285" y="5681598"/>
            <a:ext cx="4332157" cy="254833"/>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9BD05FB-B012-9A4B-9A96-7972BD9D832E}"/>
              </a:ext>
            </a:extLst>
          </p:cNvPr>
          <p:cNvSpPr/>
          <p:nvPr/>
        </p:nvSpPr>
        <p:spPr>
          <a:xfrm>
            <a:off x="6853629" y="5049078"/>
            <a:ext cx="3801120" cy="244623"/>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2200A8F-D670-A94F-8F14-7D63D3BD7E56}"/>
              </a:ext>
            </a:extLst>
          </p:cNvPr>
          <p:cNvSpPr txBox="1"/>
          <p:nvPr/>
        </p:nvSpPr>
        <p:spPr>
          <a:xfrm>
            <a:off x="7354957" y="6152137"/>
            <a:ext cx="4130426" cy="646331"/>
          </a:xfrm>
          <a:prstGeom prst="rect">
            <a:avLst/>
          </a:prstGeom>
          <a:noFill/>
        </p:spPr>
        <p:txBody>
          <a:bodyPr wrap="none" rtlCol="0">
            <a:spAutoFit/>
          </a:bodyPr>
          <a:lstStyle/>
          <a:p>
            <a:pPr marL="285750" indent="-285750">
              <a:buFont typeface="Arial" panose="020B0604020202020204" pitchFamily="34" charset="0"/>
              <a:buChar char="•"/>
            </a:pPr>
            <a:r>
              <a:rPr lang="en-US" dirty="0"/>
              <a:t>Subsequent HCT increased in IST group</a:t>
            </a:r>
          </a:p>
          <a:p>
            <a:pPr marL="285750" indent="-285750">
              <a:buFont typeface="Arial" panose="020B0604020202020204" pitchFamily="34" charset="0"/>
              <a:buChar char="•"/>
            </a:pPr>
            <a:r>
              <a:rPr lang="en-US" dirty="0"/>
              <a:t>First HCT increased</a:t>
            </a:r>
          </a:p>
        </p:txBody>
      </p:sp>
    </p:spTree>
    <p:extLst>
      <p:ext uri="{BB962C8B-B14F-4D97-AF65-F5344CB8AC3E}">
        <p14:creationId xmlns:p14="http://schemas.microsoft.com/office/powerpoint/2010/main" val="502394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F759-8BD4-FA4B-BE96-131DCDEC1869}"/>
              </a:ext>
            </a:extLst>
          </p:cNvPr>
          <p:cNvSpPr>
            <a:spLocks noGrp="1"/>
          </p:cNvSpPr>
          <p:nvPr>
            <p:ph type="title"/>
          </p:nvPr>
        </p:nvSpPr>
        <p:spPr>
          <a:xfrm>
            <a:off x="838200" y="512920"/>
            <a:ext cx="10515600" cy="1325563"/>
          </a:xfrm>
        </p:spPr>
        <p:txBody>
          <a:bodyPr>
            <a:normAutofit fontScale="90000"/>
          </a:bodyPr>
          <a:lstStyle/>
          <a:p>
            <a:pPr algn="ctr"/>
            <a:r>
              <a:rPr lang="en-US" b="1" dirty="0">
                <a:solidFill>
                  <a:srgbClr val="002060"/>
                </a:solidFill>
              </a:rPr>
              <a:t>Comparison of IST vs. BMT in patients </a:t>
            </a:r>
            <a:br>
              <a:rPr lang="en-US" b="1" dirty="0">
                <a:solidFill>
                  <a:srgbClr val="002060"/>
                </a:solidFill>
              </a:rPr>
            </a:br>
            <a:r>
              <a:rPr lang="en-US" b="1" dirty="0">
                <a:solidFill>
                  <a:srgbClr val="002060"/>
                </a:solidFill>
              </a:rPr>
              <a:t>Age 1–20 years</a:t>
            </a:r>
            <a:br>
              <a:rPr lang="en-US" dirty="0"/>
            </a:br>
            <a:endParaRPr lang="en-US" dirty="0"/>
          </a:p>
        </p:txBody>
      </p:sp>
      <p:pic>
        <p:nvPicPr>
          <p:cNvPr id="5" name="Content Placeholder 4">
            <a:extLst>
              <a:ext uri="{FF2B5EF4-FFF2-40B4-BE49-F238E27FC236}">
                <a16:creationId xmlns:a16="http://schemas.microsoft.com/office/drawing/2014/main" id="{85E31800-F17C-E542-9BD7-CB9A923F6503}"/>
              </a:ext>
            </a:extLst>
          </p:cNvPr>
          <p:cNvPicPr>
            <a:picLocks noGrp="1" noChangeAspect="1"/>
          </p:cNvPicPr>
          <p:nvPr>
            <p:ph idx="1"/>
          </p:nvPr>
        </p:nvPicPr>
        <p:blipFill>
          <a:blip r:embed="rId2"/>
          <a:stretch>
            <a:fillRect/>
          </a:stretch>
        </p:blipFill>
        <p:spPr>
          <a:xfrm>
            <a:off x="588013" y="1690688"/>
            <a:ext cx="11299186" cy="4894826"/>
          </a:xfrm>
        </p:spPr>
      </p:pic>
      <p:sp>
        <p:nvSpPr>
          <p:cNvPr id="6" name="TextBox 5">
            <a:extLst>
              <a:ext uri="{FF2B5EF4-FFF2-40B4-BE49-F238E27FC236}">
                <a16:creationId xmlns:a16="http://schemas.microsoft.com/office/drawing/2014/main" id="{0164C7C9-901D-6B45-A2C1-DFF28F2816FB}"/>
              </a:ext>
            </a:extLst>
          </p:cNvPr>
          <p:cNvSpPr txBox="1"/>
          <p:nvPr/>
        </p:nvSpPr>
        <p:spPr>
          <a:xfrm>
            <a:off x="717550" y="6308209"/>
            <a:ext cx="3227550" cy="369332"/>
          </a:xfrm>
          <a:prstGeom prst="rect">
            <a:avLst/>
          </a:prstGeom>
          <a:noFill/>
        </p:spPr>
        <p:txBody>
          <a:bodyPr wrap="none" rtlCol="0">
            <a:spAutoFit/>
          </a:bodyPr>
          <a:lstStyle/>
          <a:p>
            <a:r>
              <a:rPr lang="en-US" dirty="0" err="1"/>
              <a:t>Bacigalupo</a:t>
            </a:r>
            <a:r>
              <a:rPr lang="en-US" dirty="0"/>
              <a:t> et al </a:t>
            </a:r>
            <a:r>
              <a:rPr lang="en-US" dirty="0" err="1"/>
              <a:t>Int</a:t>
            </a:r>
            <a:r>
              <a:rPr lang="en-US" dirty="0"/>
              <a:t> J </a:t>
            </a:r>
            <a:r>
              <a:rPr lang="en-US" dirty="0" err="1"/>
              <a:t>Haem</a:t>
            </a:r>
            <a:r>
              <a:rPr lang="en-US" dirty="0"/>
              <a:t> 2016</a:t>
            </a:r>
          </a:p>
        </p:txBody>
      </p:sp>
    </p:spTree>
    <p:extLst>
      <p:ext uri="{BB962C8B-B14F-4D97-AF65-F5344CB8AC3E}">
        <p14:creationId xmlns:p14="http://schemas.microsoft.com/office/powerpoint/2010/main" val="3107413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A93AC2-0373-524E-A89D-09C5264173E3}"/>
              </a:ext>
            </a:extLst>
          </p:cNvPr>
          <p:cNvPicPr>
            <a:picLocks noGrp="1" noChangeAspect="1"/>
          </p:cNvPicPr>
          <p:nvPr>
            <p:ph idx="1"/>
          </p:nvPr>
        </p:nvPicPr>
        <p:blipFill>
          <a:blip r:embed="rId2"/>
          <a:stretch>
            <a:fillRect/>
          </a:stretch>
        </p:blipFill>
        <p:spPr>
          <a:xfrm>
            <a:off x="838200" y="2106536"/>
            <a:ext cx="10515600" cy="3789515"/>
          </a:xfrm>
        </p:spPr>
      </p:pic>
      <p:sp>
        <p:nvSpPr>
          <p:cNvPr id="6" name="Title 1">
            <a:extLst>
              <a:ext uri="{FF2B5EF4-FFF2-40B4-BE49-F238E27FC236}">
                <a16:creationId xmlns:a16="http://schemas.microsoft.com/office/drawing/2014/main" id="{2658F728-9730-6546-B955-CEA016F87008}"/>
              </a:ext>
            </a:extLst>
          </p:cNvPr>
          <p:cNvSpPr>
            <a:spLocks noGrp="1"/>
          </p:cNvSpPr>
          <p:nvPr>
            <p:ph type="title"/>
          </p:nvPr>
        </p:nvSpPr>
        <p:spPr/>
        <p:txBody>
          <a:bodyPr>
            <a:normAutofit fontScale="90000"/>
          </a:bodyPr>
          <a:lstStyle/>
          <a:p>
            <a:pPr algn="ctr"/>
            <a:r>
              <a:rPr lang="en-US" b="1" dirty="0">
                <a:solidFill>
                  <a:srgbClr val="002060"/>
                </a:solidFill>
              </a:rPr>
              <a:t>Comparison of IST vs. BMT in patients </a:t>
            </a:r>
            <a:br>
              <a:rPr lang="en-US" b="1" dirty="0">
                <a:solidFill>
                  <a:srgbClr val="002060"/>
                </a:solidFill>
              </a:rPr>
            </a:br>
            <a:r>
              <a:rPr lang="en-US" b="1" dirty="0">
                <a:solidFill>
                  <a:srgbClr val="002060"/>
                </a:solidFill>
              </a:rPr>
              <a:t>Age 21-40 years</a:t>
            </a:r>
            <a:br>
              <a:rPr lang="en-US" dirty="0"/>
            </a:br>
            <a:endParaRPr lang="en-US" dirty="0"/>
          </a:p>
        </p:txBody>
      </p:sp>
      <p:sp>
        <p:nvSpPr>
          <p:cNvPr id="7" name="TextBox 6">
            <a:extLst>
              <a:ext uri="{FF2B5EF4-FFF2-40B4-BE49-F238E27FC236}">
                <a16:creationId xmlns:a16="http://schemas.microsoft.com/office/drawing/2014/main" id="{9D173E77-88FA-7E4D-8228-6B75A9EF853C}"/>
              </a:ext>
            </a:extLst>
          </p:cNvPr>
          <p:cNvSpPr txBox="1"/>
          <p:nvPr/>
        </p:nvSpPr>
        <p:spPr>
          <a:xfrm>
            <a:off x="717550" y="6308209"/>
            <a:ext cx="3227550" cy="369332"/>
          </a:xfrm>
          <a:prstGeom prst="rect">
            <a:avLst/>
          </a:prstGeom>
          <a:noFill/>
        </p:spPr>
        <p:txBody>
          <a:bodyPr wrap="none" rtlCol="0">
            <a:spAutoFit/>
          </a:bodyPr>
          <a:lstStyle/>
          <a:p>
            <a:r>
              <a:rPr lang="en-US" dirty="0" err="1"/>
              <a:t>Bacigalupo</a:t>
            </a:r>
            <a:r>
              <a:rPr lang="en-US" dirty="0"/>
              <a:t> et al </a:t>
            </a:r>
            <a:r>
              <a:rPr lang="en-US" dirty="0" err="1"/>
              <a:t>Int</a:t>
            </a:r>
            <a:r>
              <a:rPr lang="en-US" dirty="0"/>
              <a:t> J </a:t>
            </a:r>
            <a:r>
              <a:rPr lang="en-US" dirty="0" err="1"/>
              <a:t>Haem</a:t>
            </a:r>
            <a:r>
              <a:rPr lang="en-US" dirty="0"/>
              <a:t> 2016</a:t>
            </a:r>
          </a:p>
        </p:txBody>
      </p:sp>
    </p:spTree>
    <p:extLst>
      <p:ext uri="{BB962C8B-B14F-4D97-AF65-F5344CB8AC3E}">
        <p14:creationId xmlns:p14="http://schemas.microsoft.com/office/powerpoint/2010/main" val="3843284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F0B695-3CDC-9B49-821F-820F75A66731}"/>
              </a:ext>
            </a:extLst>
          </p:cNvPr>
          <p:cNvPicPr>
            <a:picLocks noGrp="1" noChangeAspect="1"/>
          </p:cNvPicPr>
          <p:nvPr>
            <p:ph idx="1"/>
          </p:nvPr>
        </p:nvPicPr>
        <p:blipFill>
          <a:blip r:embed="rId2"/>
          <a:stretch>
            <a:fillRect/>
          </a:stretch>
        </p:blipFill>
        <p:spPr>
          <a:xfrm>
            <a:off x="933450" y="2077244"/>
            <a:ext cx="10325100" cy="3848100"/>
          </a:xfrm>
        </p:spPr>
      </p:pic>
      <p:sp>
        <p:nvSpPr>
          <p:cNvPr id="6" name="Title 1">
            <a:extLst>
              <a:ext uri="{FF2B5EF4-FFF2-40B4-BE49-F238E27FC236}">
                <a16:creationId xmlns:a16="http://schemas.microsoft.com/office/drawing/2014/main" id="{E3D5C57B-8E19-A748-AD42-2671AF67797C}"/>
              </a:ext>
            </a:extLst>
          </p:cNvPr>
          <p:cNvSpPr>
            <a:spLocks noGrp="1"/>
          </p:cNvSpPr>
          <p:nvPr>
            <p:ph type="title"/>
          </p:nvPr>
        </p:nvSpPr>
        <p:spPr/>
        <p:txBody>
          <a:bodyPr>
            <a:normAutofit fontScale="90000"/>
          </a:bodyPr>
          <a:lstStyle/>
          <a:p>
            <a:pPr algn="ctr"/>
            <a:r>
              <a:rPr lang="en-US" b="1" dirty="0">
                <a:solidFill>
                  <a:srgbClr val="002060"/>
                </a:solidFill>
              </a:rPr>
              <a:t>Comparison of IST vs. BMT in patients </a:t>
            </a:r>
            <a:br>
              <a:rPr lang="en-US" b="1" dirty="0">
                <a:solidFill>
                  <a:srgbClr val="002060"/>
                </a:solidFill>
              </a:rPr>
            </a:br>
            <a:r>
              <a:rPr lang="en-US" b="1" dirty="0">
                <a:solidFill>
                  <a:srgbClr val="002060"/>
                </a:solidFill>
              </a:rPr>
              <a:t>Age &gt;40 years</a:t>
            </a:r>
            <a:br>
              <a:rPr lang="en-US" dirty="0"/>
            </a:br>
            <a:endParaRPr lang="en-US" dirty="0"/>
          </a:p>
        </p:txBody>
      </p:sp>
      <p:sp>
        <p:nvSpPr>
          <p:cNvPr id="7" name="TextBox 6">
            <a:extLst>
              <a:ext uri="{FF2B5EF4-FFF2-40B4-BE49-F238E27FC236}">
                <a16:creationId xmlns:a16="http://schemas.microsoft.com/office/drawing/2014/main" id="{BA423002-7DC1-0B45-BBFD-ACAFE9A9C966}"/>
              </a:ext>
            </a:extLst>
          </p:cNvPr>
          <p:cNvSpPr txBox="1"/>
          <p:nvPr/>
        </p:nvSpPr>
        <p:spPr>
          <a:xfrm>
            <a:off x="717550" y="6308209"/>
            <a:ext cx="3227550" cy="369332"/>
          </a:xfrm>
          <a:prstGeom prst="rect">
            <a:avLst/>
          </a:prstGeom>
          <a:noFill/>
        </p:spPr>
        <p:txBody>
          <a:bodyPr wrap="none" rtlCol="0">
            <a:spAutoFit/>
          </a:bodyPr>
          <a:lstStyle/>
          <a:p>
            <a:r>
              <a:rPr lang="en-US" dirty="0" err="1"/>
              <a:t>Bacigalupo</a:t>
            </a:r>
            <a:r>
              <a:rPr lang="en-US" dirty="0"/>
              <a:t> et al </a:t>
            </a:r>
            <a:r>
              <a:rPr lang="en-US" dirty="0" err="1"/>
              <a:t>Int</a:t>
            </a:r>
            <a:r>
              <a:rPr lang="en-US" dirty="0"/>
              <a:t> J </a:t>
            </a:r>
            <a:r>
              <a:rPr lang="en-US" dirty="0" err="1"/>
              <a:t>Haem</a:t>
            </a:r>
            <a:r>
              <a:rPr lang="en-US" dirty="0"/>
              <a:t> 2016</a:t>
            </a:r>
          </a:p>
        </p:txBody>
      </p:sp>
    </p:spTree>
    <p:extLst>
      <p:ext uri="{BB962C8B-B14F-4D97-AF65-F5344CB8AC3E}">
        <p14:creationId xmlns:p14="http://schemas.microsoft.com/office/powerpoint/2010/main" val="484101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B7C4-461B-2A44-BC49-412B2CF4BC49}"/>
              </a:ext>
            </a:extLst>
          </p:cNvPr>
          <p:cNvSpPr>
            <a:spLocks noGrp="1"/>
          </p:cNvSpPr>
          <p:nvPr>
            <p:ph type="title"/>
          </p:nvPr>
        </p:nvSpPr>
        <p:spPr>
          <a:xfrm>
            <a:off x="422562" y="-115045"/>
            <a:ext cx="11769437" cy="1325563"/>
          </a:xfrm>
        </p:spPr>
        <p:txBody>
          <a:bodyPr>
            <a:normAutofit/>
          </a:bodyPr>
          <a:lstStyle/>
          <a:p>
            <a:r>
              <a:rPr lang="en-US" sz="3200" b="1" dirty="0">
                <a:solidFill>
                  <a:srgbClr val="002060"/>
                </a:solidFill>
              </a:rPr>
              <a:t>HCT Outcomes: Related vs. Unrelated Donor Matters</a:t>
            </a:r>
          </a:p>
        </p:txBody>
      </p:sp>
      <p:sp>
        <p:nvSpPr>
          <p:cNvPr id="3" name="Content Placeholder 2">
            <a:extLst>
              <a:ext uri="{FF2B5EF4-FFF2-40B4-BE49-F238E27FC236}">
                <a16:creationId xmlns:a16="http://schemas.microsoft.com/office/drawing/2014/main" id="{7089A4C2-95D8-E84A-920D-113FE06A6495}"/>
              </a:ext>
            </a:extLst>
          </p:cNvPr>
          <p:cNvSpPr>
            <a:spLocks noGrp="1"/>
          </p:cNvSpPr>
          <p:nvPr>
            <p:ph idx="1"/>
          </p:nvPr>
        </p:nvSpPr>
        <p:spPr>
          <a:xfrm>
            <a:off x="422563" y="1437698"/>
            <a:ext cx="4080164" cy="4351338"/>
          </a:xfrm>
        </p:spPr>
        <p:txBody>
          <a:bodyPr>
            <a:normAutofit/>
          </a:bodyPr>
          <a:lstStyle/>
          <a:p>
            <a:pPr marL="0" indent="0">
              <a:buNone/>
            </a:pPr>
            <a:r>
              <a:rPr lang="en-US" dirty="0"/>
              <a:t>Related </a:t>
            </a:r>
          </a:p>
          <a:p>
            <a:r>
              <a:rPr lang="en-US" dirty="0"/>
              <a:t>The 5-year probabilities of survival after Sib HCT was </a:t>
            </a:r>
            <a:r>
              <a:rPr lang="en-US" dirty="0">
                <a:highlight>
                  <a:srgbClr val="FF6972"/>
                </a:highlight>
              </a:rPr>
              <a:t>80-91%</a:t>
            </a:r>
          </a:p>
          <a:p>
            <a:endParaRPr lang="en-US" dirty="0"/>
          </a:p>
          <a:p>
            <a:pPr marL="0" indent="0">
              <a:buNone/>
            </a:pPr>
            <a:r>
              <a:rPr lang="en-US" dirty="0"/>
              <a:t>Unrelated</a:t>
            </a:r>
          </a:p>
          <a:p>
            <a:r>
              <a:rPr lang="en-US" dirty="0"/>
              <a:t>The 5-year probabilities of survival after URD HCT was </a:t>
            </a:r>
            <a:r>
              <a:rPr lang="en-US" dirty="0">
                <a:highlight>
                  <a:srgbClr val="FF6972"/>
                </a:highlight>
              </a:rPr>
              <a:t>72-80%</a:t>
            </a:r>
          </a:p>
        </p:txBody>
      </p:sp>
      <p:sp>
        <p:nvSpPr>
          <p:cNvPr id="4" name="TextBox 3">
            <a:extLst>
              <a:ext uri="{FF2B5EF4-FFF2-40B4-BE49-F238E27FC236}">
                <a16:creationId xmlns:a16="http://schemas.microsoft.com/office/drawing/2014/main" id="{CEB3C7DF-B980-7F44-B711-CE084912402A}"/>
              </a:ext>
            </a:extLst>
          </p:cNvPr>
          <p:cNvSpPr txBox="1"/>
          <p:nvPr/>
        </p:nvSpPr>
        <p:spPr>
          <a:xfrm>
            <a:off x="576470" y="6243396"/>
            <a:ext cx="3387915" cy="369332"/>
          </a:xfrm>
          <a:prstGeom prst="rect">
            <a:avLst/>
          </a:prstGeom>
          <a:noFill/>
        </p:spPr>
        <p:txBody>
          <a:bodyPr wrap="none" rtlCol="0">
            <a:spAutoFit/>
          </a:bodyPr>
          <a:lstStyle/>
          <a:p>
            <a:r>
              <a:rPr lang="en-US" dirty="0" err="1"/>
              <a:t>Bejanyan</a:t>
            </a:r>
            <a:r>
              <a:rPr lang="en-US" dirty="0"/>
              <a:t> et al </a:t>
            </a:r>
            <a:r>
              <a:rPr lang="en-US" dirty="0" err="1"/>
              <a:t>BlodAdvances</a:t>
            </a:r>
            <a:r>
              <a:rPr lang="en-US" dirty="0"/>
              <a:t> 2019</a:t>
            </a:r>
          </a:p>
        </p:txBody>
      </p:sp>
      <p:pic>
        <p:nvPicPr>
          <p:cNvPr id="5" name="Picture 4">
            <a:extLst>
              <a:ext uri="{FF2B5EF4-FFF2-40B4-BE49-F238E27FC236}">
                <a16:creationId xmlns:a16="http://schemas.microsoft.com/office/drawing/2014/main" id="{35571D81-B6EF-5C4A-BDD3-11DCC992D8DF}"/>
              </a:ext>
            </a:extLst>
          </p:cNvPr>
          <p:cNvPicPr/>
          <p:nvPr/>
        </p:nvPicPr>
        <p:blipFill>
          <a:blip r:embed="rId2"/>
          <a:stretch>
            <a:fillRect/>
          </a:stretch>
        </p:blipFill>
        <p:spPr>
          <a:xfrm>
            <a:off x="4862945" y="823692"/>
            <a:ext cx="7148945" cy="5789036"/>
          </a:xfrm>
          <a:prstGeom prst="rect">
            <a:avLst/>
          </a:prstGeom>
        </p:spPr>
      </p:pic>
    </p:spTree>
    <p:extLst>
      <p:ext uri="{BB962C8B-B14F-4D97-AF65-F5344CB8AC3E}">
        <p14:creationId xmlns:p14="http://schemas.microsoft.com/office/powerpoint/2010/main" val="3358453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777EC42-0667-488D-B19A-D631A88EE89E}"/>
              </a:ext>
            </a:extLst>
          </p:cNvPr>
          <p:cNvSpPr>
            <a:spLocks noGrp="1"/>
          </p:cNvSpPr>
          <p:nvPr>
            <p:ph type="title"/>
          </p:nvPr>
        </p:nvSpPr>
        <p:spPr/>
        <p:txBody>
          <a:bodyPr/>
          <a:lstStyle/>
          <a:p>
            <a:r>
              <a:rPr lang="en-US" sz="2800"/>
              <a:t>Survival after Allogeneic HCT for Severe Aplastic Anemia (SAA), Age &lt;18 Years, </a:t>
            </a:r>
            <a:r>
              <a:rPr lang="en-US"/>
              <a:t>in the US, </a:t>
            </a:r>
            <a:r>
              <a:rPr lang="en-US" sz="2800"/>
              <a:t>2008-2018</a:t>
            </a:r>
            <a:endParaRPr lang="en-US" sz="2800" dirty="0"/>
          </a:p>
        </p:txBody>
      </p:sp>
      <p:pic>
        <p:nvPicPr>
          <p:cNvPr id="3" name="Picture 2">
            <a:extLst>
              <a:ext uri="{FF2B5EF4-FFF2-40B4-BE49-F238E27FC236}">
                <a16:creationId xmlns:a16="http://schemas.microsoft.com/office/drawing/2014/main" id="{33CFEAC0-6665-4075-A4FB-5570E961111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34067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BE45-0788-DF45-BD4A-367CC68ADFDB}"/>
              </a:ext>
            </a:extLst>
          </p:cNvPr>
          <p:cNvSpPr>
            <a:spLocks noGrp="1"/>
          </p:cNvSpPr>
          <p:nvPr>
            <p:ph type="title"/>
          </p:nvPr>
        </p:nvSpPr>
        <p:spPr>
          <a:xfrm>
            <a:off x="838200" y="103656"/>
            <a:ext cx="10515600" cy="1325563"/>
          </a:xfrm>
        </p:spPr>
        <p:txBody>
          <a:bodyPr>
            <a:normAutofit/>
          </a:bodyPr>
          <a:lstStyle/>
          <a:p>
            <a:r>
              <a:rPr lang="en-US" sz="3200" b="1" dirty="0">
                <a:solidFill>
                  <a:srgbClr val="002060"/>
                </a:solidFill>
              </a:rPr>
              <a:t>HCT Outcomes: Donor Type and Age of Recipient Matter</a:t>
            </a:r>
          </a:p>
        </p:txBody>
      </p:sp>
      <p:pic>
        <p:nvPicPr>
          <p:cNvPr id="5" name="Content Placeholder 4">
            <a:extLst>
              <a:ext uri="{FF2B5EF4-FFF2-40B4-BE49-F238E27FC236}">
                <a16:creationId xmlns:a16="http://schemas.microsoft.com/office/drawing/2014/main" id="{78C9454F-4E7D-154E-9B7C-2CB1A4895A0A}"/>
              </a:ext>
            </a:extLst>
          </p:cNvPr>
          <p:cNvPicPr>
            <a:picLocks noGrp="1" noChangeAspect="1"/>
          </p:cNvPicPr>
          <p:nvPr>
            <p:ph idx="1"/>
          </p:nvPr>
        </p:nvPicPr>
        <p:blipFill>
          <a:blip r:embed="rId2"/>
          <a:stretch>
            <a:fillRect/>
          </a:stretch>
        </p:blipFill>
        <p:spPr>
          <a:xfrm>
            <a:off x="0" y="1432276"/>
            <a:ext cx="5685182" cy="4776918"/>
          </a:xfrm>
        </p:spPr>
      </p:pic>
      <p:sp>
        <p:nvSpPr>
          <p:cNvPr id="6" name="TextBox 5">
            <a:extLst>
              <a:ext uri="{FF2B5EF4-FFF2-40B4-BE49-F238E27FC236}">
                <a16:creationId xmlns:a16="http://schemas.microsoft.com/office/drawing/2014/main" id="{9F475AF9-87B6-6241-8703-AE72BB71B542}"/>
              </a:ext>
            </a:extLst>
          </p:cNvPr>
          <p:cNvSpPr txBox="1"/>
          <p:nvPr/>
        </p:nvSpPr>
        <p:spPr>
          <a:xfrm>
            <a:off x="357809" y="6142383"/>
            <a:ext cx="2333203" cy="369332"/>
          </a:xfrm>
          <a:prstGeom prst="rect">
            <a:avLst/>
          </a:prstGeom>
          <a:noFill/>
        </p:spPr>
        <p:txBody>
          <a:bodyPr wrap="none" rtlCol="0">
            <a:spAutoFit/>
          </a:bodyPr>
          <a:lstStyle/>
          <a:p>
            <a:r>
              <a:rPr lang="en-US" dirty="0" err="1"/>
              <a:t>Bagigalupo</a:t>
            </a:r>
            <a:r>
              <a:rPr lang="en-US" dirty="0"/>
              <a:t> Blood 2017</a:t>
            </a:r>
          </a:p>
        </p:txBody>
      </p:sp>
      <p:pic>
        <p:nvPicPr>
          <p:cNvPr id="8" name="Picture 7">
            <a:extLst>
              <a:ext uri="{FF2B5EF4-FFF2-40B4-BE49-F238E27FC236}">
                <a16:creationId xmlns:a16="http://schemas.microsoft.com/office/drawing/2014/main" id="{2D99BE34-789E-6942-A694-103556798189}"/>
              </a:ext>
            </a:extLst>
          </p:cNvPr>
          <p:cNvPicPr>
            <a:picLocks noChangeAspect="1"/>
          </p:cNvPicPr>
          <p:nvPr/>
        </p:nvPicPr>
        <p:blipFill>
          <a:blip r:embed="rId3"/>
          <a:stretch>
            <a:fillRect/>
          </a:stretch>
        </p:blipFill>
        <p:spPr>
          <a:xfrm>
            <a:off x="6039678" y="1487101"/>
            <a:ext cx="5966792" cy="4655282"/>
          </a:xfrm>
          <a:prstGeom prst="rect">
            <a:avLst/>
          </a:prstGeom>
        </p:spPr>
      </p:pic>
      <p:sp>
        <p:nvSpPr>
          <p:cNvPr id="3" name="TextBox 2">
            <a:extLst>
              <a:ext uri="{FF2B5EF4-FFF2-40B4-BE49-F238E27FC236}">
                <a16:creationId xmlns:a16="http://schemas.microsoft.com/office/drawing/2014/main" id="{E1CB1CA0-E34B-0049-B422-E0C3817782A4}"/>
              </a:ext>
            </a:extLst>
          </p:cNvPr>
          <p:cNvSpPr txBox="1"/>
          <p:nvPr/>
        </p:nvSpPr>
        <p:spPr>
          <a:xfrm>
            <a:off x="1805910" y="1117769"/>
            <a:ext cx="9547890" cy="369332"/>
          </a:xfrm>
          <a:prstGeom prst="rect">
            <a:avLst/>
          </a:prstGeom>
          <a:solidFill>
            <a:schemeClr val="bg1"/>
          </a:solidFill>
        </p:spPr>
        <p:txBody>
          <a:bodyPr wrap="square" rtlCol="0">
            <a:spAutoFit/>
          </a:bodyPr>
          <a:lstStyle/>
          <a:p>
            <a:r>
              <a:rPr lang="en-US" b="1" dirty="0">
                <a:solidFill>
                  <a:srgbClr val="0070C0"/>
                </a:solidFill>
              </a:rPr>
              <a:t>SIBLING                                                                                                                 </a:t>
            </a:r>
            <a:r>
              <a:rPr lang="en-US" b="1" dirty="0">
                <a:solidFill>
                  <a:srgbClr val="00B050"/>
                </a:solidFill>
              </a:rPr>
              <a:t>UNRELATED</a:t>
            </a:r>
          </a:p>
        </p:txBody>
      </p:sp>
    </p:spTree>
    <p:extLst>
      <p:ext uri="{BB962C8B-B14F-4D97-AF65-F5344CB8AC3E}">
        <p14:creationId xmlns:p14="http://schemas.microsoft.com/office/powerpoint/2010/main" val="251355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CCD6-37D7-7647-AFAD-556A8B8F6085}"/>
              </a:ext>
            </a:extLst>
          </p:cNvPr>
          <p:cNvSpPr>
            <a:spLocks noGrp="1"/>
          </p:cNvSpPr>
          <p:nvPr>
            <p:ph type="title"/>
          </p:nvPr>
        </p:nvSpPr>
        <p:spPr>
          <a:xfrm>
            <a:off x="758687" y="0"/>
            <a:ext cx="10515600" cy="1325563"/>
          </a:xfrm>
        </p:spPr>
        <p:txBody>
          <a:bodyPr>
            <a:normAutofit/>
          </a:bodyPr>
          <a:lstStyle/>
          <a:p>
            <a:r>
              <a:rPr lang="en-US" sz="3200" b="1" dirty="0">
                <a:solidFill>
                  <a:srgbClr val="002060"/>
                </a:solidFill>
              </a:rPr>
              <a:t>HCT Outcomes: Age and Conditioning are matter</a:t>
            </a:r>
          </a:p>
        </p:txBody>
      </p:sp>
      <p:pic>
        <p:nvPicPr>
          <p:cNvPr id="5" name="Content Placeholder 4">
            <a:extLst>
              <a:ext uri="{FF2B5EF4-FFF2-40B4-BE49-F238E27FC236}">
                <a16:creationId xmlns:a16="http://schemas.microsoft.com/office/drawing/2014/main" id="{62B169CA-DB0A-6448-9E23-7E83DB75C0D2}"/>
              </a:ext>
            </a:extLst>
          </p:cNvPr>
          <p:cNvPicPr>
            <a:picLocks noGrp="1" noChangeAspect="1"/>
          </p:cNvPicPr>
          <p:nvPr>
            <p:ph idx="1"/>
          </p:nvPr>
        </p:nvPicPr>
        <p:blipFill>
          <a:blip r:embed="rId2"/>
          <a:stretch>
            <a:fillRect/>
          </a:stretch>
        </p:blipFill>
        <p:spPr>
          <a:xfrm>
            <a:off x="758687" y="1008028"/>
            <a:ext cx="9719504" cy="5094013"/>
          </a:xfrm>
        </p:spPr>
      </p:pic>
      <p:sp>
        <p:nvSpPr>
          <p:cNvPr id="6" name="TextBox 5">
            <a:extLst>
              <a:ext uri="{FF2B5EF4-FFF2-40B4-BE49-F238E27FC236}">
                <a16:creationId xmlns:a16="http://schemas.microsoft.com/office/drawing/2014/main" id="{188486B0-95BD-C348-AF3C-5A5874C7CCEC}"/>
              </a:ext>
            </a:extLst>
          </p:cNvPr>
          <p:cNvSpPr txBox="1"/>
          <p:nvPr/>
        </p:nvSpPr>
        <p:spPr>
          <a:xfrm>
            <a:off x="576470" y="6243396"/>
            <a:ext cx="3387915" cy="369332"/>
          </a:xfrm>
          <a:prstGeom prst="rect">
            <a:avLst/>
          </a:prstGeom>
          <a:noFill/>
        </p:spPr>
        <p:txBody>
          <a:bodyPr wrap="none" rtlCol="0">
            <a:spAutoFit/>
          </a:bodyPr>
          <a:lstStyle/>
          <a:p>
            <a:r>
              <a:rPr lang="en-US" dirty="0" err="1"/>
              <a:t>Bejanyan</a:t>
            </a:r>
            <a:r>
              <a:rPr lang="en-US" dirty="0"/>
              <a:t> et al </a:t>
            </a:r>
            <a:r>
              <a:rPr lang="en-US" dirty="0" err="1"/>
              <a:t>BlodAdvances</a:t>
            </a:r>
            <a:r>
              <a:rPr lang="en-US" dirty="0"/>
              <a:t> 2019</a:t>
            </a:r>
          </a:p>
        </p:txBody>
      </p:sp>
    </p:spTree>
    <p:extLst>
      <p:ext uri="{BB962C8B-B14F-4D97-AF65-F5344CB8AC3E}">
        <p14:creationId xmlns:p14="http://schemas.microsoft.com/office/powerpoint/2010/main" val="1744608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8D30B-EFE7-E944-9F19-3381E3795A29}"/>
              </a:ext>
            </a:extLst>
          </p:cNvPr>
          <p:cNvSpPr>
            <a:spLocks noGrp="1"/>
          </p:cNvSpPr>
          <p:nvPr>
            <p:ph type="title"/>
          </p:nvPr>
        </p:nvSpPr>
        <p:spPr>
          <a:xfrm>
            <a:off x="798443" y="0"/>
            <a:ext cx="10515600" cy="1325563"/>
          </a:xfrm>
        </p:spPr>
        <p:txBody>
          <a:bodyPr/>
          <a:lstStyle/>
          <a:p>
            <a:r>
              <a:rPr lang="en-US" dirty="0"/>
              <a:t>BMF Syndromes</a:t>
            </a:r>
          </a:p>
        </p:txBody>
      </p:sp>
      <p:pic>
        <p:nvPicPr>
          <p:cNvPr id="4" name="Content Placeholder 3">
            <a:extLst>
              <a:ext uri="{FF2B5EF4-FFF2-40B4-BE49-F238E27FC236}">
                <a16:creationId xmlns:a16="http://schemas.microsoft.com/office/drawing/2014/main" id="{B323A3A4-BF28-C24D-9DF8-4F23BE69850A}"/>
              </a:ext>
            </a:extLst>
          </p:cNvPr>
          <p:cNvPicPr>
            <a:picLocks noGrp="1" noChangeAspect="1"/>
          </p:cNvPicPr>
          <p:nvPr>
            <p:ph idx="1"/>
          </p:nvPr>
        </p:nvPicPr>
        <p:blipFill>
          <a:blip r:embed="rId2"/>
          <a:stretch>
            <a:fillRect/>
          </a:stretch>
        </p:blipFill>
        <p:spPr>
          <a:xfrm>
            <a:off x="0" y="1078602"/>
            <a:ext cx="6805190" cy="5620372"/>
          </a:xfrm>
          <a:prstGeom prst="rect">
            <a:avLst/>
          </a:prstGeom>
        </p:spPr>
      </p:pic>
      <p:sp>
        <p:nvSpPr>
          <p:cNvPr id="5" name="TextBox 4">
            <a:extLst>
              <a:ext uri="{FF2B5EF4-FFF2-40B4-BE49-F238E27FC236}">
                <a16:creationId xmlns:a16="http://schemas.microsoft.com/office/drawing/2014/main" id="{40D45A43-DB07-0941-BBDA-F255AD62DB79}"/>
              </a:ext>
            </a:extLst>
          </p:cNvPr>
          <p:cNvSpPr txBox="1"/>
          <p:nvPr/>
        </p:nvSpPr>
        <p:spPr>
          <a:xfrm>
            <a:off x="1093304" y="6162261"/>
            <a:ext cx="1558119" cy="369332"/>
          </a:xfrm>
          <a:prstGeom prst="rect">
            <a:avLst/>
          </a:prstGeom>
          <a:noFill/>
        </p:spPr>
        <p:txBody>
          <a:bodyPr wrap="none" rtlCol="0">
            <a:spAutoFit/>
          </a:bodyPr>
          <a:lstStyle/>
          <a:p>
            <a:r>
              <a:rPr lang="en-US" dirty="0" err="1"/>
              <a:t>MLL.com</a:t>
            </a:r>
            <a:r>
              <a:rPr lang="en-US" dirty="0"/>
              <a:t> 2021</a:t>
            </a:r>
          </a:p>
        </p:txBody>
      </p:sp>
      <p:pic>
        <p:nvPicPr>
          <p:cNvPr id="8" name="Picture 7">
            <a:extLst>
              <a:ext uri="{FF2B5EF4-FFF2-40B4-BE49-F238E27FC236}">
                <a16:creationId xmlns:a16="http://schemas.microsoft.com/office/drawing/2014/main" id="{1E0F4865-7206-F641-89A8-4C4FA4422CB5}"/>
              </a:ext>
            </a:extLst>
          </p:cNvPr>
          <p:cNvPicPr>
            <a:picLocks noChangeAspect="1"/>
          </p:cNvPicPr>
          <p:nvPr/>
        </p:nvPicPr>
        <p:blipFill>
          <a:blip r:embed="rId3"/>
          <a:stretch>
            <a:fillRect/>
          </a:stretch>
        </p:blipFill>
        <p:spPr>
          <a:xfrm>
            <a:off x="6194286" y="1272761"/>
            <a:ext cx="5918200" cy="4889500"/>
          </a:xfrm>
          <a:prstGeom prst="rect">
            <a:avLst/>
          </a:prstGeom>
        </p:spPr>
      </p:pic>
      <p:sp>
        <p:nvSpPr>
          <p:cNvPr id="9" name="TextBox 8">
            <a:extLst>
              <a:ext uri="{FF2B5EF4-FFF2-40B4-BE49-F238E27FC236}">
                <a16:creationId xmlns:a16="http://schemas.microsoft.com/office/drawing/2014/main" id="{88569BD6-3492-0B44-91B3-72E2526CC07D}"/>
              </a:ext>
            </a:extLst>
          </p:cNvPr>
          <p:cNvSpPr txBox="1"/>
          <p:nvPr/>
        </p:nvSpPr>
        <p:spPr>
          <a:xfrm>
            <a:off x="7954410" y="6401938"/>
            <a:ext cx="2210413" cy="369332"/>
          </a:xfrm>
          <a:prstGeom prst="rect">
            <a:avLst/>
          </a:prstGeom>
          <a:noFill/>
        </p:spPr>
        <p:txBody>
          <a:bodyPr wrap="none" rtlCol="0">
            <a:spAutoFit/>
          </a:bodyPr>
          <a:lstStyle/>
          <a:p>
            <a:r>
              <a:rPr lang="en-US" dirty="0"/>
              <a:t>S Ogawa Blood 2016. </a:t>
            </a:r>
          </a:p>
        </p:txBody>
      </p:sp>
    </p:spTree>
    <p:extLst>
      <p:ext uri="{BB962C8B-B14F-4D97-AF65-F5344CB8AC3E}">
        <p14:creationId xmlns:p14="http://schemas.microsoft.com/office/powerpoint/2010/main" val="3108283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6341-2A95-3842-AD59-06B4CD0F01D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C8BCCC7-E469-074C-BB52-70252675E503}"/>
              </a:ext>
            </a:extLst>
          </p:cNvPr>
          <p:cNvPicPr>
            <a:picLocks noGrp="1" noChangeAspect="1"/>
          </p:cNvPicPr>
          <p:nvPr>
            <p:ph idx="1"/>
          </p:nvPr>
        </p:nvPicPr>
        <p:blipFill>
          <a:blip r:embed="rId2"/>
          <a:stretch>
            <a:fillRect/>
          </a:stretch>
        </p:blipFill>
        <p:spPr>
          <a:xfrm>
            <a:off x="838201" y="0"/>
            <a:ext cx="10174356" cy="6559826"/>
          </a:xfrm>
        </p:spPr>
      </p:pic>
      <p:sp>
        <p:nvSpPr>
          <p:cNvPr id="6" name="TextBox 5">
            <a:extLst>
              <a:ext uri="{FF2B5EF4-FFF2-40B4-BE49-F238E27FC236}">
                <a16:creationId xmlns:a16="http://schemas.microsoft.com/office/drawing/2014/main" id="{4F52367D-BBCE-5A44-B8AA-7F50155168FE}"/>
              </a:ext>
            </a:extLst>
          </p:cNvPr>
          <p:cNvSpPr txBox="1"/>
          <p:nvPr/>
        </p:nvSpPr>
        <p:spPr>
          <a:xfrm>
            <a:off x="838200" y="6343847"/>
            <a:ext cx="2333203" cy="369332"/>
          </a:xfrm>
          <a:prstGeom prst="rect">
            <a:avLst/>
          </a:prstGeom>
          <a:noFill/>
        </p:spPr>
        <p:txBody>
          <a:bodyPr wrap="none" rtlCol="0">
            <a:spAutoFit/>
          </a:bodyPr>
          <a:lstStyle/>
          <a:p>
            <a:r>
              <a:rPr lang="en-US" dirty="0" err="1"/>
              <a:t>Bagigalupo</a:t>
            </a:r>
            <a:r>
              <a:rPr lang="en-US" dirty="0"/>
              <a:t> Blood 2017</a:t>
            </a:r>
          </a:p>
        </p:txBody>
      </p:sp>
    </p:spTree>
    <p:extLst>
      <p:ext uri="{BB962C8B-B14F-4D97-AF65-F5344CB8AC3E}">
        <p14:creationId xmlns:p14="http://schemas.microsoft.com/office/powerpoint/2010/main" val="3908044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B6FD-D8D7-7247-9EB9-977BED183464}"/>
              </a:ext>
            </a:extLst>
          </p:cNvPr>
          <p:cNvSpPr>
            <a:spLocks noGrp="1"/>
          </p:cNvSpPr>
          <p:nvPr>
            <p:ph type="title"/>
          </p:nvPr>
        </p:nvSpPr>
        <p:spPr>
          <a:xfrm>
            <a:off x="838200" y="41959"/>
            <a:ext cx="10515600" cy="1325563"/>
          </a:xfrm>
        </p:spPr>
        <p:txBody>
          <a:bodyPr/>
          <a:lstStyle/>
          <a:p>
            <a:r>
              <a:rPr lang="en-US" b="1" dirty="0" err="1">
                <a:solidFill>
                  <a:srgbClr val="002060"/>
                </a:solidFill>
              </a:rPr>
              <a:t>HaploHCT</a:t>
            </a:r>
            <a:r>
              <a:rPr lang="en-US" b="1" dirty="0">
                <a:solidFill>
                  <a:srgbClr val="002060"/>
                </a:solidFill>
              </a:rPr>
              <a:t> in SAA</a:t>
            </a:r>
          </a:p>
        </p:txBody>
      </p:sp>
      <p:sp>
        <p:nvSpPr>
          <p:cNvPr id="8" name="TextBox 7">
            <a:extLst>
              <a:ext uri="{FF2B5EF4-FFF2-40B4-BE49-F238E27FC236}">
                <a16:creationId xmlns:a16="http://schemas.microsoft.com/office/drawing/2014/main" id="{0C4B93F2-26E2-744E-A624-677EF1EB1320}"/>
              </a:ext>
            </a:extLst>
          </p:cNvPr>
          <p:cNvSpPr txBox="1"/>
          <p:nvPr/>
        </p:nvSpPr>
        <p:spPr>
          <a:xfrm>
            <a:off x="838200" y="6003235"/>
            <a:ext cx="3332964" cy="369332"/>
          </a:xfrm>
          <a:prstGeom prst="rect">
            <a:avLst/>
          </a:prstGeom>
          <a:noFill/>
        </p:spPr>
        <p:txBody>
          <a:bodyPr wrap="none" rtlCol="0">
            <a:spAutoFit/>
          </a:bodyPr>
          <a:lstStyle/>
          <a:p>
            <a:r>
              <a:rPr lang="en-US" dirty="0" err="1"/>
              <a:t>DeZern</a:t>
            </a:r>
            <a:r>
              <a:rPr lang="en-US" dirty="0"/>
              <a:t> et al </a:t>
            </a:r>
            <a:r>
              <a:rPr lang="en-US" dirty="0" err="1"/>
              <a:t>BloodAdvances</a:t>
            </a:r>
            <a:r>
              <a:rPr lang="en-US" dirty="0"/>
              <a:t> 2020</a:t>
            </a:r>
          </a:p>
        </p:txBody>
      </p:sp>
      <p:sp>
        <p:nvSpPr>
          <p:cNvPr id="10" name="Content Placeholder 9">
            <a:extLst>
              <a:ext uri="{FF2B5EF4-FFF2-40B4-BE49-F238E27FC236}">
                <a16:creationId xmlns:a16="http://schemas.microsoft.com/office/drawing/2014/main" id="{9EEF7824-7B16-B147-B4A7-7873E3AED653}"/>
              </a:ext>
            </a:extLst>
          </p:cNvPr>
          <p:cNvSpPr>
            <a:spLocks noGrp="1"/>
          </p:cNvSpPr>
          <p:nvPr>
            <p:ph idx="1"/>
          </p:nvPr>
        </p:nvSpPr>
        <p:spPr>
          <a:xfrm>
            <a:off x="1403074" y="1367522"/>
            <a:ext cx="10515600" cy="4351338"/>
          </a:xfrm>
        </p:spPr>
        <p:txBody>
          <a:bodyPr>
            <a:normAutofit fontScale="92500" lnSpcReduction="10000"/>
          </a:bodyPr>
          <a:lstStyle/>
          <a:p>
            <a:r>
              <a:rPr lang="en-US" dirty="0">
                <a:latin typeface="AdvTT51434264"/>
              </a:rPr>
              <a:t>37 SAA, </a:t>
            </a:r>
          </a:p>
          <a:p>
            <a:pPr lvl="1"/>
            <a:r>
              <a:rPr lang="en-US" dirty="0">
                <a:latin typeface="AdvTT51434264"/>
              </a:rPr>
              <a:t>20 relapsed/refractory (R/R), and </a:t>
            </a:r>
          </a:p>
          <a:p>
            <a:pPr lvl="1"/>
            <a:r>
              <a:rPr lang="en-US" dirty="0">
                <a:latin typeface="AdvTT51434264"/>
              </a:rPr>
              <a:t>17 treatment-</a:t>
            </a:r>
            <a:r>
              <a:rPr lang="en-US" dirty="0" err="1">
                <a:latin typeface="AdvTT51434264"/>
              </a:rPr>
              <a:t>na</a:t>
            </a:r>
            <a:r>
              <a:rPr lang="en-US" dirty="0">
                <a:latin typeface="AdvTT51434264"/>
              </a:rPr>
              <a:t> ̈</a:t>
            </a:r>
            <a:r>
              <a:rPr lang="en-US" dirty="0" err="1">
                <a:latin typeface="AdvTT51434264+01"/>
              </a:rPr>
              <a:t>ı</a:t>
            </a:r>
            <a:r>
              <a:rPr lang="en-US" dirty="0" err="1">
                <a:latin typeface="AdvTT51434264"/>
              </a:rPr>
              <a:t>ve</a:t>
            </a:r>
            <a:r>
              <a:rPr lang="en-US" dirty="0">
                <a:latin typeface="AdvTT51434264"/>
              </a:rPr>
              <a:t> (TN) SAA patients. </a:t>
            </a:r>
          </a:p>
          <a:p>
            <a:r>
              <a:rPr lang="en-US" dirty="0">
                <a:latin typeface="AdvTT51434264"/>
              </a:rPr>
              <a:t>Median follow-up is 32 months </a:t>
            </a:r>
          </a:p>
          <a:p>
            <a:endParaRPr lang="en-US" dirty="0">
              <a:latin typeface="AdvTT51434264"/>
            </a:endParaRPr>
          </a:p>
          <a:p>
            <a:r>
              <a:rPr lang="en-US" dirty="0">
                <a:latin typeface="AdvTT51434264"/>
              </a:rPr>
              <a:t>The median age was 25 (range, 4-69) years. </a:t>
            </a:r>
          </a:p>
          <a:p>
            <a:endParaRPr lang="en-US" dirty="0">
              <a:latin typeface="AdvTT51434264"/>
            </a:endParaRPr>
          </a:p>
          <a:p>
            <a:r>
              <a:rPr lang="en-US" dirty="0">
                <a:latin typeface="AdvTT51434264"/>
              </a:rPr>
              <a:t>The cumulative incidence of grade II-IV acute GVHD at day 100 is 11%.</a:t>
            </a:r>
          </a:p>
          <a:p>
            <a:endParaRPr lang="en-US" dirty="0">
              <a:latin typeface="AdvTT51434264"/>
            </a:endParaRPr>
          </a:p>
          <a:p>
            <a:r>
              <a:rPr lang="en-US" dirty="0">
                <a:latin typeface="AdvTT51434264"/>
              </a:rPr>
              <a:t>The cumulative index of chronic GVHD at 2 years is 8%. </a:t>
            </a:r>
            <a:endParaRPr lang="en-US" dirty="0"/>
          </a:p>
          <a:p>
            <a:endParaRPr lang="en-US" dirty="0"/>
          </a:p>
          <a:p>
            <a:endParaRPr lang="en-US" dirty="0"/>
          </a:p>
        </p:txBody>
      </p:sp>
    </p:spTree>
    <p:extLst>
      <p:ext uri="{BB962C8B-B14F-4D97-AF65-F5344CB8AC3E}">
        <p14:creationId xmlns:p14="http://schemas.microsoft.com/office/powerpoint/2010/main" val="333051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B6FD-D8D7-7247-9EB9-977BED183464}"/>
              </a:ext>
            </a:extLst>
          </p:cNvPr>
          <p:cNvSpPr>
            <a:spLocks noGrp="1"/>
          </p:cNvSpPr>
          <p:nvPr>
            <p:ph type="title"/>
          </p:nvPr>
        </p:nvSpPr>
        <p:spPr/>
        <p:txBody>
          <a:bodyPr/>
          <a:lstStyle/>
          <a:p>
            <a:r>
              <a:rPr lang="en-US" b="1" dirty="0" err="1">
                <a:solidFill>
                  <a:srgbClr val="002060"/>
                </a:solidFill>
              </a:rPr>
              <a:t>HaploHCT</a:t>
            </a:r>
            <a:r>
              <a:rPr lang="en-US" b="1" dirty="0">
                <a:solidFill>
                  <a:srgbClr val="002060"/>
                </a:solidFill>
              </a:rPr>
              <a:t> in SAA</a:t>
            </a:r>
          </a:p>
        </p:txBody>
      </p:sp>
      <p:pic>
        <p:nvPicPr>
          <p:cNvPr id="5" name="Content Placeholder 4">
            <a:extLst>
              <a:ext uri="{FF2B5EF4-FFF2-40B4-BE49-F238E27FC236}">
                <a16:creationId xmlns:a16="http://schemas.microsoft.com/office/drawing/2014/main" id="{0CF9F165-3F1B-9845-8A6C-03BAD5566425}"/>
              </a:ext>
            </a:extLst>
          </p:cNvPr>
          <p:cNvPicPr>
            <a:picLocks noGrp="1" noChangeAspect="1"/>
          </p:cNvPicPr>
          <p:nvPr>
            <p:ph idx="1"/>
          </p:nvPr>
        </p:nvPicPr>
        <p:blipFill>
          <a:blip r:embed="rId2"/>
          <a:stretch>
            <a:fillRect/>
          </a:stretch>
        </p:blipFill>
        <p:spPr>
          <a:xfrm>
            <a:off x="258417" y="1292087"/>
            <a:ext cx="7712767" cy="4467425"/>
          </a:xfrm>
        </p:spPr>
      </p:pic>
      <p:sp>
        <p:nvSpPr>
          <p:cNvPr id="8" name="TextBox 7">
            <a:extLst>
              <a:ext uri="{FF2B5EF4-FFF2-40B4-BE49-F238E27FC236}">
                <a16:creationId xmlns:a16="http://schemas.microsoft.com/office/drawing/2014/main" id="{0C4B93F2-26E2-744E-A624-677EF1EB1320}"/>
              </a:ext>
            </a:extLst>
          </p:cNvPr>
          <p:cNvSpPr txBox="1"/>
          <p:nvPr/>
        </p:nvSpPr>
        <p:spPr>
          <a:xfrm>
            <a:off x="559905" y="6321287"/>
            <a:ext cx="3336170" cy="369332"/>
          </a:xfrm>
          <a:prstGeom prst="rect">
            <a:avLst/>
          </a:prstGeom>
          <a:noFill/>
        </p:spPr>
        <p:txBody>
          <a:bodyPr wrap="none" rtlCol="0">
            <a:spAutoFit/>
          </a:bodyPr>
          <a:lstStyle/>
          <a:p>
            <a:r>
              <a:rPr lang="en-US" dirty="0" err="1"/>
              <a:t>DeZern</a:t>
            </a:r>
            <a:r>
              <a:rPr lang="en-US" dirty="0"/>
              <a:t> et al </a:t>
            </a:r>
            <a:r>
              <a:rPr lang="en-US" dirty="0" err="1"/>
              <a:t>BloodAdvances</a:t>
            </a:r>
            <a:r>
              <a:rPr lang="en-US" dirty="0"/>
              <a:t> 2020</a:t>
            </a:r>
          </a:p>
        </p:txBody>
      </p:sp>
      <p:sp>
        <p:nvSpPr>
          <p:cNvPr id="3" name="TextBox 2">
            <a:extLst>
              <a:ext uri="{FF2B5EF4-FFF2-40B4-BE49-F238E27FC236}">
                <a16:creationId xmlns:a16="http://schemas.microsoft.com/office/drawing/2014/main" id="{A5B8904C-E8D3-BB48-9761-5D629EC5DC31}"/>
              </a:ext>
            </a:extLst>
          </p:cNvPr>
          <p:cNvSpPr txBox="1"/>
          <p:nvPr/>
        </p:nvSpPr>
        <p:spPr>
          <a:xfrm>
            <a:off x="8348872" y="2170828"/>
            <a:ext cx="4041913"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Better results in R/R</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Primary or Secondary GF more common in treatment naïve</a:t>
            </a:r>
          </a:p>
          <a:p>
            <a:endParaRPr lang="en-US" sz="2800" dirty="0"/>
          </a:p>
          <a:p>
            <a:r>
              <a:rPr lang="en-US" sz="2800" dirty="0"/>
              <a:t>   TBI dose was increased</a:t>
            </a:r>
          </a:p>
        </p:txBody>
      </p:sp>
    </p:spTree>
    <p:extLst>
      <p:ext uri="{BB962C8B-B14F-4D97-AF65-F5344CB8AC3E}">
        <p14:creationId xmlns:p14="http://schemas.microsoft.com/office/powerpoint/2010/main" val="1770178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1DFB-D86A-C640-A0E3-8B7943EC354E}"/>
              </a:ext>
            </a:extLst>
          </p:cNvPr>
          <p:cNvSpPr>
            <a:spLocks noGrp="1"/>
          </p:cNvSpPr>
          <p:nvPr>
            <p:ph type="title"/>
          </p:nvPr>
        </p:nvSpPr>
        <p:spPr/>
        <p:txBody>
          <a:bodyPr/>
          <a:lstStyle/>
          <a:p>
            <a:r>
              <a:rPr lang="en-US" b="1" dirty="0">
                <a:solidFill>
                  <a:srgbClr val="002060"/>
                </a:solidFill>
              </a:rPr>
              <a:t>PNH</a:t>
            </a:r>
          </a:p>
        </p:txBody>
      </p:sp>
      <p:pic>
        <p:nvPicPr>
          <p:cNvPr id="5" name="Content Placeholder 4">
            <a:extLst>
              <a:ext uri="{FF2B5EF4-FFF2-40B4-BE49-F238E27FC236}">
                <a16:creationId xmlns:a16="http://schemas.microsoft.com/office/drawing/2014/main" id="{DFE8292E-C311-9F49-A0B8-54A567271EDD}"/>
              </a:ext>
            </a:extLst>
          </p:cNvPr>
          <p:cNvPicPr>
            <a:picLocks noGrp="1" noChangeAspect="1"/>
          </p:cNvPicPr>
          <p:nvPr>
            <p:ph idx="1"/>
          </p:nvPr>
        </p:nvPicPr>
        <p:blipFill>
          <a:blip r:embed="rId2"/>
          <a:stretch>
            <a:fillRect/>
          </a:stretch>
        </p:blipFill>
        <p:spPr>
          <a:xfrm>
            <a:off x="220198" y="1825625"/>
            <a:ext cx="8490415" cy="4351338"/>
          </a:xfrm>
        </p:spPr>
      </p:pic>
      <p:sp>
        <p:nvSpPr>
          <p:cNvPr id="6" name="TextBox 5">
            <a:extLst>
              <a:ext uri="{FF2B5EF4-FFF2-40B4-BE49-F238E27FC236}">
                <a16:creationId xmlns:a16="http://schemas.microsoft.com/office/drawing/2014/main" id="{866612DB-7B35-D54C-9D5E-6271B91E2253}"/>
              </a:ext>
            </a:extLst>
          </p:cNvPr>
          <p:cNvSpPr txBox="1"/>
          <p:nvPr/>
        </p:nvSpPr>
        <p:spPr>
          <a:xfrm>
            <a:off x="454736" y="6311900"/>
            <a:ext cx="2792111" cy="369332"/>
          </a:xfrm>
          <a:prstGeom prst="rect">
            <a:avLst/>
          </a:prstGeom>
          <a:noFill/>
        </p:spPr>
        <p:txBody>
          <a:bodyPr wrap="none" rtlCol="0">
            <a:spAutoFit/>
          </a:bodyPr>
          <a:lstStyle/>
          <a:p>
            <a:r>
              <a:rPr lang="en-US" dirty="0" err="1"/>
              <a:t>Medicaljunction.com</a:t>
            </a:r>
            <a:r>
              <a:rPr lang="en-US" dirty="0"/>
              <a:t> , 2021</a:t>
            </a:r>
          </a:p>
        </p:txBody>
      </p:sp>
      <p:sp>
        <p:nvSpPr>
          <p:cNvPr id="3" name="Rectangle 2">
            <a:extLst>
              <a:ext uri="{FF2B5EF4-FFF2-40B4-BE49-F238E27FC236}">
                <a16:creationId xmlns:a16="http://schemas.microsoft.com/office/drawing/2014/main" id="{2A2DDB13-0423-7942-98CE-488D4EC8963D}"/>
              </a:ext>
            </a:extLst>
          </p:cNvPr>
          <p:cNvSpPr/>
          <p:nvPr/>
        </p:nvSpPr>
        <p:spPr>
          <a:xfrm>
            <a:off x="7705724" y="2246968"/>
            <a:ext cx="4595813" cy="1754326"/>
          </a:xfrm>
          <a:prstGeom prst="rect">
            <a:avLst/>
          </a:prstGeom>
        </p:spPr>
        <p:txBody>
          <a:bodyPr wrap="square">
            <a:spAutoFit/>
          </a:bodyPr>
          <a:lstStyle/>
          <a:p>
            <a:r>
              <a:rPr lang="en-US" b="1" dirty="0"/>
              <a:t>-a unique form of BM failure </a:t>
            </a:r>
          </a:p>
          <a:p>
            <a:r>
              <a:rPr lang="en-US" b="1" dirty="0"/>
              <a:t>-resulted from somatic mutation involving the </a:t>
            </a:r>
          </a:p>
          <a:p>
            <a:r>
              <a:rPr lang="en-US" b="1" dirty="0"/>
              <a:t>  PIGA gene </a:t>
            </a:r>
          </a:p>
          <a:p>
            <a:r>
              <a:rPr lang="en-US" b="1" dirty="0"/>
              <a:t>-characterized by </a:t>
            </a:r>
          </a:p>
          <a:p>
            <a:pPr lvl="1"/>
            <a:r>
              <a:rPr lang="en-US" b="1" dirty="0"/>
              <a:t>Acquired hemolytic anemia and </a:t>
            </a:r>
          </a:p>
          <a:p>
            <a:pPr lvl="1"/>
            <a:r>
              <a:rPr lang="en-US" b="1" dirty="0"/>
              <a:t>Thrombosis </a:t>
            </a:r>
          </a:p>
        </p:txBody>
      </p:sp>
    </p:spTree>
    <p:extLst>
      <p:ext uri="{BB962C8B-B14F-4D97-AF65-F5344CB8AC3E}">
        <p14:creationId xmlns:p14="http://schemas.microsoft.com/office/powerpoint/2010/main" val="3704350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AD97-FB34-4447-87D6-B9DFC902B2B7}"/>
              </a:ext>
            </a:extLst>
          </p:cNvPr>
          <p:cNvSpPr>
            <a:spLocks noGrp="1"/>
          </p:cNvSpPr>
          <p:nvPr>
            <p:ph type="title"/>
          </p:nvPr>
        </p:nvSpPr>
        <p:spPr/>
        <p:txBody>
          <a:bodyPr>
            <a:normAutofit/>
          </a:bodyPr>
          <a:lstStyle/>
          <a:p>
            <a:r>
              <a:rPr lang="en-US" sz="3200" b="1" dirty="0"/>
              <a:t>PNH</a:t>
            </a:r>
          </a:p>
        </p:txBody>
      </p:sp>
      <p:pic>
        <p:nvPicPr>
          <p:cNvPr id="5" name="Content Placeholder 4">
            <a:extLst>
              <a:ext uri="{FF2B5EF4-FFF2-40B4-BE49-F238E27FC236}">
                <a16:creationId xmlns:a16="http://schemas.microsoft.com/office/drawing/2014/main" id="{12C93E9A-962C-CA4E-8E34-D97AD64E2D7C}"/>
              </a:ext>
            </a:extLst>
          </p:cNvPr>
          <p:cNvPicPr>
            <a:picLocks noGrp="1" noChangeAspect="1"/>
          </p:cNvPicPr>
          <p:nvPr>
            <p:ph idx="1"/>
          </p:nvPr>
        </p:nvPicPr>
        <p:blipFill>
          <a:blip r:embed="rId2"/>
          <a:stretch>
            <a:fillRect/>
          </a:stretch>
        </p:blipFill>
        <p:spPr>
          <a:xfrm>
            <a:off x="418556" y="1565564"/>
            <a:ext cx="4762500" cy="4197927"/>
          </a:xfrm>
        </p:spPr>
      </p:pic>
      <p:pic>
        <p:nvPicPr>
          <p:cNvPr id="7" name="Picture 6">
            <a:extLst>
              <a:ext uri="{FF2B5EF4-FFF2-40B4-BE49-F238E27FC236}">
                <a16:creationId xmlns:a16="http://schemas.microsoft.com/office/drawing/2014/main" id="{92BC7B2B-2997-8E44-8DF1-57E93349B5AB}"/>
              </a:ext>
            </a:extLst>
          </p:cNvPr>
          <p:cNvPicPr>
            <a:picLocks noChangeAspect="1"/>
          </p:cNvPicPr>
          <p:nvPr/>
        </p:nvPicPr>
        <p:blipFill>
          <a:blip r:embed="rId3"/>
          <a:stretch>
            <a:fillRect/>
          </a:stretch>
        </p:blipFill>
        <p:spPr>
          <a:xfrm>
            <a:off x="5527964" y="1094509"/>
            <a:ext cx="5999770" cy="4890655"/>
          </a:xfrm>
          <a:prstGeom prst="rect">
            <a:avLst/>
          </a:prstGeom>
        </p:spPr>
      </p:pic>
      <p:sp>
        <p:nvSpPr>
          <p:cNvPr id="8" name="TextBox 7">
            <a:extLst>
              <a:ext uri="{FF2B5EF4-FFF2-40B4-BE49-F238E27FC236}">
                <a16:creationId xmlns:a16="http://schemas.microsoft.com/office/drawing/2014/main" id="{8B45DE9D-1A8A-9A4F-B95C-B0D657061B67}"/>
              </a:ext>
            </a:extLst>
          </p:cNvPr>
          <p:cNvSpPr txBox="1"/>
          <p:nvPr/>
        </p:nvSpPr>
        <p:spPr>
          <a:xfrm>
            <a:off x="8342609" y="1692436"/>
            <a:ext cx="2378023" cy="369332"/>
          </a:xfrm>
          <a:prstGeom prst="rect">
            <a:avLst/>
          </a:prstGeom>
          <a:noFill/>
        </p:spPr>
        <p:txBody>
          <a:bodyPr wrap="none" rtlCol="0">
            <a:spAutoFit/>
          </a:bodyPr>
          <a:lstStyle/>
          <a:p>
            <a:r>
              <a:rPr lang="en-US" dirty="0">
                <a:solidFill>
                  <a:srgbClr val="00B050"/>
                </a:solidFill>
              </a:rPr>
              <a:t>Recurrent Hem Anemia</a:t>
            </a:r>
          </a:p>
        </p:txBody>
      </p:sp>
      <p:sp>
        <p:nvSpPr>
          <p:cNvPr id="9" name="TextBox 8">
            <a:extLst>
              <a:ext uri="{FF2B5EF4-FFF2-40B4-BE49-F238E27FC236}">
                <a16:creationId xmlns:a16="http://schemas.microsoft.com/office/drawing/2014/main" id="{80BBC80F-048B-F942-AB68-42BB8D558D0C}"/>
              </a:ext>
            </a:extLst>
          </p:cNvPr>
          <p:cNvSpPr txBox="1"/>
          <p:nvPr/>
        </p:nvSpPr>
        <p:spPr>
          <a:xfrm>
            <a:off x="8411322" y="2621622"/>
            <a:ext cx="1853777" cy="369332"/>
          </a:xfrm>
          <a:prstGeom prst="rect">
            <a:avLst/>
          </a:prstGeom>
          <a:noFill/>
        </p:spPr>
        <p:txBody>
          <a:bodyPr wrap="none" rtlCol="0">
            <a:spAutoFit/>
          </a:bodyPr>
          <a:lstStyle/>
          <a:p>
            <a:r>
              <a:rPr lang="en-US" dirty="0"/>
              <a:t>Thrombotic Event</a:t>
            </a:r>
          </a:p>
        </p:txBody>
      </p:sp>
      <p:sp>
        <p:nvSpPr>
          <p:cNvPr id="10" name="TextBox 9">
            <a:extLst>
              <a:ext uri="{FF2B5EF4-FFF2-40B4-BE49-F238E27FC236}">
                <a16:creationId xmlns:a16="http://schemas.microsoft.com/office/drawing/2014/main" id="{3AB61DCC-1F89-5A4E-8655-6AC08ECE81D9}"/>
              </a:ext>
            </a:extLst>
          </p:cNvPr>
          <p:cNvSpPr txBox="1"/>
          <p:nvPr/>
        </p:nvSpPr>
        <p:spPr>
          <a:xfrm>
            <a:off x="8411322" y="2157029"/>
            <a:ext cx="2111811" cy="369332"/>
          </a:xfrm>
          <a:prstGeom prst="rect">
            <a:avLst/>
          </a:prstGeom>
          <a:noFill/>
        </p:spPr>
        <p:txBody>
          <a:bodyPr wrap="square" rtlCol="0">
            <a:spAutoFit/>
          </a:bodyPr>
          <a:lstStyle/>
          <a:p>
            <a:r>
              <a:rPr lang="en-US" dirty="0">
                <a:solidFill>
                  <a:srgbClr val="FF0000"/>
                </a:solidFill>
              </a:rPr>
              <a:t>Aplastic Anemia</a:t>
            </a:r>
          </a:p>
        </p:txBody>
      </p:sp>
      <p:sp>
        <p:nvSpPr>
          <p:cNvPr id="11" name="TextBox 10">
            <a:extLst>
              <a:ext uri="{FF2B5EF4-FFF2-40B4-BE49-F238E27FC236}">
                <a16:creationId xmlns:a16="http://schemas.microsoft.com/office/drawing/2014/main" id="{C19A781F-A586-7543-A3AE-9C377B3C3EF8}"/>
              </a:ext>
            </a:extLst>
          </p:cNvPr>
          <p:cNvSpPr txBox="1"/>
          <p:nvPr/>
        </p:nvSpPr>
        <p:spPr>
          <a:xfrm>
            <a:off x="838200" y="6440557"/>
            <a:ext cx="4342856" cy="646331"/>
          </a:xfrm>
          <a:prstGeom prst="rect">
            <a:avLst/>
          </a:prstGeom>
          <a:noFill/>
        </p:spPr>
        <p:txBody>
          <a:bodyPr wrap="none" rtlCol="0">
            <a:spAutoFit/>
          </a:bodyPr>
          <a:lstStyle/>
          <a:p>
            <a:r>
              <a:rPr lang="en-US" dirty="0"/>
              <a:t>Peffault de Latour et al </a:t>
            </a:r>
            <a:r>
              <a:rPr lang="en-US" dirty="0" err="1"/>
              <a:t>Hameatologica</a:t>
            </a:r>
            <a:r>
              <a:rPr lang="en-US" dirty="0"/>
              <a:t> 2012 </a:t>
            </a:r>
          </a:p>
          <a:p>
            <a:endParaRPr lang="en-US" dirty="0"/>
          </a:p>
        </p:txBody>
      </p:sp>
    </p:spTree>
    <p:extLst>
      <p:ext uri="{BB962C8B-B14F-4D97-AF65-F5344CB8AC3E}">
        <p14:creationId xmlns:p14="http://schemas.microsoft.com/office/powerpoint/2010/main" val="955960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C3FF-8649-CB40-8D49-3EA3EB09121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981DA6F-07B1-8947-A0A8-D2634C77047D}"/>
              </a:ext>
            </a:extLst>
          </p:cNvPr>
          <p:cNvPicPr>
            <a:picLocks noGrp="1" noChangeAspect="1"/>
          </p:cNvPicPr>
          <p:nvPr>
            <p:ph idx="1"/>
          </p:nvPr>
        </p:nvPicPr>
        <p:blipFill>
          <a:blip r:embed="rId2"/>
          <a:stretch>
            <a:fillRect/>
          </a:stretch>
        </p:blipFill>
        <p:spPr>
          <a:xfrm>
            <a:off x="1414892" y="814388"/>
            <a:ext cx="9362216" cy="4833144"/>
          </a:xfrm>
        </p:spPr>
      </p:pic>
      <p:sp>
        <p:nvSpPr>
          <p:cNvPr id="6" name="TextBox 5">
            <a:extLst>
              <a:ext uri="{FF2B5EF4-FFF2-40B4-BE49-F238E27FC236}">
                <a16:creationId xmlns:a16="http://schemas.microsoft.com/office/drawing/2014/main" id="{B65D9527-6C1E-4847-96E9-688DFA89D2F4}"/>
              </a:ext>
            </a:extLst>
          </p:cNvPr>
          <p:cNvSpPr txBox="1"/>
          <p:nvPr/>
        </p:nvSpPr>
        <p:spPr>
          <a:xfrm>
            <a:off x="496957" y="6176963"/>
            <a:ext cx="6821098" cy="369332"/>
          </a:xfrm>
          <a:prstGeom prst="rect">
            <a:avLst/>
          </a:prstGeom>
          <a:noFill/>
        </p:spPr>
        <p:txBody>
          <a:bodyPr wrap="none" rtlCol="0">
            <a:spAutoFit/>
          </a:bodyPr>
          <a:lstStyle/>
          <a:p>
            <a:r>
              <a:rPr lang="en-US" dirty="0"/>
              <a:t>Antonio Maria </a:t>
            </a:r>
            <a:r>
              <a:rPr lang="en-US" dirty="0" err="1"/>
              <a:t>Risitano</a:t>
            </a:r>
            <a:r>
              <a:rPr lang="en-US" dirty="0"/>
              <a:t> and Regis Peffault de Latour Brit J </a:t>
            </a:r>
            <a:r>
              <a:rPr lang="en-US" dirty="0" err="1"/>
              <a:t>Haem</a:t>
            </a:r>
            <a:r>
              <a:rPr lang="en-US" dirty="0"/>
              <a:t> 2021 </a:t>
            </a:r>
          </a:p>
        </p:txBody>
      </p:sp>
    </p:spTree>
    <p:extLst>
      <p:ext uri="{BB962C8B-B14F-4D97-AF65-F5344CB8AC3E}">
        <p14:creationId xmlns:p14="http://schemas.microsoft.com/office/powerpoint/2010/main" val="2213941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3528-9B6D-E84C-981A-4CA5895CE0D5}"/>
              </a:ext>
            </a:extLst>
          </p:cNvPr>
          <p:cNvSpPr>
            <a:spLocks noGrp="1"/>
          </p:cNvSpPr>
          <p:nvPr>
            <p:ph type="title"/>
          </p:nvPr>
        </p:nvSpPr>
        <p:spPr/>
        <p:txBody>
          <a:bodyPr/>
          <a:lstStyle/>
          <a:p>
            <a:r>
              <a:rPr lang="en-US" b="1" dirty="0">
                <a:solidFill>
                  <a:srgbClr val="002060"/>
                </a:solidFill>
              </a:rPr>
              <a:t>PNH BMT </a:t>
            </a:r>
            <a:br>
              <a:rPr lang="en-US" b="1" dirty="0">
                <a:solidFill>
                  <a:srgbClr val="002060"/>
                </a:solidFill>
              </a:rPr>
            </a:br>
            <a:endParaRPr lang="en-US" b="1" dirty="0">
              <a:solidFill>
                <a:srgbClr val="002060"/>
              </a:solidFill>
            </a:endParaRPr>
          </a:p>
        </p:txBody>
      </p:sp>
      <p:sp>
        <p:nvSpPr>
          <p:cNvPr id="3" name="Content Placeholder 2">
            <a:extLst>
              <a:ext uri="{FF2B5EF4-FFF2-40B4-BE49-F238E27FC236}">
                <a16:creationId xmlns:a16="http://schemas.microsoft.com/office/drawing/2014/main" id="{7801D141-98A9-4044-9E09-A03EEB9FD9AE}"/>
              </a:ext>
            </a:extLst>
          </p:cNvPr>
          <p:cNvSpPr>
            <a:spLocks noGrp="1"/>
          </p:cNvSpPr>
          <p:nvPr>
            <p:ph idx="1"/>
          </p:nvPr>
        </p:nvSpPr>
        <p:spPr/>
        <p:txBody>
          <a:bodyPr>
            <a:normAutofit lnSpcReduction="10000"/>
          </a:bodyPr>
          <a:lstStyle/>
          <a:p>
            <a:pPr marL="0" indent="0">
              <a:buNone/>
            </a:pPr>
            <a:r>
              <a:rPr lang="en-US" b="1" dirty="0">
                <a:solidFill>
                  <a:srgbClr val="002060"/>
                </a:solidFill>
              </a:rPr>
              <a:t>Indicated </a:t>
            </a:r>
          </a:p>
          <a:p>
            <a:r>
              <a:rPr lang="en-US" dirty="0"/>
              <a:t>5–10% of patients, progressing to a myeloid malignancy (MDS or AML), even during anti-complement treatment</a:t>
            </a:r>
          </a:p>
          <a:p>
            <a:r>
              <a:rPr lang="en-US" dirty="0"/>
              <a:t>15–20% of patients evolving to BMF.</a:t>
            </a:r>
          </a:p>
          <a:p>
            <a:pPr marL="0" indent="0">
              <a:buNone/>
            </a:pPr>
            <a:endParaRPr lang="en-US" b="1" dirty="0"/>
          </a:p>
          <a:p>
            <a:pPr marL="0" indent="0">
              <a:buNone/>
            </a:pPr>
            <a:r>
              <a:rPr lang="en-US" b="1" dirty="0">
                <a:solidFill>
                  <a:srgbClr val="002060"/>
                </a:solidFill>
              </a:rPr>
              <a:t>Not Indicated</a:t>
            </a:r>
          </a:p>
          <a:p>
            <a:pPr marL="0" indent="0">
              <a:buNone/>
            </a:pPr>
            <a:r>
              <a:rPr lang="en-US" dirty="0"/>
              <a:t>During Eculizumab</a:t>
            </a:r>
          </a:p>
          <a:p>
            <a:r>
              <a:rPr lang="en-US" dirty="0"/>
              <a:t>2–4% of patients with recurrent thrombosis</a:t>
            </a:r>
          </a:p>
          <a:p>
            <a:r>
              <a:rPr lang="en-US" dirty="0"/>
              <a:t>34–51% of patients with clinically meaningful anemia</a:t>
            </a:r>
            <a:endParaRPr lang="en-US" b="1" dirty="0"/>
          </a:p>
        </p:txBody>
      </p:sp>
      <p:sp>
        <p:nvSpPr>
          <p:cNvPr id="4" name="TextBox 3">
            <a:extLst>
              <a:ext uri="{FF2B5EF4-FFF2-40B4-BE49-F238E27FC236}">
                <a16:creationId xmlns:a16="http://schemas.microsoft.com/office/drawing/2014/main" id="{8E52110D-AF0E-8A47-8BF0-6B380F8B690D}"/>
              </a:ext>
            </a:extLst>
          </p:cNvPr>
          <p:cNvSpPr txBox="1"/>
          <p:nvPr/>
        </p:nvSpPr>
        <p:spPr>
          <a:xfrm>
            <a:off x="496957" y="6176963"/>
            <a:ext cx="6821098" cy="369332"/>
          </a:xfrm>
          <a:prstGeom prst="rect">
            <a:avLst/>
          </a:prstGeom>
          <a:noFill/>
        </p:spPr>
        <p:txBody>
          <a:bodyPr wrap="none" rtlCol="0">
            <a:spAutoFit/>
          </a:bodyPr>
          <a:lstStyle/>
          <a:p>
            <a:r>
              <a:rPr lang="en-US" dirty="0"/>
              <a:t>Antonio Maria </a:t>
            </a:r>
            <a:r>
              <a:rPr lang="en-US" dirty="0" err="1"/>
              <a:t>Risitano</a:t>
            </a:r>
            <a:r>
              <a:rPr lang="en-US" dirty="0"/>
              <a:t> and Regis Peffault de Latour Brit J </a:t>
            </a:r>
            <a:r>
              <a:rPr lang="en-US" dirty="0" err="1"/>
              <a:t>Haem</a:t>
            </a:r>
            <a:r>
              <a:rPr lang="en-US" dirty="0"/>
              <a:t> 2021 </a:t>
            </a:r>
          </a:p>
        </p:txBody>
      </p:sp>
    </p:spTree>
    <p:extLst>
      <p:ext uri="{BB962C8B-B14F-4D97-AF65-F5344CB8AC3E}">
        <p14:creationId xmlns:p14="http://schemas.microsoft.com/office/powerpoint/2010/main" val="892199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asper">
            <a:extLst>
              <a:ext uri="{FF2B5EF4-FFF2-40B4-BE49-F238E27FC236}">
                <a16:creationId xmlns:a16="http://schemas.microsoft.com/office/drawing/2014/main" id="{E71B62A5-5A39-2247-B0E5-55404AE29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28650"/>
            <a:ext cx="5648325"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a:extLst>
              <a:ext uri="{FF2B5EF4-FFF2-40B4-BE49-F238E27FC236}">
                <a16:creationId xmlns:a16="http://schemas.microsoft.com/office/drawing/2014/main" id="{1C2DA091-EF24-7E4C-8497-6B87A761A222}"/>
              </a:ext>
            </a:extLst>
          </p:cNvPr>
          <p:cNvSpPr>
            <a:spLocks noChangeArrowheads="1"/>
          </p:cNvSpPr>
          <p:nvPr/>
        </p:nvSpPr>
        <p:spPr bwMode="auto">
          <a:xfrm>
            <a:off x="2667000" y="3175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chemeClr val="accent2"/>
                </a:solidFill>
                <a:latin typeface="Garamond" panose="02020404030301010803" pitchFamily="18" charset="0"/>
              </a:rPr>
              <a:t>Aspergillus</a:t>
            </a:r>
            <a:r>
              <a:rPr lang="en-US" altLang="en-US" sz="2400" b="1">
                <a:latin typeface="Garamond" panose="02020404030301010803" pitchFamily="18" charset="0"/>
              </a:rPr>
              <a:t> at various stages of its life cycle:</a:t>
            </a:r>
            <a:r>
              <a:rPr lang="en-US" altLang="en-US" sz="2400">
                <a:latin typeface="Garamond" panose="02020404030301010803" pitchFamily="18" charset="0"/>
              </a:rPr>
              <a:t> </a:t>
            </a:r>
          </a:p>
        </p:txBody>
      </p:sp>
      <p:pic>
        <p:nvPicPr>
          <p:cNvPr id="53252" name="Picture 4" descr="aspergillus">
            <a:extLst>
              <a:ext uri="{FF2B5EF4-FFF2-40B4-BE49-F238E27FC236}">
                <a16:creationId xmlns:a16="http://schemas.microsoft.com/office/drawing/2014/main" id="{5A5FC1D6-BA82-3145-8D66-183FD05C5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810000"/>
            <a:ext cx="3505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aspergillus">
            <a:extLst>
              <a:ext uri="{FF2B5EF4-FFF2-40B4-BE49-F238E27FC236}">
                <a16:creationId xmlns:a16="http://schemas.microsoft.com/office/drawing/2014/main" id="{4DDF803F-CCE5-154C-B45C-59903F22B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609600"/>
            <a:ext cx="3505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Line 6">
            <a:extLst>
              <a:ext uri="{FF2B5EF4-FFF2-40B4-BE49-F238E27FC236}">
                <a16:creationId xmlns:a16="http://schemas.microsoft.com/office/drawing/2014/main" id="{10AB3F8A-8FB4-B648-98DF-8D200A0D7941}"/>
              </a:ext>
            </a:extLst>
          </p:cNvPr>
          <p:cNvSpPr>
            <a:spLocks noChangeShapeType="1"/>
          </p:cNvSpPr>
          <p:nvPr/>
        </p:nvSpPr>
        <p:spPr bwMode="auto">
          <a:xfrm flipH="1">
            <a:off x="4572000" y="1447800"/>
            <a:ext cx="152400" cy="914400"/>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5" name="Line 7">
            <a:extLst>
              <a:ext uri="{FF2B5EF4-FFF2-40B4-BE49-F238E27FC236}">
                <a16:creationId xmlns:a16="http://schemas.microsoft.com/office/drawing/2014/main" id="{AB256C47-53DA-A642-999B-D062E0947C8E}"/>
              </a:ext>
            </a:extLst>
          </p:cNvPr>
          <p:cNvSpPr>
            <a:spLocks noChangeShapeType="1"/>
          </p:cNvSpPr>
          <p:nvPr/>
        </p:nvSpPr>
        <p:spPr bwMode="auto">
          <a:xfrm flipH="1" flipV="1">
            <a:off x="4572000" y="2590800"/>
            <a:ext cx="0" cy="533400"/>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6" name="Text Box 8">
            <a:extLst>
              <a:ext uri="{FF2B5EF4-FFF2-40B4-BE49-F238E27FC236}">
                <a16:creationId xmlns:a16="http://schemas.microsoft.com/office/drawing/2014/main" id="{F7A13EC9-ED8A-3E41-9832-5AB4DD8CEEB8}"/>
              </a:ext>
            </a:extLst>
          </p:cNvPr>
          <p:cNvSpPr txBox="1">
            <a:spLocks noChangeArrowheads="1"/>
          </p:cNvSpPr>
          <p:nvPr/>
        </p:nvSpPr>
        <p:spPr bwMode="auto">
          <a:xfrm>
            <a:off x="3810000" y="2209800"/>
            <a:ext cx="16587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solidFill>
                  <a:srgbClr val="CC0066"/>
                </a:solidFill>
                <a:latin typeface="Garamond" panose="02020404030301010803" pitchFamily="18" charset="0"/>
              </a:rPr>
              <a:t>More specific</a:t>
            </a:r>
          </a:p>
        </p:txBody>
      </p:sp>
    </p:spTree>
    <p:extLst>
      <p:ext uri="{BB962C8B-B14F-4D97-AF65-F5344CB8AC3E}">
        <p14:creationId xmlns:p14="http://schemas.microsoft.com/office/powerpoint/2010/main" val="2005054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97D0FCF1-D26E-9643-9AB7-048DB9CBD149}"/>
              </a:ext>
            </a:extLst>
          </p:cNvPr>
          <p:cNvSpPr>
            <a:spLocks noGrp="1" noChangeArrowheads="1"/>
          </p:cNvSpPr>
          <p:nvPr>
            <p:ph idx="1"/>
          </p:nvPr>
        </p:nvSpPr>
        <p:spPr/>
        <p:txBody>
          <a:bodyPr/>
          <a:lstStyle/>
          <a:p>
            <a:pPr eaLnBrk="1" hangingPunct="1"/>
            <a:endParaRPr lang="en-US" altLang="en-US"/>
          </a:p>
        </p:txBody>
      </p:sp>
      <p:sp>
        <p:nvSpPr>
          <p:cNvPr id="129026" name="Rectangle 2">
            <a:extLst>
              <a:ext uri="{FF2B5EF4-FFF2-40B4-BE49-F238E27FC236}">
                <a16:creationId xmlns:a16="http://schemas.microsoft.com/office/drawing/2014/main" id="{C7C2456D-D8AC-A34C-9F90-458CC01F1048}"/>
              </a:ext>
            </a:extLst>
          </p:cNvPr>
          <p:cNvSpPr>
            <a:spLocks noGrp="1" noChangeArrowheads="1"/>
          </p:cNvSpPr>
          <p:nvPr>
            <p:ph type="title"/>
          </p:nvPr>
        </p:nvSpPr>
        <p:spPr/>
        <p:txBody>
          <a:bodyPr/>
          <a:lstStyle/>
          <a:p>
            <a:pPr>
              <a:defRPr/>
            </a:pPr>
            <a:endParaRPr/>
          </a:p>
        </p:txBody>
      </p:sp>
      <p:pic>
        <p:nvPicPr>
          <p:cNvPr id="54276" name="Picture 4" descr="art-m5060">
            <a:extLst>
              <a:ext uri="{FF2B5EF4-FFF2-40B4-BE49-F238E27FC236}">
                <a16:creationId xmlns:a16="http://schemas.microsoft.com/office/drawing/2014/main" id="{C7852CCB-8F82-0A4C-A47F-8400258ED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116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2581854FUNGALPNEUM2">
            <a:extLst>
              <a:ext uri="{FF2B5EF4-FFF2-40B4-BE49-F238E27FC236}">
                <a16:creationId xmlns:a16="http://schemas.microsoft.com/office/drawing/2014/main" id="{31F75F85-8A4F-184A-AE98-26596D798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4495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descr="sr00290-3">
            <a:extLst>
              <a:ext uri="{FF2B5EF4-FFF2-40B4-BE49-F238E27FC236}">
                <a16:creationId xmlns:a16="http://schemas.microsoft.com/office/drawing/2014/main" id="{55F06D2D-1E0B-654C-B6B1-AFFB77352F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50520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descr="niger-fig1">
            <a:extLst>
              <a:ext uri="{FF2B5EF4-FFF2-40B4-BE49-F238E27FC236}">
                <a16:creationId xmlns:a16="http://schemas.microsoft.com/office/drawing/2014/main" id="{83257C9E-E35C-2C4E-886A-8DFD6D72D7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581400"/>
            <a:ext cx="4171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Line 8">
            <a:extLst>
              <a:ext uri="{FF2B5EF4-FFF2-40B4-BE49-F238E27FC236}">
                <a16:creationId xmlns:a16="http://schemas.microsoft.com/office/drawing/2014/main" id="{6E79D7F8-E237-CE44-BFF0-A2176C248832}"/>
              </a:ext>
            </a:extLst>
          </p:cNvPr>
          <p:cNvSpPr>
            <a:spLocks noChangeShapeType="1"/>
          </p:cNvSpPr>
          <p:nvPr/>
        </p:nvSpPr>
        <p:spPr bwMode="auto">
          <a:xfrm>
            <a:off x="2362200" y="1143000"/>
            <a:ext cx="304800" cy="8382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1" name="Line 9">
            <a:extLst>
              <a:ext uri="{FF2B5EF4-FFF2-40B4-BE49-F238E27FC236}">
                <a16:creationId xmlns:a16="http://schemas.microsoft.com/office/drawing/2014/main" id="{917712E6-F817-694F-8D65-5FA4ECB0C2A4}"/>
              </a:ext>
            </a:extLst>
          </p:cNvPr>
          <p:cNvSpPr>
            <a:spLocks noChangeShapeType="1"/>
          </p:cNvSpPr>
          <p:nvPr/>
        </p:nvSpPr>
        <p:spPr bwMode="auto">
          <a:xfrm flipH="1" flipV="1">
            <a:off x="9677400" y="2286000"/>
            <a:ext cx="685800" cy="6858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2" name="Line 10">
            <a:extLst>
              <a:ext uri="{FF2B5EF4-FFF2-40B4-BE49-F238E27FC236}">
                <a16:creationId xmlns:a16="http://schemas.microsoft.com/office/drawing/2014/main" id="{EA2A4D53-00F7-D849-9589-492D3999B72E}"/>
              </a:ext>
            </a:extLst>
          </p:cNvPr>
          <p:cNvSpPr>
            <a:spLocks noChangeShapeType="1"/>
          </p:cNvSpPr>
          <p:nvPr/>
        </p:nvSpPr>
        <p:spPr bwMode="auto">
          <a:xfrm>
            <a:off x="7239000" y="3733800"/>
            <a:ext cx="533400" cy="6096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3" name="Line 11">
            <a:extLst>
              <a:ext uri="{FF2B5EF4-FFF2-40B4-BE49-F238E27FC236}">
                <a16:creationId xmlns:a16="http://schemas.microsoft.com/office/drawing/2014/main" id="{CDD0C77C-74B0-CF47-967F-A8FCD499627C}"/>
              </a:ext>
            </a:extLst>
          </p:cNvPr>
          <p:cNvSpPr>
            <a:spLocks noChangeShapeType="1"/>
          </p:cNvSpPr>
          <p:nvPr/>
        </p:nvSpPr>
        <p:spPr bwMode="auto">
          <a:xfrm>
            <a:off x="1981200" y="6553200"/>
            <a:ext cx="914400" cy="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2606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FDA060-F99C-9A42-BD54-4246F802CC40}"/>
              </a:ext>
            </a:extLst>
          </p:cNvPr>
          <p:cNvSpPr>
            <a:spLocks noGrp="1"/>
          </p:cNvSpPr>
          <p:nvPr>
            <p:ph type="sldNum" sz="quarter" idx="10"/>
          </p:nvPr>
        </p:nvSpPr>
        <p:spPr/>
        <p:txBody>
          <a:bodyPr/>
          <a:lstStyle/>
          <a:p>
            <a:fld id="{094B9FB2-CB54-4AB7-B170-E8A46DF8E46F}" type="slidenum">
              <a:rPr lang="en-US" altLang="en-US" smtClean="0">
                <a:solidFill>
                  <a:srgbClr val="000000"/>
                </a:solidFill>
              </a:rPr>
              <a:pPr/>
              <a:t>7</a:t>
            </a:fld>
            <a:endParaRPr lang="en-US" altLang="en-US">
              <a:solidFill>
                <a:srgbClr val="000000"/>
              </a:solidFill>
            </a:endParaRPr>
          </a:p>
        </p:txBody>
      </p:sp>
      <p:pic>
        <p:nvPicPr>
          <p:cNvPr id="3" name="Picture 2">
            <a:extLst>
              <a:ext uri="{FF2B5EF4-FFF2-40B4-BE49-F238E27FC236}">
                <a16:creationId xmlns:a16="http://schemas.microsoft.com/office/drawing/2014/main" id="{1A951BCC-C50A-4F4B-90BD-2FCD0F061B64}"/>
              </a:ext>
            </a:extLst>
          </p:cNvPr>
          <p:cNvPicPr>
            <a:picLocks noChangeAspect="1"/>
          </p:cNvPicPr>
          <p:nvPr/>
        </p:nvPicPr>
        <p:blipFill>
          <a:blip r:embed="rId2"/>
          <a:stretch>
            <a:fillRect/>
          </a:stretch>
        </p:blipFill>
        <p:spPr>
          <a:xfrm>
            <a:off x="1924051" y="971550"/>
            <a:ext cx="7415212" cy="5353050"/>
          </a:xfrm>
          <a:prstGeom prst="rect">
            <a:avLst/>
          </a:prstGeom>
        </p:spPr>
      </p:pic>
    </p:spTree>
    <p:extLst>
      <p:ext uri="{BB962C8B-B14F-4D97-AF65-F5344CB8AC3E}">
        <p14:creationId xmlns:p14="http://schemas.microsoft.com/office/powerpoint/2010/main" val="1347425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C97BE8-6C56-AC40-AE70-5298ADEC9AA3}"/>
              </a:ext>
            </a:extLst>
          </p:cNvPr>
          <p:cNvSpPr>
            <a:spLocks noGrp="1"/>
          </p:cNvSpPr>
          <p:nvPr>
            <p:ph type="sldNum" sz="quarter" idx="10"/>
          </p:nvPr>
        </p:nvSpPr>
        <p:spPr/>
        <p:txBody>
          <a:bodyPr/>
          <a:lstStyle/>
          <a:p>
            <a:fld id="{094B9FB2-CB54-4AB7-B170-E8A46DF8E46F}" type="slidenum">
              <a:rPr lang="en-US" altLang="en-US" smtClean="0">
                <a:solidFill>
                  <a:srgbClr val="000000"/>
                </a:solidFill>
              </a:rPr>
              <a:pPr/>
              <a:t>8</a:t>
            </a:fld>
            <a:endParaRPr lang="en-US" altLang="en-US">
              <a:solidFill>
                <a:srgbClr val="000000"/>
              </a:solidFill>
            </a:endParaRPr>
          </a:p>
        </p:txBody>
      </p:sp>
      <p:pic>
        <p:nvPicPr>
          <p:cNvPr id="3" name="Picture 2">
            <a:extLst>
              <a:ext uri="{FF2B5EF4-FFF2-40B4-BE49-F238E27FC236}">
                <a16:creationId xmlns:a16="http://schemas.microsoft.com/office/drawing/2014/main" id="{C1D6BD73-48A4-6846-A06F-32B766ADF3EF}"/>
              </a:ext>
            </a:extLst>
          </p:cNvPr>
          <p:cNvPicPr>
            <a:picLocks noChangeAspect="1"/>
          </p:cNvPicPr>
          <p:nvPr/>
        </p:nvPicPr>
        <p:blipFill>
          <a:blip r:embed="rId2"/>
          <a:stretch>
            <a:fillRect/>
          </a:stretch>
        </p:blipFill>
        <p:spPr>
          <a:xfrm>
            <a:off x="1660296" y="1385888"/>
            <a:ext cx="4778604" cy="4500562"/>
          </a:xfrm>
          <a:prstGeom prst="rect">
            <a:avLst/>
          </a:prstGeom>
        </p:spPr>
      </p:pic>
      <p:pic>
        <p:nvPicPr>
          <p:cNvPr id="4" name="Picture 3">
            <a:extLst>
              <a:ext uri="{FF2B5EF4-FFF2-40B4-BE49-F238E27FC236}">
                <a16:creationId xmlns:a16="http://schemas.microsoft.com/office/drawing/2014/main" id="{40100E97-1FC3-5B42-B42D-C542C74E6985}"/>
              </a:ext>
            </a:extLst>
          </p:cNvPr>
          <p:cNvPicPr>
            <a:picLocks noChangeAspect="1"/>
          </p:cNvPicPr>
          <p:nvPr/>
        </p:nvPicPr>
        <p:blipFill>
          <a:blip r:embed="rId3"/>
          <a:stretch>
            <a:fillRect/>
          </a:stretch>
        </p:blipFill>
        <p:spPr>
          <a:xfrm>
            <a:off x="6597650" y="1385888"/>
            <a:ext cx="3941763" cy="4500562"/>
          </a:xfrm>
          <a:prstGeom prst="rect">
            <a:avLst/>
          </a:prstGeom>
        </p:spPr>
      </p:pic>
      <p:sp>
        <p:nvSpPr>
          <p:cNvPr id="5" name="TextBox 4">
            <a:extLst>
              <a:ext uri="{FF2B5EF4-FFF2-40B4-BE49-F238E27FC236}">
                <a16:creationId xmlns:a16="http://schemas.microsoft.com/office/drawing/2014/main" id="{3056A654-59C6-4D4C-9823-95C8F3480F87}"/>
              </a:ext>
            </a:extLst>
          </p:cNvPr>
          <p:cNvSpPr txBox="1"/>
          <p:nvPr/>
        </p:nvSpPr>
        <p:spPr>
          <a:xfrm>
            <a:off x="2609850" y="971550"/>
            <a:ext cx="2243628" cy="369332"/>
          </a:xfrm>
          <a:prstGeom prst="rect">
            <a:avLst/>
          </a:prstGeom>
          <a:noFill/>
        </p:spPr>
        <p:txBody>
          <a:bodyPr wrap="none" rtlCol="0">
            <a:spAutoFit/>
          </a:bodyPr>
          <a:lstStyle/>
          <a:p>
            <a:r>
              <a:rPr lang="en-US" dirty="0"/>
              <a:t>Bone Marrow Harvest</a:t>
            </a:r>
          </a:p>
        </p:txBody>
      </p:sp>
      <p:sp>
        <p:nvSpPr>
          <p:cNvPr id="6" name="TextBox 5">
            <a:extLst>
              <a:ext uri="{FF2B5EF4-FFF2-40B4-BE49-F238E27FC236}">
                <a16:creationId xmlns:a16="http://schemas.microsoft.com/office/drawing/2014/main" id="{965F67D0-2ED9-1343-857D-F54CAE21D8B5}"/>
              </a:ext>
            </a:extLst>
          </p:cNvPr>
          <p:cNvSpPr txBox="1"/>
          <p:nvPr/>
        </p:nvSpPr>
        <p:spPr>
          <a:xfrm>
            <a:off x="6919914" y="947738"/>
            <a:ext cx="3155223" cy="369332"/>
          </a:xfrm>
          <a:prstGeom prst="rect">
            <a:avLst/>
          </a:prstGeom>
          <a:noFill/>
        </p:spPr>
        <p:txBody>
          <a:bodyPr wrap="none" rtlCol="0">
            <a:spAutoFit/>
          </a:bodyPr>
          <a:lstStyle/>
          <a:p>
            <a:r>
              <a:rPr lang="en-US" dirty="0"/>
              <a:t>Stem Cell Collection from Blood</a:t>
            </a:r>
          </a:p>
        </p:txBody>
      </p:sp>
      <p:sp>
        <p:nvSpPr>
          <p:cNvPr id="7" name="Rectangle 2">
            <a:extLst>
              <a:ext uri="{FF2B5EF4-FFF2-40B4-BE49-F238E27FC236}">
                <a16:creationId xmlns:a16="http://schemas.microsoft.com/office/drawing/2014/main" id="{59AB0BE7-226D-FE44-AF3E-09E60B2EF210}"/>
              </a:ext>
            </a:extLst>
          </p:cNvPr>
          <p:cNvSpPr txBox="1">
            <a:spLocks noChangeArrowheads="1"/>
          </p:cNvSpPr>
          <p:nvPr/>
        </p:nvSpPr>
        <p:spPr>
          <a:xfrm>
            <a:off x="670034" y="302333"/>
            <a:ext cx="10515600" cy="8185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dirty="0">
                <a:solidFill>
                  <a:srgbClr val="002060"/>
                </a:solidFill>
              </a:rPr>
              <a:t>Allogeneic Transplantation: Stem Cell Source</a:t>
            </a:r>
          </a:p>
        </p:txBody>
      </p:sp>
    </p:spTree>
    <p:extLst>
      <p:ext uri="{BB962C8B-B14F-4D97-AF65-F5344CB8AC3E}">
        <p14:creationId xmlns:p14="http://schemas.microsoft.com/office/powerpoint/2010/main" val="2216743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8B054944-4EC0-E246-AA2A-DADCBB891256}"/>
              </a:ext>
            </a:extLst>
          </p:cNvPr>
          <p:cNvSpPr>
            <a:spLocks noGrp="1" noChangeArrowheads="1"/>
          </p:cNvSpPr>
          <p:nvPr>
            <p:ph idx="1"/>
          </p:nvPr>
        </p:nvSpPr>
        <p:spPr/>
        <p:txBody>
          <a:bodyPr/>
          <a:lstStyle/>
          <a:p>
            <a:pPr eaLnBrk="1" hangingPunct="1"/>
            <a:r>
              <a:rPr lang="en-US" altLang="en-US"/>
              <a:t>Is there another source of stem cells?</a:t>
            </a:r>
          </a:p>
          <a:p>
            <a:pPr eaLnBrk="1" hangingPunct="1"/>
            <a:r>
              <a:rPr lang="en-US" altLang="en-US"/>
              <a:t>Yes, Cord Blood</a:t>
            </a:r>
          </a:p>
        </p:txBody>
      </p:sp>
      <p:pic>
        <p:nvPicPr>
          <p:cNvPr id="28676" name="Picture 9" descr="placenta">
            <a:extLst>
              <a:ext uri="{FF2B5EF4-FFF2-40B4-BE49-F238E27FC236}">
                <a16:creationId xmlns:a16="http://schemas.microsoft.com/office/drawing/2014/main" id="{4358107B-0AB5-CB44-99D9-FB70BE37A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590800"/>
            <a:ext cx="4800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5" descr="sang_cordon">
            <a:hlinkClick r:id="rId4"/>
            <a:extLst>
              <a:ext uri="{FF2B5EF4-FFF2-40B4-BE49-F238E27FC236}">
                <a16:creationId xmlns:a16="http://schemas.microsoft.com/office/drawing/2014/main" id="{24716967-319B-5046-824D-C528E8103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743200"/>
            <a:ext cx="419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1854A3CF-EE34-C243-B20C-BF2FEC131D9B}"/>
              </a:ext>
            </a:extLst>
          </p:cNvPr>
          <p:cNvSpPr>
            <a:spLocks noGrp="1" noChangeArrowheads="1"/>
          </p:cNvSpPr>
          <p:nvPr>
            <p:ph type="title"/>
          </p:nvPr>
        </p:nvSpPr>
        <p:spPr>
          <a:xfrm>
            <a:off x="764628" y="198437"/>
            <a:ext cx="10515600" cy="1325563"/>
          </a:xfrm>
        </p:spPr>
        <p:txBody>
          <a:bodyPr>
            <a:normAutofit/>
          </a:bodyPr>
          <a:lstStyle/>
          <a:p>
            <a:pPr>
              <a:defRPr/>
            </a:pPr>
            <a:r>
              <a:rPr sz="3200" b="1" dirty="0">
                <a:solidFill>
                  <a:srgbClr val="002060"/>
                </a:solidFill>
              </a:rPr>
              <a:t>Allogeneic Transplantation</a:t>
            </a:r>
            <a:r>
              <a:rPr lang="en-US" sz="3200" b="1" dirty="0">
                <a:solidFill>
                  <a:srgbClr val="002060"/>
                </a:solidFill>
              </a:rPr>
              <a:t>: Donor Source, UCB</a:t>
            </a:r>
            <a:endParaRPr sz="3200" b="1" dirty="0">
              <a:solidFill>
                <a:srgbClr val="002060"/>
              </a:solidFill>
            </a:endParaRPr>
          </a:p>
        </p:txBody>
      </p:sp>
    </p:spTree>
    <p:extLst>
      <p:ext uri="{BB962C8B-B14F-4D97-AF65-F5344CB8AC3E}">
        <p14:creationId xmlns:p14="http://schemas.microsoft.com/office/powerpoint/2010/main" val="942913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TotalTime>
  <Words>1822</Words>
  <Application>Microsoft Office PowerPoint</Application>
  <PresentationFormat>Widescreen</PresentationFormat>
  <Paragraphs>185</Paragraphs>
  <Slides>46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AdvTT51434264</vt:lpstr>
      <vt:lpstr>AdvTT51434264+01</vt:lpstr>
      <vt:lpstr>Arial</vt:lpstr>
      <vt:lpstr>Calibri</vt:lpstr>
      <vt:lpstr>Calibri Light</vt:lpstr>
      <vt:lpstr>Garamond</vt:lpstr>
      <vt:lpstr>Roboto</vt:lpstr>
      <vt:lpstr>Office Theme</vt:lpstr>
      <vt:lpstr>Understanding Transplant for Bone Marrow Failure Diseases </vt:lpstr>
      <vt:lpstr>Bone Marrow, Stem Cells,  Blood Cells</vt:lpstr>
      <vt:lpstr>PowerPoint Presentation</vt:lpstr>
      <vt:lpstr>BMF Syndromes</vt:lpstr>
      <vt:lpstr>PowerPoint Presentation</vt:lpstr>
      <vt:lpstr>PowerPoint Presentation</vt:lpstr>
      <vt:lpstr>PowerPoint Presentation</vt:lpstr>
      <vt:lpstr>PowerPoint Presentation</vt:lpstr>
      <vt:lpstr>Allogeneic Transplantation: Donor Source, UCB</vt:lpstr>
      <vt:lpstr>Allogeneic HCT Recipients in the US, by Donor Type </vt:lpstr>
      <vt:lpstr>Haploidentical HCT in the US by Disease</vt:lpstr>
      <vt:lpstr>Indications for Hematopoietic Cell Transplant in the US, 2019</vt:lpstr>
      <vt:lpstr>Allogeneic Transplantation: Patient-Donor HLA Matching</vt:lpstr>
      <vt:lpstr>PowerPoint Presentation</vt:lpstr>
      <vt:lpstr>PowerPoint Presentation</vt:lpstr>
      <vt:lpstr>PowerPoint Presentation</vt:lpstr>
      <vt:lpstr>MDS is a Progressive, Spectrum of Diseases</vt:lpstr>
      <vt:lpstr>PowerPoint Presentation</vt:lpstr>
      <vt:lpstr>PowerPoint Presentation</vt:lpstr>
      <vt:lpstr>PowerPoint Presentation</vt:lpstr>
      <vt:lpstr>AlloHCT vs. Chemotherapy</vt:lpstr>
      <vt:lpstr>OS        LFS</vt:lpstr>
      <vt:lpstr>Survival was Even Better with AlloHCT Among Patients Actually Who Have Received Therapy</vt:lpstr>
      <vt:lpstr>AlloHCT was Superior in almost all Subgroups</vt:lpstr>
      <vt:lpstr>Major AlloHCT Complications</vt:lpstr>
      <vt:lpstr>Survival after HCT for Myelodysplastic Syndrome (MDS), Age ≥18 Years, in the US, 2008-2018</vt:lpstr>
      <vt:lpstr>Trends in Survival after Allogeneic HCT for Myelodysplastic Syndrome (MDS), Age ≥18 Years, in the US, 2001-2018</vt:lpstr>
      <vt:lpstr>Why Aren’t We Doing Much More HCT in MDS?</vt:lpstr>
      <vt:lpstr>How to Improve?</vt:lpstr>
      <vt:lpstr>Treatment  Outcomes Have Improved Over Time</vt:lpstr>
      <vt:lpstr>ISP or BMT (HCT) in More Recent Era?</vt:lpstr>
      <vt:lpstr>SAA patients treated with either IST or BMT First-Line –An EBMT study </vt:lpstr>
      <vt:lpstr>Comparison of IST vs. BMT in patients  Age 1–20 years </vt:lpstr>
      <vt:lpstr>Comparison of IST vs. BMT in patients  Age 21-40 years </vt:lpstr>
      <vt:lpstr>Comparison of IST vs. BMT in patients  Age &gt;40 years </vt:lpstr>
      <vt:lpstr>HCT Outcomes: Related vs. Unrelated Donor Matters</vt:lpstr>
      <vt:lpstr>Survival after Allogeneic HCT for Severe Aplastic Anemia (SAA), Age &lt;18 Years, in the US, 2008-2018</vt:lpstr>
      <vt:lpstr>HCT Outcomes: Donor Type and Age of Recipient Matter</vt:lpstr>
      <vt:lpstr>HCT Outcomes: Age and Conditioning are matter</vt:lpstr>
      <vt:lpstr>PowerPoint Presentation</vt:lpstr>
      <vt:lpstr>HaploHCT in SAA</vt:lpstr>
      <vt:lpstr>HaploHCT in SAA</vt:lpstr>
      <vt:lpstr>PNH</vt:lpstr>
      <vt:lpstr>PNH</vt:lpstr>
      <vt:lpstr>PowerPoint Presentation</vt:lpstr>
      <vt:lpstr>PNH BMT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Leigh Clark</cp:lastModifiedBy>
  <cp:revision>87</cp:revision>
  <cp:lastPrinted>2021-08-16T15:38:22Z</cp:lastPrinted>
  <dcterms:created xsi:type="dcterms:W3CDTF">2021-08-16T14:06:08Z</dcterms:created>
  <dcterms:modified xsi:type="dcterms:W3CDTF">2021-12-14T20:23:32Z</dcterms:modified>
</cp:coreProperties>
</file>