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48" r:id="rId2"/>
    <p:sldMasterId id="2147483737" r:id="rId3"/>
    <p:sldMasterId id="2147483762" r:id="rId4"/>
  </p:sldMasterIdLst>
  <p:notesMasterIdLst>
    <p:notesMasterId r:id="rId47"/>
  </p:notesMasterIdLst>
  <p:sldIdLst>
    <p:sldId id="256" r:id="rId5"/>
    <p:sldId id="393" r:id="rId6"/>
    <p:sldId id="392" r:id="rId7"/>
    <p:sldId id="422" r:id="rId8"/>
    <p:sldId id="400" r:id="rId9"/>
    <p:sldId id="389" r:id="rId10"/>
    <p:sldId id="388" r:id="rId11"/>
    <p:sldId id="387" r:id="rId12"/>
    <p:sldId id="395" r:id="rId13"/>
    <p:sldId id="397" r:id="rId14"/>
    <p:sldId id="398" r:id="rId15"/>
    <p:sldId id="399" r:id="rId16"/>
    <p:sldId id="386" r:id="rId17"/>
    <p:sldId id="426" r:id="rId18"/>
    <p:sldId id="421" r:id="rId19"/>
    <p:sldId id="331" r:id="rId20"/>
    <p:sldId id="384" r:id="rId21"/>
    <p:sldId id="404" r:id="rId22"/>
    <p:sldId id="334" r:id="rId23"/>
    <p:sldId id="356" r:id="rId24"/>
    <p:sldId id="337" r:id="rId25"/>
    <p:sldId id="342" r:id="rId26"/>
    <p:sldId id="346" r:id="rId27"/>
    <p:sldId id="418" r:id="rId28"/>
    <p:sldId id="419" r:id="rId29"/>
    <p:sldId id="382" r:id="rId30"/>
    <p:sldId id="305" r:id="rId31"/>
    <p:sldId id="425" r:id="rId32"/>
    <p:sldId id="424" r:id="rId33"/>
    <p:sldId id="423" r:id="rId34"/>
    <p:sldId id="427" r:id="rId35"/>
    <p:sldId id="428" r:id="rId36"/>
    <p:sldId id="311" r:id="rId37"/>
    <p:sldId id="437" r:id="rId38"/>
    <p:sldId id="436" r:id="rId39"/>
    <p:sldId id="435" r:id="rId40"/>
    <p:sldId id="432" r:id="rId41"/>
    <p:sldId id="431" r:id="rId42"/>
    <p:sldId id="264" r:id="rId43"/>
    <p:sldId id="429" r:id="rId44"/>
    <p:sldId id="430" r:id="rId45"/>
    <p:sldId id="326" r:id="rId46"/>
  </p:sldIdLst>
  <p:sldSz cx="9144000" cy="6858000" type="screen4x3"/>
  <p:notesSz cx="1828800" cy="6858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E18804-45CF-4C7B-98CC-382CAAD8A5C9}" v="5" dt="2023-04-13T17:35:56.63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6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55"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midt, Rachael" userId="7c36c744-3681-43dc-91cf-8fc8da400fd3" providerId="ADAL" clId="{75E18804-45CF-4C7B-98CC-382CAAD8A5C9}"/>
    <pc:docChg chg="undo custSel addSld delSld modSld">
      <pc:chgData name="Schmidt, Rachael" userId="7c36c744-3681-43dc-91cf-8fc8da400fd3" providerId="ADAL" clId="{75E18804-45CF-4C7B-98CC-382CAAD8A5C9}" dt="2023-04-13T17:36:17.630" v="82" actId="14100"/>
      <pc:docMkLst>
        <pc:docMk/>
      </pc:docMkLst>
      <pc:sldChg chg="modSp mod">
        <pc:chgData name="Schmidt, Rachael" userId="7c36c744-3681-43dc-91cf-8fc8da400fd3" providerId="ADAL" clId="{75E18804-45CF-4C7B-98CC-382CAAD8A5C9}" dt="2023-04-13T17:28:33.883" v="35" actId="20577"/>
        <pc:sldMkLst>
          <pc:docMk/>
          <pc:sldMk cId="0" sldId="256"/>
        </pc:sldMkLst>
        <pc:spChg chg="mod">
          <ac:chgData name="Schmidt, Rachael" userId="7c36c744-3681-43dc-91cf-8fc8da400fd3" providerId="ADAL" clId="{75E18804-45CF-4C7B-98CC-382CAAD8A5C9}" dt="2023-04-13T17:28:33.883" v="35" actId="20577"/>
          <ac:spMkLst>
            <pc:docMk/>
            <pc:sldMk cId="0" sldId="256"/>
            <ac:spMk id="82" creationId="{00000000-0000-0000-0000-000000000000}"/>
          </ac:spMkLst>
        </pc:spChg>
      </pc:sldChg>
      <pc:sldChg chg="modSp add mod">
        <pc:chgData name="Schmidt, Rachael" userId="7c36c744-3681-43dc-91cf-8fc8da400fd3" providerId="ADAL" clId="{75E18804-45CF-4C7B-98CC-382CAAD8A5C9}" dt="2023-04-13T17:35:22.671" v="77" actId="13822"/>
        <pc:sldMkLst>
          <pc:docMk/>
          <pc:sldMk cId="0" sldId="264"/>
        </pc:sldMkLst>
        <pc:spChg chg="mod">
          <ac:chgData name="Schmidt, Rachael" userId="7c36c744-3681-43dc-91cf-8fc8da400fd3" providerId="ADAL" clId="{75E18804-45CF-4C7B-98CC-382CAAD8A5C9}" dt="2023-04-13T17:34:51.854" v="70" actId="403"/>
          <ac:spMkLst>
            <pc:docMk/>
            <pc:sldMk cId="0" sldId="264"/>
            <ac:spMk id="148" creationId="{00000000-0000-0000-0000-000000000000}"/>
          </ac:spMkLst>
        </pc:spChg>
        <pc:spChg chg="mod">
          <ac:chgData name="Schmidt, Rachael" userId="7c36c744-3681-43dc-91cf-8fc8da400fd3" providerId="ADAL" clId="{75E18804-45CF-4C7B-98CC-382CAAD8A5C9}" dt="2023-04-13T17:35:22.671" v="77" actId="13822"/>
          <ac:spMkLst>
            <pc:docMk/>
            <pc:sldMk cId="0" sldId="264"/>
            <ac:spMk id="150" creationId="{00000000-0000-0000-0000-000000000000}"/>
          </ac:spMkLst>
        </pc:spChg>
        <pc:spChg chg="mod">
          <ac:chgData name="Schmidt, Rachael" userId="7c36c744-3681-43dc-91cf-8fc8da400fd3" providerId="ADAL" clId="{75E18804-45CF-4C7B-98CC-382CAAD8A5C9}" dt="2023-04-13T17:35:22.671" v="77" actId="13822"/>
          <ac:spMkLst>
            <pc:docMk/>
            <pc:sldMk cId="0" sldId="264"/>
            <ac:spMk id="151" creationId="{00000000-0000-0000-0000-000000000000}"/>
          </ac:spMkLst>
        </pc:spChg>
        <pc:spChg chg="mod">
          <ac:chgData name="Schmidt, Rachael" userId="7c36c744-3681-43dc-91cf-8fc8da400fd3" providerId="ADAL" clId="{75E18804-45CF-4C7B-98CC-382CAAD8A5C9}" dt="2023-04-13T17:35:22.671" v="77" actId="13822"/>
          <ac:spMkLst>
            <pc:docMk/>
            <pc:sldMk cId="0" sldId="264"/>
            <ac:spMk id="152" creationId="{00000000-0000-0000-0000-000000000000}"/>
          </ac:spMkLst>
        </pc:spChg>
        <pc:spChg chg="mod">
          <ac:chgData name="Schmidt, Rachael" userId="7c36c744-3681-43dc-91cf-8fc8da400fd3" providerId="ADAL" clId="{75E18804-45CF-4C7B-98CC-382CAAD8A5C9}" dt="2023-04-13T17:35:22.671" v="77" actId="13822"/>
          <ac:spMkLst>
            <pc:docMk/>
            <pc:sldMk cId="0" sldId="264"/>
            <ac:spMk id="153" creationId="{00000000-0000-0000-0000-000000000000}"/>
          </ac:spMkLst>
        </pc:spChg>
        <pc:spChg chg="mod">
          <ac:chgData name="Schmidt, Rachael" userId="7c36c744-3681-43dc-91cf-8fc8da400fd3" providerId="ADAL" clId="{75E18804-45CF-4C7B-98CC-382CAAD8A5C9}" dt="2023-04-13T17:35:22.671" v="77" actId="13822"/>
          <ac:spMkLst>
            <pc:docMk/>
            <pc:sldMk cId="0" sldId="264"/>
            <ac:spMk id="154" creationId="{00000000-0000-0000-0000-000000000000}"/>
          </ac:spMkLst>
        </pc:spChg>
        <pc:spChg chg="mod">
          <ac:chgData name="Schmidt, Rachael" userId="7c36c744-3681-43dc-91cf-8fc8da400fd3" providerId="ADAL" clId="{75E18804-45CF-4C7B-98CC-382CAAD8A5C9}" dt="2023-04-13T17:35:22.671" v="77" actId="13822"/>
          <ac:spMkLst>
            <pc:docMk/>
            <pc:sldMk cId="0" sldId="264"/>
            <ac:spMk id="155" creationId="{00000000-0000-0000-0000-000000000000}"/>
          </ac:spMkLst>
        </pc:spChg>
        <pc:spChg chg="mod">
          <ac:chgData name="Schmidt, Rachael" userId="7c36c744-3681-43dc-91cf-8fc8da400fd3" providerId="ADAL" clId="{75E18804-45CF-4C7B-98CC-382CAAD8A5C9}" dt="2023-04-13T17:35:22.671" v="77" actId="13822"/>
          <ac:spMkLst>
            <pc:docMk/>
            <pc:sldMk cId="0" sldId="264"/>
            <ac:spMk id="156" creationId="{00000000-0000-0000-0000-000000000000}"/>
          </ac:spMkLst>
        </pc:spChg>
        <pc:spChg chg="mod">
          <ac:chgData name="Schmidt, Rachael" userId="7c36c744-3681-43dc-91cf-8fc8da400fd3" providerId="ADAL" clId="{75E18804-45CF-4C7B-98CC-382CAAD8A5C9}" dt="2023-04-13T17:35:22.671" v="77" actId="13822"/>
          <ac:spMkLst>
            <pc:docMk/>
            <pc:sldMk cId="0" sldId="264"/>
            <ac:spMk id="157" creationId="{00000000-0000-0000-0000-000000000000}"/>
          </ac:spMkLst>
        </pc:spChg>
        <pc:grpChg chg="mod">
          <ac:chgData name="Schmidt, Rachael" userId="7c36c744-3681-43dc-91cf-8fc8da400fd3" providerId="ADAL" clId="{75E18804-45CF-4C7B-98CC-382CAAD8A5C9}" dt="2023-04-13T17:34:12.957" v="59" actId="14100"/>
          <ac:grpSpMkLst>
            <pc:docMk/>
            <pc:sldMk cId="0" sldId="264"/>
            <ac:grpSpMk id="149" creationId="{00000000-0000-0000-0000-000000000000}"/>
          </ac:grpSpMkLst>
        </pc:grpChg>
      </pc:sldChg>
      <pc:sldChg chg="modSp add mod">
        <pc:chgData name="Schmidt, Rachael" userId="7c36c744-3681-43dc-91cf-8fc8da400fd3" providerId="ADAL" clId="{75E18804-45CF-4C7B-98CC-382CAAD8A5C9}" dt="2023-04-13T17:32:48.033" v="50" actId="14100"/>
        <pc:sldMkLst>
          <pc:docMk/>
          <pc:sldMk cId="506783459" sldId="311"/>
        </pc:sldMkLst>
        <pc:spChg chg="mod">
          <ac:chgData name="Schmidt, Rachael" userId="7c36c744-3681-43dc-91cf-8fc8da400fd3" providerId="ADAL" clId="{75E18804-45CF-4C7B-98CC-382CAAD8A5C9}" dt="2023-04-13T17:32:48.033" v="50" actId="14100"/>
          <ac:spMkLst>
            <pc:docMk/>
            <pc:sldMk cId="506783459" sldId="311"/>
            <ac:spMk id="2" creationId="{4195319F-C776-8FA8-04D3-C96E7C100A09}"/>
          </ac:spMkLst>
        </pc:spChg>
        <pc:spChg chg="mod">
          <ac:chgData name="Schmidt, Rachael" userId="7c36c744-3681-43dc-91cf-8fc8da400fd3" providerId="ADAL" clId="{75E18804-45CF-4C7B-98CC-382CAAD8A5C9}" dt="2023-04-13T17:32:42.999" v="48" actId="27636"/>
          <ac:spMkLst>
            <pc:docMk/>
            <pc:sldMk cId="506783459" sldId="311"/>
            <ac:spMk id="3" creationId="{9993DA57-FE13-0EE2-6849-AD73CFF631B9}"/>
          </ac:spMkLst>
        </pc:spChg>
      </pc:sldChg>
      <pc:sldChg chg="del">
        <pc:chgData name="Schmidt, Rachael" userId="7c36c744-3681-43dc-91cf-8fc8da400fd3" providerId="ADAL" clId="{75E18804-45CF-4C7B-98CC-382CAAD8A5C9}" dt="2023-04-13T17:28:54.063" v="36" actId="47"/>
        <pc:sldMkLst>
          <pc:docMk/>
          <pc:sldMk cId="1480048913" sldId="385"/>
        </pc:sldMkLst>
      </pc:sldChg>
      <pc:sldChg chg="addSp delSp modSp mod">
        <pc:chgData name="Schmidt, Rachael" userId="7c36c744-3681-43dc-91cf-8fc8da400fd3" providerId="ADAL" clId="{75E18804-45CF-4C7B-98CC-382CAAD8A5C9}" dt="2023-04-13T17:30:08.054" v="45" actId="20577"/>
        <pc:sldMkLst>
          <pc:docMk/>
          <pc:sldMk cId="2089661535" sldId="426"/>
        </pc:sldMkLst>
        <pc:spChg chg="mod">
          <ac:chgData name="Schmidt, Rachael" userId="7c36c744-3681-43dc-91cf-8fc8da400fd3" providerId="ADAL" clId="{75E18804-45CF-4C7B-98CC-382CAAD8A5C9}" dt="2023-04-13T17:30:08.054" v="45" actId="20577"/>
          <ac:spMkLst>
            <pc:docMk/>
            <pc:sldMk cId="2089661535" sldId="426"/>
            <ac:spMk id="2" creationId="{DEF6090F-0C53-444C-BAC9-13EBC5335537}"/>
          </ac:spMkLst>
        </pc:spChg>
        <pc:spChg chg="mod ord">
          <ac:chgData name="Schmidt, Rachael" userId="7c36c744-3681-43dc-91cf-8fc8da400fd3" providerId="ADAL" clId="{75E18804-45CF-4C7B-98CC-382CAAD8A5C9}" dt="2023-04-13T17:30:02.837" v="44" actId="14100"/>
          <ac:spMkLst>
            <pc:docMk/>
            <pc:sldMk cId="2089661535" sldId="426"/>
            <ac:spMk id="3" creationId="{F4695C45-F63C-4BBC-A7CB-FCB28B136C83}"/>
          </ac:spMkLst>
        </pc:spChg>
        <pc:spChg chg="add">
          <ac:chgData name="Schmidt, Rachael" userId="7c36c744-3681-43dc-91cf-8fc8da400fd3" providerId="ADAL" clId="{75E18804-45CF-4C7B-98CC-382CAAD8A5C9}" dt="2023-04-13T17:29:50.144" v="40" actId="26606"/>
          <ac:spMkLst>
            <pc:docMk/>
            <pc:sldMk cId="2089661535" sldId="426"/>
            <ac:spMk id="1031" creationId="{79BB35BC-D5C2-4C8B-A22A-A71E6191913B}"/>
          </ac:spMkLst>
        </pc:spChg>
        <pc:picChg chg="del">
          <ac:chgData name="Schmidt, Rachael" userId="7c36c744-3681-43dc-91cf-8fc8da400fd3" providerId="ADAL" clId="{75E18804-45CF-4C7B-98CC-382CAAD8A5C9}" dt="2023-04-13T17:29:36.483" v="37" actId="478"/>
          <ac:picMkLst>
            <pc:docMk/>
            <pc:sldMk cId="2089661535" sldId="426"/>
            <ac:picMk id="4" creationId="{517D4CAE-23EF-4B98-B524-8EC149C201AD}"/>
          </ac:picMkLst>
        </pc:picChg>
        <pc:picChg chg="add mod">
          <ac:chgData name="Schmidt, Rachael" userId="7c36c744-3681-43dc-91cf-8fc8da400fd3" providerId="ADAL" clId="{75E18804-45CF-4C7B-98CC-382CAAD8A5C9}" dt="2023-04-13T17:29:50.144" v="40" actId="26606"/>
          <ac:picMkLst>
            <pc:docMk/>
            <pc:sldMk cId="2089661535" sldId="426"/>
            <ac:picMk id="1026" creationId="{2E2F52A9-42F5-49A5-8FBB-B4A39C6CD895}"/>
          </ac:picMkLst>
        </pc:picChg>
      </pc:sldChg>
      <pc:sldChg chg="new del">
        <pc:chgData name="Schmidt, Rachael" userId="7c36c744-3681-43dc-91cf-8fc8da400fd3" providerId="ADAL" clId="{75E18804-45CF-4C7B-98CC-382CAAD8A5C9}" dt="2023-04-13T17:34:55.687" v="71" actId="47"/>
        <pc:sldMkLst>
          <pc:docMk/>
          <pc:sldMk cId="845422802" sldId="437"/>
        </pc:sldMkLst>
      </pc:sldChg>
      <pc:sldChg chg="addSp delSp modSp new mod">
        <pc:chgData name="Schmidt, Rachael" userId="7c36c744-3681-43dc-91cf-8fc8da400fd3" providerId="ADAL" clId="{75E18804-45CF-4C7B-98CC-382CAAD8A5C9}" dt="2023-04-13T17:36:17.630" v="82" actId="14100"/>
        <pc:sldMkLst>
          <pc:docMk/>
          <pc:sldMk cId="1437788433" sldId="437"/>
        </pc:sldMkLst>
        <pc:spChg chg="del">
          <ac:chgData name="Schmidt, Rachael" userId="7c36c744-3681-43dc-91cf-8fc8da400fd3" providerId="ADAL" clId="{75E18804-45CF-4C7B-98CC-382CAAD8A5C9}" dt="2023-04-13T17:35:56.638" v="79"/>
          <ac:spMkLst>
            <pc:docMk/>
            <pc:sldMk cId="1437788433" sldId="437"/>
            <ac:spMk id="3" creationId="{EEBED06B-E444-5061-AB74-5B733CDDDB87}"/>
          </ac:spMkLst>
        </pc:spChg>
        <pc:picChg chg="add mod">
          <ac:chgData name="Schmidt, Rachael" userId="7c36c744-3681-43dc-91cf-8fc8da400fd3" providerId="ADAL" clId="{75E18804-45CF-4C7B-98CC-382CAAD8A5C9}" dt="2023-04-13T17:36:17.630" v="82" actId="14100"/>
          <ac:picMkLst>
            <pc:docMk/>
            <pc:sldMk cId="1437788433" sldId="437"/>
            <ac:picMk id="5" creationId="{303CCB71-CACC-D738-967D-C9DCF1284C42}"/>
          </ac:picMkLst>
        </pc:picChg>
      </pc:sldChg>
      <pc:sldChg chg="new del">
        <pc:chgData name="Schmidt, Rachael" userId="7c36c744-3681-43dc-91cf-8fc8da400fd3" providerId="ADAL" clId="{75E18804-45CF-4C7B-98CC-382CAAD8A5C9}" dt="2023-04-13T17:33:35.591" v="51" actId="47"/>
        <pc:sldMkLst>
          <pc:docMk/>
          <pc:sldMk cId="3532541724" sldId="43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A67BF-93C7-4B19-9EF6-6EE018F13EE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5AEC41E-5B82-4AA2-9D4A-D71448287816}">
      <dgm:prSet phldr="0"/>
      <dgm:spPr/>
      <dgm:t>
        <a:bodyPr/>
        <a:lstStyle/>
        <a:p>
          <a:pPr rtl="0"/>
          <a:r>
            <a:rPr lang="en-US" dirty="0">
              <a:latin typeface="Calibri Light" panose="020F0302020204030204"/>
            </a:rPr>
            <a:t>Most cancers have a decrease in risk of recurrence 5 years after diagnosis. This</a:t>
          </a:r>
          <a:r>
            <a:rPr lang="en-US" dirty="0"/>
            <a:t> creates a shift in focus from risk of recurrence to surveillance of late/long term effects</a:t>
          </a:r>
          <a:r>
            <a:rPr lang="en-US" dirty="0">
              <a:latin typeface="Calibri Light" panose="020F0302020204030204"/>
            </a:rPr>
            <a:t> as those risks increase.</a:t>
          </a:r>
          <a:endParaRPr lang="en-US" dirty="0"/>
        </a:p>
      </dgm:t>
    </dgm:pt>
    <dgm:pt modelId="{B7B35D4B-BD5D-415F-A362-FDC3D3238345}" type="parTrans" cxnId="{67040201-5CA2-4DE8-943A-9CEFC8AF48CB}">
      <dgm:prSet/>
      <dgm:spPr/>
      <dgm:t>
        <a:bodyPr/>
        <a:lstStyle/>
        <a:p>
          <a:endParaRPr lang="en-US"/>
        </a:p>
      </dgm:t>
    </dgm:pt>
    <dgm:pt modelId="{B72BC965-F303-42ED-B38F-B4E68CB638DE}" type="sibTrans" cxnId="{67040201-5CA2-4DE8-943A-9CEFC8AF48CB}">
      <dgm:prSet/>
      <dgm:spPr/>
      <dgm:t>
        <a:bodyPr/>
        <a:lstStyle/>
        <a:p>
          <a:endParaRPr lang="en-US"/>
        </a:p>
      </dgm:t>
    </dgm:pt>
    <dgm:pt modelId="{DC9730E8-15A9-491E-B5C8-9520101A1B33}">
      <dgm:prSet/>
      <dgm:spPr/>
      <dgm:t>
        <a:bodyPr/>
        <a:lstStyle/>
        <a:p>
          <a:pPr rtl="0"/>
          <a:r>
            <a:rPr lang="en-US" dirty="0"/>
            <a:t>Therapy-related complications cause morbidity and mortality among survivors but may not be apparent for years after treatment </a:t>
          </a:r>
        </a:p>
      </dgm:t>
    </dgm:pt>
    <dgm:pt modelId="{3C07FF54-09E6-4397-A6C1-ACF201C5BD4A}" type="parTrans" cxnId="{B66002D8-182A-457F-8FBB-2C705D449123}">
      <dgm:prSet/>
      <dgm:spPr/>
      <dgm:t>
        <a:bodyPr/>
        <a:lstStyle/>
        <a:p>
          <a:endParaRPr lang="en-US"/>
        </a:p>
      </dgm:t>
    </dgm:pt>
    <dgm:pt modelId="{6C217CFA-71C4-4195-B556-1EACA34428EB}" type="sibTrans" cxnId="{B66002D8-182A-457F-8FBB-2C705D449123}">
      <dgm:prSet/>
      <dgm:spPr/>
      <dgm:t>
        <a:bodyPr/>
        <a:lstStyle/>
        <a:p>
          <a:endParaRPr lang="en-US"/>
        </a:p>
      </dgm:t>
    </dgm:pt>
    <dgm:pt modelId="{3AEC086F-4E25-47CF-A610-09293228A728}">
      <dgm:prSet phldr="0"/>
      <dgm:spPr/>
      <dgm:t>
        <a:bodyPr/>
        <a:lstStyle/>
        <a:p>
          <a:pPr rtl="0"/>
          <a:r>
            <a:rPr lang="en-US" dirty="0"/>
            <a:t>Early detection through screening and risk-reduction may lessen the impact of some late effects</a:t>
          </a:r>
          <a:endParaRPr lang="en-US" dirty="0">
            <a:latin typeface="Calibri Light" panose="020F0302020204030204"/>
          </a:endParaRPr>
        </a:p>
      </dgm:t>
    </dgm:pt>
    <dgm:pt modelId="{D34F0191-24ED-4EC7-A782-650863173A11}" type="parTrans" cxnId="{B4094936-4FBD-453F-B496-0A2E5AE069B3}">
      <dgm:prSet/>
      <dgm:spPr/>
    </dgm:pt>
    <dgm:pt modelId="{DA14F12C-BED0-4714-86FD-B7000581C117}" type="sibTrans" cxnId="{B4094936-4FBD-453F-B496-0A2E5AE069B3}">
      <dgm:prSet/>
      <dgm:spPr/>
    </dgm:pt>
    <dgm:pt modelId="{609BC292-6EA2-054D-B6C1-347B941FB886}" type="pres">
      <dgm:prSet presAssocID="{D11A67BF-93C7-4B19-9EF6-6EE018F13EE0}" presName="linear" presStyleCnt="0">
        <dgm:presLayoutVars>
          <dgm:animLvl val="lvl"/>
          <dgm:resizeHandles val="exact"/>
        </dgm:presLayoutVars>
      </dgm:prSet>
      <dgm:spPr/>
    </dgm:pt>
    <dgm:pt modelId="{BF4D61B4-6634-2F4B-9B23-BA6C1785ED95}" type="pres">
      <dgm:prSet presAssocID="{55AEC41E-5B82-4AA2-9D4A-D71448287816}" presName="parentText" presStyleLbl="node1" presStyleIdx="0" presStyleCnt="3">
        <dgm:presLayoutVars>
          <dgm:chMax val="0"/>
          <dgm:bulletEnabled val="1"/>
        </dgm:presLayoutVars>
      </dgm:prSet>
      <dgm:spPr/>
    </dgm:pt>
    <dgm:pt modelId="{ED1BDC38-CA1D-4640-94B6-2296E098CEDB}" type="pres">
      <dgm:prSet presAssocID="{B72BC965-F303-42ED-B38F-B4E68CB638DE}" presName="spacer" presStyleCnt="0"/>
      <dgm:spPr/>
    </dgm:pt>
    <dgm:pt modelId="{32D349E0-C5B2-2948-8E11-0E2859DBA252}" type="pres">
      <dgm:prSet presAssocID="{DC9730E8-15A9-491E-B5C8-9520101A1B33}" presName="parentText" presStyleLbl="node1" presStyleIdx="1" presStyleCnt="3">
        <dgm:presLayoutVars>
          <dgm:chMax val="0"/>
          <dgm:bulletEnabled val="1"/>
        </dgm:presLayoutVars>
      </dgm:prSet>
      <dgm:spPr/>
    </dgm:pt>
    <dgm:pt modelId="{0369F19C-9FFE-4C6C-A931-2A74E8B7C182}" type="pres">
      <dgm:prSet presAssocID="{6C217CFA-71C4-4195-B556-1EACA34428EB}" presName="spacer" presStyleCnt="0"/>
      <dgm:spPr/>
    </dgm:pt>
    <dgm:pt modelId="{E8F01BE5-BF3C-40D2-9E04-D5314460D4EF}" type="pres">
      <dgm:prSet presAssocID="{3AEC086F-4E25-47CF-A610-09293228A728}" presName="parentText" presStyleLbl="node1" presStyleIdx="2" presStyleCnt="3">
        <dgm:presLayoutVars>
          <dgm:chMax val="0"/>
          <dgm:bulletEnabled val="1"/>
        </dgm:presLayoutVars>
      </dgm:prSet>
      <dgm:spPr/>
    </dgm:pt>
  </dgm:ptLst>
  <dgm:cxnLst>
    <dgm:cxn modelId="{67040201-5CA2-4DE8-943A-9CEFC8AF48CB}" srcId="{D11A67BF-93C7-4B19-9EF6-6EE018F13EE0}" destId="{55AEC41E-5B82-4AA2-9D4A-D71448287816}" srcOrd="0" destOrd="0" parTransId="{B7B35D4B-BD5D-415F-A362-FDC3D3238345}" sibTransId="{B72BC965-F303-42ED-B38F-B4E68CB638DE}"/>
    <dgm:cxn modelId="{7A4E3F2E-E977-4591-9E6E-7DA7EEC81B54}" type="presOf" srcId="{3AEC086F-4E25-47CF-A610-09293228A728}" destId="{E8F01BE5-BF3C-40D2-9E04-D5314460D4EF}" srcOrd="0" destOrd="0" presId="urn:microsoft.com/office/officeart/2005/8/layout/vList2"/>
    <dgm:cxn modelId="{B4094936-4FBD-453F-B496-0A2E5AE069B3}" srcId="{D11A67BF-93C7-4B19-9EF6-6EE018F13EE0}" destId="{3AEC086F-4E25-47CF-A610-09293228A728}" srcOrd="2" destOrd="0" parTransId="{D34F0191-24ED-4EC7-A782-650863173A11}" sibTransId="{DA14F12C-BED0-4714-86FD-B7000581C117}"/>
    <dgm:cxn modelId="{19709E3F-EA4E-487F-990F-84B20307D703}" type="presOf" srcId="{DC9730E8-15A9-491E-B5C8-9520101A1B33}" destId="{32D349E0-C5B2-2948-8E11-0E2859DBA252}" srcOrd="0" destOrd="0" presId="urn:microsoft.com/office/officeart/2005/8/layout/vList2"/>
    <dgm:cxn modelId="{6EC18580-2111-584C-9A4B-A01039B1F579}" type="presOf" srcId="{D11A67BF-93C7-4B19-9EF6-6EE018F13EE0}" destId="{609BC292-6EA2-054D-B6C1-347B941FB886}" srcOrd="0" destOrd="0" presId="urn:microsoft.com/office/officeart/2005/8/layout/vList2"/>
    <dgm:cxn modelId="{B66002D8-182A-457F-8FBB-2C705D449123}" srcId="{D11A67BF-93C7-4B19-9EF6-6EE018F13EE0}" destId="{DC9730E8-15A9-491E-B5C8-9520101A1B33}" srcOrd="1" destOrd="0" parTransId="{3C07FF54-09E6-4397-A6C1-ACF201C5BD4A}" sibTransId="{6C217CFA-71C4-4195-B556-1EACA34428EB}"/>
    <dgm:cxn modelId="{37AB52FD-A9F5-4DD2-A39B-7AE5461356D4}" type="presOf" srcId="{55AEC41E-5B82-4AA2-9D4A-D71448287816}" destId="{BF4D61B4-6634-2F4B-9B23-BA6C1785ED95}" srcOrd="0" destOrd="0" presId="urn:microsoft.com/office/officeart/2005/8/layout/vList2"/>
    <dgm:cxn modelId="{2A71ED58-DCE0-41A7-878C-C5CD3AC3B448}" type="presParOf" srcId="{609BC292-6EA2-054D-B6C1-347B941FB886}" destId="{BF4D61B4-6634-2F4B-9B23-BA6C1785ED95}" srcOrd="0" destOrd="0" presId="urn:microsoft.com/office/officeart/2005/8/layout/vList2"/>
    <dgm:cxn modelId="{4038BBA0-770E-42A6-9700-39B792D3291E}" type="presParOf" srcId="{609BC292-6EA2-054D-B6C1-347B941FB886}" destId="{ED1BDC38-CA1D-4640-94B6-2296E098CEDB}" srcOrd="1" destOrd="0" presId="urn:microsoft.com/office/officeart/2005/8/layout/vList2"/>
    <dgm:cxn modelId="{1C64CED5-4075-4275-97C8-4B87ED710EA5}" type="presParOf" srcId="{609BC292-6EA2-054D-B6C1-347B941FB886}" destId="{32D349E0-C5B2-2948-8E11-0E2859DBA252}" srcOrd="2" destOrd="0" presId="urn:microsoft.com/office/officeart/2005/8/layout/vList2"/>
    <dgm:cxn modelId="{A026BF78-758C-4466-B678-FAD16D19C4CA}" type="presParOf" srcId="{609BC292-6EA2-054D-B6C1-347B941FB886}" destId="{0369F19C-9FFE-4C6C-A931-2A74E8B7C182}" srcOrd="3" destOrd="0" presId="urn:microsoft.com/office/officeart/2005/8/layout/vList2"/>
    <dgm:cxn modelId="{42BD589E-B17C-475B-85A8-1B648828A75E}" type="presParOf" srcId="{609BC292-6EA2-054D-B6C1-347B941FB886}" destId="{E8F01BE5-BF3C-40D2-9E04-D5314460D4E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C6482B-2703-48E2-910D-BF910A96896F}" type="doc">
      <dgm:prSet loTypeId="urn:microsoft.com/office/officeart/2008/layout/LinedList" loCatId="list" qsTypeId="urn:microsoft.com/office/officeart/2005/8/quickstyle/simple2" qsCatId="simple" csTypeId="urn:microsoft.com/office/officeart/2005/8/colors/colorful2" csCatId="colorful" phldr="1"/>
      <dgm:spPr/>
      <dgm:t>
        <a:bodyPr/>
        <a:lstStyle/>
        <a:p>
          <a:endParaRPr lang="en-US"/>
        </a:p>
      </dgm:t>
    </dgm:pt>
    <dgm:pt modelId="{DE508997-3E75-4ECA-ACB8-D042362848F4}">
      <dgm:prSet/>
      <dgm:spPr/>
      <dgm:t>
        <a:bodyPr/>
        <a:lstStyle/>
        <a:p>
          <a:pPr rtl="0"/>
          <a:r>
            <a:rPr lang="en-US" b="1" dirty="0">
              <a:latin typeface="Calibri Light"/>
              <a:cs typeface="Calibri"/>
            </a:rPr>
            <a:t>Anxiety – nearly 100%</a:t>
          </a:r>
        </a:p>
      </dgm:t>
    </dgm:pt>
    <dgm:pt modelId="{70626A61-B1A6-4194-8584-D33143DD1416}" type="parTrans" cxnId="{DFF26378-3CCB-40D7-BF57-DD3F18281C90}">
      <dgm:prSet/>
      <dgm:spPr/>
      <dgm:t>
        <a:bodyPr/>
        <a:lstStyle/>
        <a:p>
          <a:endParaRPr lang="en-US"/>
        </a:p>
      </dgm:t>
    </dgm:pt>
    <dgm:pt modelId="{9DAFCB4E-BE08-4AA1-9DF7-D252FF2F6D75}" type="sibTrans" cxnId="{DFF26378-3CCB-40D7-BF57-DD3F18281C90}">
      <dgm:prSet/>
      <dgm:spPr/>
      <dgm:t>
        <a:bodyPr/>
        <a:lstStyle/>
        <a:p>
          <a:endParaRPr lang="en-US"/>
        </a:p>
      </dgm:t>
    </dgm:pt>
    <dgm:pt modelId="{71EB1753-5EC3-4073-B1B3-8E0A7BC87A76}">
      <dgm:prSet/>
      <dgm:spPr/>
      <dgm:t>
        <a:bodyPr/>
        <a:lstStyle/>
        <a:p>
          <a:pPr rtl="0"/>
          <a:r>
            <a:rPr lang="en-US" b="1" dirty="0">
              <a:latin typeface="Calibri Light"/>
              <a:cs typeface="Calibri"/>
            </a:rPr>
            <a:t>Uncertainty/fear - 70%</a:t>
          </a:r>
        </a:p>
      </dgm:t>
    </dgm:pt>
    <dgm:pt modelId="{0ECD89F9-BCF8-4FD8-B06F-BF922C5BCB56}" type="parTrans" cxnId="{FB19791E-61F5-49B5-9B22-5FB5FB70E0B4}">
      <dgm:prSet/>
      <dgm:spPr/>
      <dgm:t>
        <a:bodyPr/>
        <a:lstStyle/>
        <a:p>
          <a:endParaRPr lang="en-US"/>
        </a:p>
      </dgm:t>
    </dgm:pt>
    <dgm:pt modelId="{96D4C5EB-B238-4B23-B765-F2F5A732C946}" type="sibTrans" cxnId="{FB19791E-61F5-49B5-9B22-5FB5FB70E0B4}">
      <dgm:prSet/>
      <dgm:spPr/>
      <dgm:t>
        <a:bodyPr/>
        <a:lstStyle/>
        <a:p>
          <a:endParaRPr lang="en-US"/>
        </a:p>
      </dgm:t>
    </dgm:pt>
    <dgm:pt modelId="{5138A641-0F3A-4713-891B-A3FC5314AF41}">
      <dgm:prSet/>
      <dgm:spPr/>
      <dgm:t>
        <a:bodyPr/>
        <a:lstStyle/>
        <a:p>
          <a:r>
            <a:rPr lang="en-US" b="1" dirty="0">
              <a:latin typeface="Calibri Light"/>
              <a:cs typeface="Calibri"/>
            </a:rPr>
            <a:t>Isolation</a:t>
          </a:r>
        </a:p>
      </dgm:t>
    </dgm:pt>
    <dgm:pt modelId="{F673FFF5-64ED-4C81-9423-C2ADCB0C9B4F}" type="parTrans" cxnId="{3B4AB51B-BF04-4717-9454-6C37C188DE63}">
      <dgm:prSet/>
      <dgm:spPr/>
      <dgm:t>
        <a:bodyPr/>
        <a:lstStyle/>
        <a:p>
          <a:endParaRPr lang="en-US"/>
        </a:p>
      </dgm:t>
    </dgm:pt>
    <dgm:pt modelId="{2E7CFE1E-71CC-40FF-8E86-EA742E0136D9}" type="sibTrans" cxnId="{3B4AB51B-BF04-4717-9454-6C37C188DE63}">
      <dgm:prSet/>
      <dgm:spPr/>
      <dgm:t>
        <a:bodyPr/>
        <a:lstStyle/>
        <a:p>
          <a:endParaRPr lang="en-US"/>
        </a:p>
      </dgm:t>
    </dgm:pt>
    <dgm:pt modelId="{26977924-28F6-471B-B5A3-AFA656352330}">
      <dgm:prSet/>
      <dgm:spPr/>
      <dgm:t>
        <a:bodyPr/>
        <a:lstStyle/>
        <a:p>
          <a:r>
            <a:rPr lang="en-US" b="1" dirty="0">
              <a:latin typeface="Calibri Light"/>
              <a:cs typeface="Calibri"/>
            </a:rPr>
            <a:t>Altered body image</a:t>
          </a:r>
        </a:p>
      </dgm:t>
    </dgm:pt>
    <dgm:pt modelId="{F9DC1026-8F99-4E8B-9713-5EDF69654F7A}" type="parTrans" cxnId="{6E7419F0-C97D-48FB-8E49-20F7140F70A7}">
      <dgm:prSet/>
      <dgm:spPr/>
      <dgm:t>
        <a:bodyPr/>
        <a:lstStyle/>
        <a:p>
          <a:endParaRPr lang="en-US"/>
        </a:p>
      </dgm:t>
    </dgm:pt>
    <dgm:pt modelId="{EAF09B3E-37E5-47A5-BF35-4E2822DF4036}" type="sibTrans" cxnId="{6E7419F0-C97D-48FB-8E49-20F7140F70A7}">
      <dgm:prSet/>
      <dgm:spPr/>
      <dgm:t>
        <a:bodyPr/>
        <a:lstStyle/>
        <a:p>
          <a:endParaRPr lang="en-US"/>
        </a:p>
      </dgm:t>
    </dgm:pt>
    <dgm:pt modelId="{20FF4127-D0E8-4695-8DCA-9BD4FCA2540B}">
      <dgm:prSet phldr="0"/>
      <dgm:spPr/>
      <dgm:t>
        <a:bodyPr/>
        <a:lstStyle/>
        <a:p>
          <a:pPr rtl="0"/>
          <a:r>
            <a:rPr lang="en-US" b="1" dirty="0">
              <a:latin typeface="Calibri Light"/>
              <a:cs typeface="Calibri"/>
            </a:rPr>
            <a:t>Depression</a:t>
          </a:r>
        </a:p>
      </dgm:t>
    </dgm:pt>
    <dgm:pt modelId="{0400FC43-239B-45C0-AA11-9418126B8E41}" type="parTrans" cxnId="{25072567-A3D2-4F84-A6AD-CCC97112A6F1}">
      <dgm:prSet/>
      <dgm:spPr/>
    </dgm:pt>
    <dgm:pt modelId="{5A9CFC07-3410-4DAE-98BC-0A9BF6EE48F9}" type="sibTrans" cxnId="{25072567-A3D2-4F84-A6AD-CCC97112A6F1}">
      <dgm:prSet/>
      <dgm:spPr/>
    </dgm:pt>
    <dgm:pt modelId="{C4728B80-9F39-2547-8FEC-DAF21EEFC0B4}" type="pres">
      <dgm:prSet presAssocID="{A7C6482B-2703-48E2-910D-BF910A96896F}" presName="vert0" presStyleCnt="0">
        <dgm:presLayoutVars>
          <dgm:dir/>
          <dgm:animOne val="branch"/>
          <dgm:animLvl val="lvl"/>
        </dgm:presLayoutVars>
      </dgm:prSet>
      <dgm:spPr/>
    </dgm:pt>
    <dgm:pt modelId="{7CEEB8B3-9F32-4943-A1A8-D4099B6B11CB}" type="pres">
      <dgm:prSet presAssocID="{DE508997-3E75-4ECA-ACB8-D042362848F4}" presName="thickLine" presStyleLbl="alignNode1" presStyleIdx="0" presStyleCnt="5"/>
      <dgm:spPr/>
    </dgm:pt>
    <dgm:pt modelId="{04D1BCA7-E95A-164E-B1A2-0B680B9F61C1}" type="pres">
      <dgm:prSet presAssocID="{DE508997-3E75-4ECA-ACB8-D042362848F4}" presName="horz1" presStyleCnt="0"/>
      <dgm:spPr/>
    </dgm:pt>
    <dgm:pt modelId="{73BBF680-1ED5-4E4F-B673-54AE658F221D}" type="pres">
      <dgm:prSet presAssocID="{DE508997-3E75-4ECA-ACB8-D042362848F4}" presName="tx1" presStyleLbl="revTx" presStyleIdx="0" presStyleCnt="5"/>
      <dgm:spPr/>
    </dgm:pt>
    <dgm:pt modelId="{DDC943FC-30E1-F343-9261-D98740A17190}" type="pres">
      <dgm:prSet presAssocID="{DE508997-3E75-4ECA-ACB8-D042362848F4}" presName="vert1" presStyleCnt="0"/>
      <dgm:spPr/>
    </dgm:pt>
    <dgm:pt modelId="{33BE890B-9514-664A-8140-95D5A9F6DF54}" type="pres">
      <dgm:prSet presAssocID="{71EB1753-5EC3-4073-B1B3-8E0A7BC87A76}" presName="thickLine" presStyleLbl="alignNode1" presStyleIdx="1" presStyleCnt="5"/>
      <dgm:spPr/>
    </dgm:pt>
    <dgm:pt modelId="{4B8B565A-C911-8A41-B93B-7D1824509A31}" type="pres">
      <dgm:prSet presAssocID="{71EB1753-5EC3-4073-B1B3-8E0A7BC87A76}" presName="horz1" presStyleCnt="0"/>
      <dgm:spPr/>
    </dgm:pt>
    <dgm:pt modelId="{B180A358-0BB1-BD43-A524-123241F0E75D}" type="pres">
      <dgm:prSet presAssocID="{71EB1753-5EC3-4073-B1B3-8E0A7BC87A76}" presName="tx1" presStyleLbl="revTx" presStyleIdx="1" presStyleCnt="5"/>
      <dgm:spPr/>
    </dgm:pt>
    <dgm:pt modelId="{5D001DF1-7445-8345-B518-16CEBA668A60}" type="pres">
      <dgm:prSet presAssocID="{71EB1753-5EC3-4073-B1B3-8E0A7BC87A76}" presName="vert1" presStyleCnt="0"/>
      <dgm:spPr/>
    </dgm:pt>
    <dgm:pt modelId="{58BBD889-8288-4697-B3A7-392DED0748F1}" type="pres">
      <dgm:prSet presAssocID="{20FF4127-D0E8-4695-8DCA-9BD4FCA2540B}" presName="thickLine" presStyleLbl="alignNode1" presStyleIdx="2" presStyleCnt="5"/>
      <dgm:spPr/>
    </dgm:pt>
    <dgm:pt modelId="{66DD4F7A-4FF4-4C14-B62A-D85604CD30A1}" type="pres">
      <dgm:prSet presAssocID="{20FF4127-D0E8-4695-8DCA-9BD4FCA2540B}" presName="horz1" presStyleCnt="0"/>
      <dgm:spPr/>
    </dgm:pt>
    <dgm:pt modelId="{583CE9E8-E72F-4C70-A3FB-71EB4BD41F2D}" type="pres">
      <dgm:prSet presAssocID="{20FF4127-D0E8-4695-8DCA-9BD4FCA2540B}" presName="tx1" presStyleLbl="revTx" presStyleIdx="2" presStyleCnt="5"/>
      <dgm:spPr/>
    </dgm:pt>
    <dgm:pt modelId="{C2A839D7-0C3A-4D24-B6B5-93D0B8FE3CC5}" type="pres">
      <dgm:prSet presAssocID="{20FF4127-D0E8-4695-8DCA-9BD4FCA2540B}" presName="vert1" presStyleCnt="0"/>
      <dgm:spPr/>
    </dgm:pt>
    <dgm:pt modelId="{139F8FC7-ABFB-EF4E-B2DF-D474C3168CA5}" type="pres">
      <dgm:prSet presAssocID="{5138A641-0F3A-4713-891B-A3FC5314AF41}" presName="thickLine" presStyleLbl="alignNode1" presStyleIdx="3" presStyleCnt="5"/>
      <dgm:spPr/>
    </dgm:pt>
    <dgm:pt modelId="{D7FA0CC3-C99A-384F-BE2D-24CD1AC9EE75}" type="pres">
      <dgm:prSet presAssocID="{5138A641-0F3A-4713-891B-A3FC5314AF41}" presName="horz1" presStyleCnt="0"/>
      <dgm:spPr/>
    </dgm:pt>
    <dgm:pt modelId="{0E5D1F29-449A-B343-9FA6-C718DE6FCE85}" type="pres">
      <dgm:prSet presAssocID="{5138A641-0F3A-4713-891B-A3FC5314AF41}" presName="tx1" presStyleLbl="revTx" presStyleIdx="3" presStyleCnt="5"/>
      <dgm:spPr/>
    </dgm:pt>
    <dgm:pt modelId="{9AFC1E9E-536F-4444-86F0-5A4E7EDADC12}" type="pres">
      <dgm:prSet presAssocID="{5138A641-0F3A-4713-891B-A3FC5314AF41}" presName="vert1" presStyleCnt="0"/>
      <dgm:spPr/>
    </dgm:pt>
    <dgm:pt modelId="{04F10DB7-3DDE-FB45-8CFE-70F33F079F31}" type="pres">
      <dgm:prSet presAssocID="{26977924-28F6-471B-B5A3-AFA656352330}" presName="thickLine" presStyleLbl="alignNode1" presStyleIdx="4" presStyleCnt="5"/>
      <dgm:spPr/>
    </dgm:pt>
    <dgm:pt modelId="{E8E5C268-6D1B-E44A-A7F4-B0E15533B5EC}" type="pres">
      <dgm:prSet presAssocID="{26977924-28F6-471B-B5A3-AFA656352330}" presName="horz1" presStyleCnt="0"/>
      <dgm:spPr/>
    </dgm:pt>
    <dgm:pt modelId="{AF796A44-AFE3-7040-B03B-B89501037519}" type="pres">
      <dgm:prSet presAssocID="{26977924-28F6-471B-B5A3-AFA656352330}" presName="tx1" presStyleLbl="revTx" presStyleIdx="4" presStyleCnt="5"/>
      <dgm:spPr/>
    </dgm:pt>
    <dgm:pt modelId="{B8D01AE9-D210-6A48-AEFD-48D20C87D78F}" type="pres">
      <dgm:prSet presAssocID="{26977924-28F6-471B-B5A3-AFA656352330}" presName="vert1" presStyleCnt="0"/>
      <dgm:spPr/>
    </dgm:pt>
  </dgm:ptLst>
  <dgm:cxnLst>
    <dgm:cxn modelId="{3B4AB51B-BF04-4717-9454-6C37C188DE63}" srcId="{A7C6482B-2703-48E2-910D-BF910A96896F}" destId="{5138A641-0F3A-4713-891B-A3FC5314AF41}" srcOrd="3" destOrd="0" parTransId="{F673FFF5-64ED-4C81-9423-C2ADCB0C9B4F}" sibTransId="{2E7CFE1E-71CC-40FF-8E86-EA742E0136D9}"/>
    <dgm:cxn modelId="{FB19791E-61F5-49B5-9B22-5FB5FB70E0B4}" srcId="{A7C6482B-2703-48E2-910D-BF910A96896F}" destId="{71EB1753-5EC3-4073-B1B3-8E0A7BC87A76}" srcOrd="1" destOrd="0" parTransId="{0ECD89F9-BCF8-4FD8-B06F-BF922C5BCB56}" sibTransId="{96D4C5EB-B238-4B23-B765-F2F5A732C946}"/>
    <dgm:cxn modelId="{99567435-BF0A-45D6-B36C-2DB7C7BF0AF1}" type="presOf" srcId="{71EB1753-5EC3-4073-B1B3-8E0A7BC87A76}" destId="{B180A358-0BB1-BD43-A524-123241F0E75D}" srcOrd="0" destOrd="0" presId="urn:microsoft.com/office/officeart/2008/layout/LinedList"/>
    <dgm:cxn modelId="{031E3137-79F7-48B4-8009-A72EAC82A833}" type="presOf" srcId="{DE508997-3E75-4ECA-ACB8-D042362848F4}" destId="{73BBF680-1ED5-4E4F-B673-54AE658F221D}" srcOrd="0" destOrd="0" presId="urn:microsoft.com/office/officeart/2008/layout/LinedList"/>
    <dgm:cxn modelId="{25072567-A3D2-4F84-A6AD-CCC97112A6F1}" srcId="{A7C6482B-2703-48E2-910D-BF910A96896F}" destId="{20FF4127-D0E8-4695-8DCA-9BD4FCA2540B}" srcOrd="2" destOrd="0" parTransId="{0400FC43-239B-45C0-AA11-9418126B8E41}" sibTransId="{5A9CFC07-3410-4DAE-98BC-0A9BF6EE48F9}"/>
    <dgm:cxn modelId="{AB651671-BBCD-B943-A0C6-F402F3698CE0}" type="presOf" srcId="{A7C6482B-2703-48E2-910D-BF910A96896F}" destId="{C4728B80-9F39-2547-8FEC-DAF21EEFC0B4}" srcOrd="0" destOrd="0" presId="urn:microsoft.com/office/officeart/2008/layout/LinedList"/>
    <dgm:cxn modelId="{DFF26378-3CCB-40D7-BF57-DD3F18281C90}" srcId="{A7C6482B-2703-48E2-910D-BF910A96896F}" destId="{DE508997-3E75-4ECA-ACB8-D042362848F4}" srcOrd="0" destOrd="0" parTransId="{70626A61-B1A6-4194-8584-D33143DD1416}" sibTransId="{9DAFCB4E-BE08-4AA1-9DF7-D252FF2F6D75}"/>
    <dgm:cxn modelId="{67DD708D-92B2-482A-8396-7C6627266B4D}" type="presOf" srcId="{5138A641-0F3A-4713-891B-A3FC5314AF41}" destId="{0E5D1F29-449A-B343-9FA6-C718DE6FCE85}" srcOrd="0" destOrd="0" presId="urn:microsoft.com/office/officeart/2008/layout/LinedList"/>
    <dgm:cxn modelId="{57E4D792-8346-4666-85A2-F4A208EF37EF}" type="presOf" srcId="{26977924-28F6-471B-B5A3-AFA656352330}" destId="{AF796A44-AFE3-7040-B03B-B89501037519}" srcOrd="0" destOrd="0" presId="urn:microsoft.com/office/officeart/2008/layout/LinedList"/>
    <dgm:cxn modelId="{FFCC009F-780D-4F50-8485-BB04BEBFF9F3}" type="presOf" srcId="{20FF4127-D0E8-4695-8DCA-9BD4FCA2540B}" destId="{583CE9E8-E72F-4C70-A3FB-71EB4BD41F2D}" srcOrd="0" destOrd="0" presId="urn:microsoft.com/office/officeart/2008/layout/LinedList"/>
    <dgm:cxn modelId="{6E7419F0-C97D-48FB-8E49-20F7140F70A7}" srcId="{A7C6482B-2703-48E2-910D-BF910A96896F}" destId="{26977924-28F6-471B-B5A3-AFA656352330}" srcOrd="4" destOrd="0" parTransId="{F9DC1026-8F99-4E8B-9713-5EDF69654F7A}" sibTransId="{EAF09B3E-37E5-47A5-BF35-4E2822DF4036}"/>
    <dgm:cxn modelId="{CD7DAFD8-F564-4B24-A21F-7385DCEF8534}" type="presParOf" srcId="{C4728B80-9F39-2547-8FEC-DAF21EEFC0B4}" destId="{7CEEB8B3-9F32-4943-A1A8-D4099B6B11CB}" srcOrd="0" destOrd="0" presId="urn:microsoft.com/office/officeart/2008/layout/LinedList"/>
    <dgm:cxn modelId="{DF35F035-88EE-40CC-A521-26544B9CC9F9}" type="presParOf" srcId="{C4728B80-9F39-2547-8FEC-DAF21EEFC0B4}" destId="{04D1BCA7-E95A-164E-B1A2-0B680B9F61C1}" srcOrd="1" destOrd="0" presId="urn:microsoft.com/office/officeart/2008/layout/LinedList"/>
    <dgm:cxn modelId="{28CA77AB-EDB1-4262-BA44-F8F67365BFDB}" type="presParOf" srcId="{04D1BCA7-E95A-164E-B1A2-0B680B9F61C1}" destId="{73BBF680-1ED5-4E4F-B673-54AE658F221D}" srcOrd="0" destOrd="0" presId="urn:microsoft.com/office/officeart/2008/layout/LinedList"/>
    <dgm:cxn modelId="{0E31CBF9-BDAE-437D-8FDF-70881FF4997C}" type="presParOf" srcId="{04D1BCA7-E95A-164E-B1A2-0B680B9F61C1}" destId="{DDC943FC-30E1-F343-9261-D98740A17190}" srcOrd="1" destOrd="0" presId="urn:microsoft.com/office/officeart/2008/layout/LinedList"/>
    <dgm:cxn modelId="{9E600CEC-0C26-4527-83BB-34C7DDA6D34E}" type="presParOf" srcId="{C4728B80-9F39-2547-8FEC-DAF21EEFC0B4}" destId="{33BE890B-9514-664A-8140-95D5A9F6DF54}" srcOrd="2" destOrd="0" presId="urn:microsoft.com/office/officeart/2008/layout/LinedList"/>
    <dgm:cxn modelId="{A7B44DA6-ED50-4CF6-BAFC-2D6A1B2476CB}" type="presParOf" srcId="{C4728B80-9F39-2547-8FEC-DAF21EEFC0B4}" destId="{4B8B565A-C911-8A41-B93B-7D1824509A31}" srcOrd="3" destOrd="0" presId="urn:microsoft.com/office/officeart/2008/layout/LinedList"/>
    <dgm:cxn modelId="{72BF4181-E85C-41AF-85D2-101D07DFFD9F}" type="presParOf" srcId="{4B8B565A-C911-8A41-B93B-7D1824509A31}" destId="{B180A358-0BB1-BD43-A524-123241F0E75D}" srcOrd="0" destOrd="0" presId="urn:microsoft.com/office/officeart/2008/layout/LinedList"/>
    <dgm:cxn modelId="{C4DA306D-473C-4FCD-BB04-B8874C9E8B69}" type="presParOf" srcId="{4B8B565A-C911-8A41-B93B-7D1824509A31}" destId="{5D001DF1-7445-8345-B518-16CEBA668A60}" srcOrd="1" destOrd="0" presId="urn:microsoft.com/office/officeart/2008/layout/LinedList"/>
    <dgm:cxn modelId="{2D127D54-36FA-45E6-BEC0-E532BEB80FB5}" type="presParOf" srcId="{C4728B80-9F39-2547-8FEC-DAF21EEFC0B4}" destId="{58BBD889-8288-4697-B3A7-392DED0748F1}" srcOrd="4" destOrd="0" presId="urn:microsoft.com/office/officeart/2008/layout/LinedList"/>
    <dgm:cxn modelId="{525F2915-E2E5-48DF-8B4F-DF3DE4114924}" type="presParOf" srcId="{C4728B80-9F39-2547-8FEC-DAF21EEFC0B4}" destId="{66DD4F7A-4FF4-4C14-B62A-D85604CD30A1}" srcOrd="5" destOrd="0" presId="urn:microsoft.com/office/officeart/2008/layout/LinedList"/>
    <dgm:cxn modelId="{ED8058CF-A16C-4B1F-B318-C8FED706B546}" type="presParOf" srcId="{66DD4F7A-4FF4-4C14-B62A-D85604CD30A1}" destId="{583CE9E8-E72F-4C70-A3FB-71EB4BD41F2D}" srcOrd="0" destOrd="0" presId="urn:microsoft.com/office/officeart/2008/layout/LinedList"/>
    <dgm:cxn modelId="{3A4E0864-4722-4B40-B706-9A71BE1DD289}" type="presParOf" srcId="{66DD4F7A-4FF4-4C14-B62A-D85604CD30A1}" destId="{C2A839D7-0C3A-4D24-B6B5-93D0B8FE3CC5}" srcOrd="1" destOrd="0" presId="urn:microsoft.com/office/officeart/2008/layout/LinedList"/>
    <dgm:cxn modelId="{1BB69423-6C4E-426E-86FE-58E047D2539C}" type="presParOf" srcId="{C4728B80-9F39-2547-8FEC-DAF21EEFC0B4}" destId="{139F8FC7-ABFB-EF4E-B2DF-D474C3168CA5}" srcOrd="6" destOrd="0" presId="urn:microsoft.com/office/officeart/2008/layout/LinedList"/>
    <dgm:cxn modelId="{C984BF9C-ABC8-47D7-BF97-26AB5441F8AD}" type="presParOf" srcId="{C4728B80-9F39-2547-8FEC-DAF21EEFC0B4}" destId="{D7FA0CC3-C99A-384F-BE2D-24CD1AC9EE75}" srcOrd="7" destOrd="0" presId="urn:microsoft.com/office/officeart/2008/layout/LinedList"/>
    <dgm:cxn modelId="{5A1D8885-0EAA-4338-85B3-8DB9080D37DA}" type="presParOf" srcId="{D7FA0CC3-C99A-384F-BE2D-24CD1AC9EE75}" destId="{0E5D1F29-449A-B343-9FA6-C718DE6FCE85}" srcOrd="0" destOrd="0" presId="urn:microsoft.com/office/officeart/2008/layout/LinedList"/>
    <dgm:cxn modelId="{268EC15C-C98F-40E1-8A5C-0B359094E218}" type="presParOf" srcId="{D7FA0CC3-C99A-384F-BE2D-24CD1AC9EE75}" destId="{9AFC1E9E-536F-4444-86F0-5A4E7EDADC12}" srcOrd="1" destOrd="0" presId="urn:microsoft.com/office/officeart/2008/layout/LinedList"/>
    <dgm:cxn modelId="{CDC381F8-AFAF-4393-A998-1B22CA65F621}" type="presParOf" srcId="{C4728B80-9F39-2547-8FEC-DAF21EEFC0B4}" destId="{04F10DB7-3DDE-FB45-8CFE-70F33F079F31}" srcOrd="8" destOrd="0" presId="urn:microsoft.com/office/officeart/2008/layout/LinedList"/>
    <dgm:cxn modelId="{788E60CE-5D9B-47AB-AB17-7CDD03EC0CD3}" type="presParOf" srcId="{C4728B80-9F39-2547-8FEC-DAF21EEFC0B4}" destId="{E8E5C268-6D1B-E44A-A7F4-B0E15533B5EC}" srcOrd="9" destOrd="0" presId="urn:microsoft.com/office/officeart/2008/layout/LinedList"/>
    <dgm:cxn modelId="{E514B761-DA21-4A9E-8E3F-7906FA47B1FB}" type="presParOf" srcId="{E8E5C268-6D1B-E44A-A7F4-B0E15533B5EC}" destId="{AF796A44-AFE3-7040-B03B-B89501037519}" srcOrd="0" destOrd="0" presId="urn:microsoft.com/office/officeart/2008/layout/LinedList"/>
    <dgm:cxn modelId="{43F78BD2-9C36-45F1-AEA6-DA9E2DAE5067}" type="presParOf" srcId="{E8E5C268-6D1B-E44A-A7F4-B0E15533B5EC}" destId="{B8D01AE9-D210-6A48-AEFD-48D20C87D78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E6C2B0-A5AB-6343-8109-5CC4156CC6C4}" type="doc">
      <dgm:prSet loTypeId="urn:microsoft.com/office/officeart/2005/8/layout/hierarchy4" loCatId="" qsTypeId="urn:microsoft.com/office/officeart/2005/8/quickstyle/simple1" qsCatId="simple" csTypeId="urn:microsoft.com/office/officeart/2005/8/colors/colorful2" csCatId="colorful" phldr="1"/>
      <dgm:spPr/>
      <dgm:t>
        <a:bodyPr/>
        <a:lstStyle/>
        <a:p>
          <a:endParaRPr lang="en-US"/>
        </a:p>
      </dgm:t>
    </dgm:pt>
    <dgm:pt modelId="{D594C4D2-C3CE-4C48-936C-FF376F9925B1}">
      <dgm:prSet/>
      <dgm:spPr/>
      <dgm:t>
        <a:bodyPr/>
        <a:lstStyle/>
        <a:p>
          <a:r>
            <a:rPr lang="en-US" b="0" i="0" dirty="0"/>
            <a:t>Nebraska Medicine Survivorship Program</a:t>
          </a:r>
          <a:endParaRPr lang="en-US" dirty="0"/>
        </a:p>
      </dgm:t>
    </dgm:pt>
    <dgm:pt modelId="{AAEF321A-6D1F-1B46-93F5-3B906F8BBE3A}" type="parTrans" cxnId="{41A0CB06-D02A-A04E-AA71-694F23691589}">
      <dgm:prSet/>
      <dgm:spPr/>
      <dgm:t>
        <a:bodyPr/>
        <a:lstStyle/>
        <a:p>
          <a:endParaRPr lang="en-US"/>
        </a:p>
      </dgm:t>
    </dgm:pt>
    <dgm:pt modelId="{97EBC155-DF38-8F46-9746-C473EBD99541}" type="sibTrans" cxnId="{41A0CB06-D02A-A04E-AA71-694F23691589}">
      <dgm:prSet/>
      <dgm:spPr/>
      <dgm:t>
        <a:bodyPr/>
        <a:lstStyle/>
        <a:p>
          <a:endParaRPr lang="en-US"/>
        </a:p>
      </dgm:t>
    </dgm:pt>
    <dgm:pt modelId="{6FB91C64-683D-AA4E-8D84-6390A132A113}">
      <dgm:prSet/>
      <dgm:spPr/>
      <dgm:t>
        <a:bodyPr/>
        <a:lstStyle/>
        <a:p>
          <a:r>
            <a:rPr lang="en-US" dirty="0"/>
            <a:t>General Survivorship Clinic</a:t>
          </a:r>
        </a:p>
      </dgm:t>
    </dgm:pt>
    <dgm:pt modelId="{0033FDE2-98F3-1045-97C6-798CA7B9F852}" type="parTrans" cxnId="{D58AAA9D-AABE-CD42-9B1A-1BDCA9A78E91}">
      <dgm:prSet/>
      <dgm:spPr/>
      <dgm:t>
        <a:bodyPr/>
        <a:lstStyle/>
        <a:p>
          <a:endParaRPr lang="en-US"/>
        </a:p>
      </dgm:t>
    </dgm:pt>
    <dgm:pt modelId="{D00DFBF1-6FA6-514C-8EE1-41F0F7CB0E6F}" type="sibTrans" cxnId="{D58AAA9D-AABE-CD42-9B1A-1BDCA9A78E91}">
      <dgm:prSet/>
      <dgm:spPr/>
      <dgm:t>
        <a:bodyPr/>
        <a:lstStyle/>
        <a:p>
          <a:endParaRPr lang="en-US"/>
        </a:p>
      </dgm:t>
    </dgm:pt>
    <dgm:pt modelId="{144A34E3-0CF3-5742-8108-59E2E3DBDD00}">
      <dgm:prSet/>
      <dgm:spPr/>
      <dgm:t>
        <a:bodyPr/>
        <a:lstStyle/>
        <a:p>
          <a:pPr rtl="0"/>
          <a:r>
            <a:rPr lang="en-US" dirty="0"/>
            <a:t>Allogenic PSCT Long Term Follow Up Clinic</a:t>
          </a:r>
          <a:r>
            <a:rPr lang="en-US" dirty="0">
              <a:latin typeface="Calibri"/>
            </a:rPr>
            <a:t> </a:t>
          </a:r>
          <a:endParaRPr lang="en-US" dirty="0"/>
        </a:p>
      </dgm:t>
    </dgm:pt>
    <dgm:pt modelId="{B8C30CB4-B180-C043-9422-B0561E0DEA7F}" type="parTrans" cxnId="{20C24931-1001-594A-A973-27A4E48F53F5}">
      <dgm:prSet/>
      <dgm:spPr/>
      <dgm:t>
        <a:bodyPr/>
        <a:lstStyle/>
        <a:p>
          <a:endParaRPr lang="en-US"/>
        </a:p>
      </dgm:t>
    </dgm:pt>
    <dgm:pt modelId="{3C0CA955-275B-E94A-B01C-AAC650EC49E5}" type="sibTrans" cxnId="{20C24931-1001-594A-A973-27A4E48F53F5}">
      <dgm:prSet/>
      <dgm:spPr/>
      <dgm:t>
        <a:bodyPr/>
        <a:lstStyle/>
        <a:p>
          <a:endParaRPr lang="en-US"/>
        </a:p>
      </dgm:t>
    </dgm:pt>
    <dgm:pt modelId="{12C1EC76-D569-FD4B-A117-ABC2D2B20D96}">
      <dgm:prSet/>
      <dgm:spPr/>
      <dgm:t>
        <a:bodyPr/>
        <a:lstStyle/>
        <a:p>
          <a:pPr rtl="0"/>
          <a:r>
            <a:rPr lang="en-US" dirty="0"/>
            <a:t>Adult Survivors of Childhood Cancer Clinic</a:t>
          </a:r>
          <a:r>
            <a:rPr lang="en-US" dirty="0">
              <a:latin typeface="Calibri"/>
            </a:rPr>
            <a:t> </a:t>
          </a:r>
          <a:endParaRPr lang="en-US" dirty="0"/>
        </a:p>
      </dgm:t>
    </dgm:pt>
    <dgm:pt modelId="{A6804D89-467A-7B44-977B-B57B0FC6087D}" type="parTrans" cxnId="{386F98EB-4B90-A34A-B302-7BD89283CB28}">
      <dgm:prSet/>
      <dgm:spPr/>
      <dgm:t>
        <a:bodyPr/>
        <a:lstStyle/>
        <a:p>
          <a:endParaRPr lang="en-US"/>
        </a:p>
      </dgm:t>
    </dgm:pt>
    <dgm:pt modelId="{4D7475E5-87CD-AF46-9CA4-2E7ACF5282B0}" type="sibTrans" cxnId="{386F98EB-4B90-A34A-B302-7BD89283CB28}">
      <dgm:prSet/>
      <dgm:spPr/>
      <dgm:t>
        <a:bodyPr/>
        <a:lstStyle/>
        <a:p>
          <a:endParaRPr lang="en-US"/>
        </a:p>
      </dgm:t>
    </dgm:pt>
    <dgm:pt modelId="{691BF0F8-B2ED-604A-99B5-C4A588E52ED5}" type="pres">
      <dgm:prSet presAssocID="{B2E6C2B0-A5AB-6343-8109-5CC4156CC6C4}" presName="Name0" presStyleCnt="0">
        <dgm:presLayoutVars>
          <dgm:chPref val="1"/>
          <dgm:dir/>
          <dgm:animOne val="branch"/>
          <dgm:animLvl val="lvl"/>
          <dgm:resizeHandles/>
        </dgm:presLayoutVars>
      </dgm:prSet>
      <dgm:spPr/>
    </dgm:pt>
    <dgm:pt modelId="{44F7A5C1-E40B-D34A-9111-FB5C179C7174}" type="pres">
      <dgm:prSet presAssocID="{D594C4D2-C3CE-4C48-936C-FF376F9925B1}" presName="vertOne" presStyleCnt="0"/>
      <dgm:spPr/>
    </dgm:pt>
    <dgm:pt modelId="{0B7BE632-1192-C94B-B870-73ABF96BFE45}" type="pres">
      <dgm:prSet presAssocID="{D594C4D2-C3CE-4C48-936C-FF376F9925B1}" presName="txOne" presStyleLbl="node0" presStyleIdx="0" presStyleCnt="1">
        <dgm:presLayoutVars>
          <dgm:chPref val="3"/>
        </dgm:presLayoutVars>
      </dgm:prSet>
      <dgm:spPr/>
    </dgm:pt>
    <dgm:pt modelId="{CB337835-D86C-A041-8C68-F421476FA87C}" type="pres">
      <dgm:prSet presAssocID="{D594C4D2-C3CE-4C48-936C-FF376F9925B1}" presName="parTransOne" presStyleCnt="0"/>
      <dgm:spPr/>
    </dgm:pt>
    <dgm:pt modelId="{4758346E-6E7A-4049-BAD5-499B02BBB775}" type="pres">
      <dgm:prSet presAssocID="{D594C4D2-C3CE-4C48-936C-FF376F9925B1}" presName="horzOne" presStyleCnt="0"/>
      <dgm:spPr/>
    </dgm:pt>
    <dgm:pt modelId="{F613B1BC-4391-5142-821C-5AC35C093A25}" type="pres">
      <dgm:prSet presAssocID="{6FB91C64-683D-AA4E-8D84-6390A132A113}" presName="vertTwo" presStyleCnt="0"/>
      <dgm:spPr/>
    </dgm:pt>
    <dgm:pt modelId="{AEC63E43-3978-F94E-BD76-5EE690C33068}" type="pres">
      <dgm:prSet presAssocID="{6FB91C64-683D-AA4E-8D84-6390A132A113}" presName="txTwo" presStyleLbl="node2" presStyleIdx="0" presStyleCnt="3">
        <dgm:presLayoutVars>
          <dgm:chPref val="3"/>
        </dgm:presLayoutVars>
      </dgm:prSet>
      <dgm:spPr/>
    </dgm:pt>
    <dgm:pt modelId="{B5ED8C7C-F17B-4342-BEFB-1BA69DDB1087}" type="pres">
      <dgm:prSet presAssocID="{6FB91C64-683D-AA4E-8D84-6390A132A113}" presName="horzTwo" presStyleCnt="0"/>
      <dgm:spPr/>
    </dgm:pt>
    <dgm:pt modelId="{9E81BCE2-8CFF-400D-8410-F27760C424E9}" type="pres">
      <dgm:prSet presAssocID="{D00DFBF1-6FA6-514C-8EE1-41F0F7CB0E6F}" presName="sibSpaceTwo" presStyleCnt="0"/>
      <dgm:spPr/>
    </dgm:pt>
    <dgm:pt modelId="{B2732BAF-9294-0A40-9E18-2425CF68F33F}" type="pres">
      <dgm:prSet presAssocID="{144A34E3-0CF3-5742-8108-59E2E3DBDD00}" presName="vertTwo" presStyleCnt="0"/>
      <dgm:spPr/>
    </dgm:pt>
    <dgm:pt modelId="{E296B678-DB74-D741-BF2C-CE3E80C84EA9}" type="pres">
      <dgm:prSet presAssocID="{144A34E3-0CF3-5742-8108-59E2E3DBDD00}" presName="txTwo" presStyleLbl="node2" presStyleIdx="1" presStyleCnt="3">
        <dgm:presLayoutVars>
          <dgm:chPref val="3"/>
        </dgm:presLayoutVars>
      </dgm:prSet>
      <dgm:spPr/>
    </dgm:pt>
    <dgm:pt modelId="{56636050-D074-5146-8D39-84D48982FFC3}" type="pres">
      <dgm:prSet presAssocID="{144A34E3-0CF3-5742-8108-59E2E3DBDD00}" presName="horzTwo" presStyleCnt="0"/>
      <dgm:spPr/>
    </dgm:pt>
    <dgm:pt modelId="{AAA1DDD1-B0C3-44EF-9D17-079559ED0258}" type="pres">
      <dgm:prSet presAssocID="{3C0CA955-275B-E94A-B01C-AAC650EC49E5}" presName="sibSpaceTwo" presStyleCnt="0"/>
      <dgm:spPr/>
    </dgm:pt>
    <dgm:pt modelId="{D406DA78-DB2A-DD4B-AD1B-5C8A669D7552}" type="pres">
      <dgm:prSet presAssocID="{12C1EC76-D569-FD4B-A117-ABC2D2B20D96}" presName="vertTwo" presStyleCnt="0"/>
      <dgm:spPr/>
    </dgm:pt>
    <dgm:pt modelId="{CCA52AAA-155F-4D4C-9CF2-7A133AADD330}" type="pres">
      <dgm:prSet presAssocID="{12C1EC76-D569-FD4B-A117-ABC2D2B20D96}" presName="txTwo" presStyleLbl="node2" presStyleIdx="2" presStyleCnt="3">
        <dgm:presLayoutVars>
          <dgm:chPref val="3"/>
        </dgm:presLayoutVars>
      </dgm:prSet>
      <dgm:spPr/>
    </dgm:pt>
    <dgm:pt modelId="{9B257BF3-32DA-E240-BCA8-E1627E744AC2}" type="pres">
      <dgm:prSet presAssocID="{12C1EC76-D569-FD4B-A117-ABC2D2B20D96}" presName="horzTwo" presStyleCnt="0"/>
      <dgm:spPr/>
    </dgm:pt>
  </dgm:ptLst>
  <dgm:cxnLst>
    <dgm:cxn modelId="{41A0CB06-D02A-A04E-AA71-694F23691589}" srcId="{B2E6C2B0-A5AB-6343-8109-5CC4156CC6C4}" destId="{D594C4D2-C3CE-4C48-936C-FF376F9925B1}" srcOrd="0" destOrd="0" parTransId="{AAEF321A-6D1F-1B46-93F5-3B906F8BBE3A}" sibTransId="{97EBC155-DF38-8F46-9746-C473EBD99541}"/>
    <dgm:cxn modelId="{1233541C-4414-4FD6-A7FC-E750AB1BC3A6}" type="presOf" srcId="{144A34E3-0CF3-5742-8108-59E2E3DBDD00}" destId="{E296B678-DB74-D741-BF2C-CE3E80C84EA9}" srcOrd="0" destOrd="0" presId="urn:microsoft.com/office/officeart/2005/8/layout/hierarchy4"/>
    <dgm:cxn modelId="{59123D28-A591-F344-8EA6-14295EC1F66C}" type="presOf" srcId="{B2E6C2B0-A5AB-6343-8109-5CC4156CC6C4}" destId="{691BF0F8-B2ED-604A-99B5-C4A588E52ED5}" srcOrd="0" destOrd="0" presId="urn:microsoft.com/office/officeart/2005/8/layout/hierarchy4"/>
    <dgm:cxn modelId="{20C24931-1001-594A-A973-27A4E48F53F5}" srcId="{D594C4D2-C3CE-4C48-936C-FF376F9925B1}" destId="{144A34E3-0CF3-5742-8108-59E2E3DBDD00}" srcOrd="1" destOrd="0" parTransId="{B8C30CB4-B180-C043-9422-B0561E0DEA7F}" sibTransId="{3C0CA955-275B-E94A-B01C-AAC650EC49E5}"/>
    <dgm:cxn modelId="{D58AAA9D-AABE-CD42-9B1A-1BDCA9A78E91}" srcId="{D594C4D2-C3CE-4C48-936C-FF376F9925B1}" destId="{6FB91C64-683D-AA4E-8D84-6390A132A113}" srcOrd="0" destOrd="0" parTransId="{0033FDE2-98F3-1045-97C6-798CA7B9F852}" sibTransId="{D00DFBF1-6FA6-514C-8EE1-41F0F7CB0E6F}"/>
    <dgm:cxn modelId="{3EDC9EBA-9035-4833-AAE4-94D8C695BFB0}" type="presOf" srcId="{12C1EC76-D569-FD4B-A117-ABC2D2B20D96}" destId="{CCA52AAA-155F-4D4C-9CF2-7A133AADD330}" srcOrd="0" destOrd="0" presId="urn:microsoft.com/office/officeart/2005/8/layout/hierarchy4"/>
    <dgm:cxn modelId="{671952BD-384E-4292-8C1C-5F3AF54D0F82}" type="presOf" srcId="{6FB91C64-683D-AA4E-8D84-6390A132A113}" destId="{AEC63E43-3978-F94E-BD76-5EE690C33068}" srcOrd="0" destOrd="0" presId="urn:microsoft.com/office/officeart/2005/8/layout/hierarchy4"/>
    <dgm:cxn modelId="{386F98EB-4B90-A34A-B302-7BD89283CB28}" srcId="{D594C4D2-C3CE-4C48-936C-FF376F9925B1}" destId="{12C1EC76-D569-FD4B-A117-ABC2D2B20D96}" srcOrd="2" destOrd="0" parTransId="{A6804D89-467A-7B44-977B-B57B0FC6087D}" sibTransId="{4D7475E5-87CD-AF46-9CA4-2E7ACF5282B0}"/>
    <dgm:cxn modelId="{2982A5FA-81B7-4224-AF41-2B5CF0CA57B6}" type="presOf" srcId="{D594C4D2-C3CE-4C48-936C-FF376F9925B1}" destId="{0B7BE632-1192-C94B-B870-73ABF96BFE45}" srcOrd="0" destOrd="0" presId="urn:microsoft.com/office/officeart/2005/8/layout/hierarchy4"/>
    <dgm:cxn modelId="{C152282E-D930-4BC5-A44B-B159D1A9EB74}" type="presParOf" srcId="{691BF0F8-B2ED-604A-99B5-C4A588E52ED5}" destId="{44F7A5C1-E40B-D34A-9111-FB5C179C7174}" srcOrd="0" destOrd="0" presId="urn:microsoft.com/office/officeart/2005/8/layout/hierarchy4"/>
    <dgm:cxn modelId="{24816492-3538-49E9-BB58-0754F6088708}" type="presParOf" srcId="{44F7A5C1-E40B-D34A-9111-FB5C179C7174}" destId="{0B7BE632-1192-C94B-B870-73ABF96BFE45}" srcOrd="0" destOrd="0" presId="urn:microsoft.com/office/officeart/2005/8/layout/hierarchy4"/>
    <dgm:cxn modelId="{46580606-F3E5-47B5-9916-90B00CB3261B}" type="presParOf" srcId="{44F7A5C1-E40B-D34A-9111-FB5C179C7174}" destId="{CB337835-D86C-A041-8C68-F421476FA87C}" srcOrd="1" destOrd="0" presId="urn:microsoft.com/office/officeart/2005/8/layout/hierarchy4"/>
    <dgm:cxn modelId="{153BB53D-8225-43A0-8B71-050A74D098C7}" type="presParOf" srcId="{44F7A5C1-E40B-D34A-9111-FB5C179C7174}" destId="{4758346E-6E7A-4049-BAD5-499B02BBB775}" srcOrd="2" destOrd="0" presId="urn:microsoft.com/office/officeart/2005/8/layout/hierarchy4"/>
    <dgm:cxn modelId="{59BDE1C9-D139-4E9E-A34F-B69863E33B37}" type="presParOf" srcId="{4758346E-6E7A-4049-BAD5-499B02BBB775}" destId="{F613B1BC-4391-5142-821C-5AC35C093A25}" srcOrd="0" destOrd="0" presId="urn:microsoft.com/office/officeart/2005/8/layout/hierarchy4"/>
    <dgm:cxn modelId="{74E87BF6-BF81-4071-B5B3-9C95FA4DA6D0}" type="presParOf" srcId="{F613B1BC-4391-5142-821C-5AC35C093A25}" destId="{AEC63E43-3978-F94E-BD76-5EE690C33068}" srcOrd="0" destOrd="0" presId="urn:microsoft.com/office/officeart/2005/8/layout/hierarchy4"/>
    <dgm:cxn modelId="{02D172DA-AB4F-419E-B660-038578BCC540}" type="presParOf" srcId="{F613B1BC-4391-5142-821C-5AC35C093A25}" destId="{B5ED8C7C-F17B-4342-BEFB-1BA69DDB1087}" srcOrd="1" destOrd="0" presId="urn:microsoft.com/office/officeart/2005/8/layout/hierarchy4"/>
    <dgm:cxn modelId="{02A3462B-DEB9-4BA5-AD67-7F32D1DD4E37}" type="presParOf" srcId="{4758346E-6E7A-4049-BAD5-499B02BBB775}" destId="{9E81BCE2-8CFF-400D-8410-F27760C424E9}" srcOrd="1" destOrd="0" presId="urn:microsoft.com/office/officeart/2005/8/layout/hierarchy4"/>
    <dgm:cxn modelId="{CC0BC598-68C2-4C2D-A56C-17E052C20C7B}" type="presParOf" srcId="{4758346E-6E7A-4049-BAD5-499B02BBB775}" destId="{B2732BAF-9294-0A40-9E18-2425CF68F33F}" srcOrd="2" destOrd="0" presId="urn:microsoft.com/office/officeart/2005/8/layout/hierarchy4"/>
    <dgm:cxn modelId="{C80DA982-9705-4402-A018-35015FF3782D}" type="presParOf" srcId="{B2732BAF-9294-0A40-9E18-2425CF68F33F}" destId="{E296B678-DB74-D741-BF2C-CE3E80C84EA9}" srcOrd="0" destOrd="0" presId="urn:microsoft.com/office/officeart/2005/8/layout/hierarchy4"/>
    <dgm:cxn modelId="{3B01170A-C326-40B5-BB5F-4DF05A01BFF6}" type="presParOf" srcId="{B2732BAF-9294-0A40-9E18-2425CF68F33F}" destId="{56636050-D074-5146-8D39-84D48982FFC3}" srcOrd="1" destOrd="0" presId="urn:microsoft.com/office/officeart/2005/8/layout/hierarchy4"/>
    <dgm:cxn modelId="{0652655C-1EAD-413A-B4A3-85D1069DE2A9}" type="presParOf" srcId="{4758346E-6E7A-4049-BAD5-499B02BBB775}" destId="{AAA1DDD1-B0C3-44EF-9D17-079559ED0258}" srcOrd="3" destOrd="0" presId="urn:microsoft.com/office/officeart/2005/8/layout/hierarchy4"/>
    <dgm:cxn modelId="{739621A4-7F34-4A7E-9FAC-69C6A743751C}" type="presParOf" srcId="{4758346E-6E7A-4049-BAD5-499B02BBB775}" destId="{D406DA78-DB2A-DD4B-AD1B-5C8A669D7552}" srcOrd="4" destOrd="0" presId="urn:microsoft.com/office/officeart/2005/8/layout/hierarchy4"/>
    <dgm:cxn modelId="{22A5BE3A-61F0-44B8-AFF3-AD168E8AF3C2}" type="presParOf" srcId="{D406DA78-DB2A-DD4B-AD1B-5C8A669D7552}" destId="{CCA52AAA-155F-4D4C-9CF2-7A133AADD330}" srcOrd="0" destOrd="0" presId="urn:microsoft.com/office/officeart/2005/8/layout/hierarchy4"/>
    <dgm:cxn modelId="{3FBB4B87-71D1-43EE-A82A-66D095BACB58}" type="presParOf" srcId="{D406DA78-DB2A-DD4B-AD1B-5C8A669D7552}" destId="{9B257BF3-32DA-E240-BCA8-E1627E744AC2}" srcOrd="1" destOrd="0" presId="urn:microsoft.com/office/officeart/2005/8/layout/hierarchy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1F9763-F8E0-47BB-A052-1521982752DA}"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91718D8A-68D6-449E-8813-A9D998863CF5}">
      <dgm:prSet phldrT="[Text]" phldr="0"/>
      <dgm:spPr/>
      <dgm:t>
        <a:bodyPr/>
        <a:lstStyle/>
        <a:p>
          <a:pPr>
            <a:defRPr b="1"/>
          </a:pPr>
          <a:r>
            <a:rPr lang="en-US" dirty="0">
              <a:latin typeface="Calibri"/>
            </a:rPr>
            <a:t>Diagnosis</a:t>
          </a:r>
          <a:br>
            <a:rPr lang="en-US" dirty="0">
              <a:solidFill>
                <a:srgbClr val="010000"/>
              </a:solidFill>
              <a:latin typeface="Calibri"/>
            </a:rPr>
          </a:br>
          <a:r>
            <a:rPr lang="en-US" dirty="0">
              <a:latin typeface="Calibri"/>
            </a:rPr>
            <a:t>(Living With Cancer)</a:t>
          </a:r>
          <a:endParaRPr lang="en-US" dirty="0"/>
        </a:p>
      </dgm:t>
    </dgm:pt>
    <dgm:pt modelId="{B37C3983-F320-4084-B38F-2F8C23A1EB60}" type="parTrans" cxnId="{817A56CC-A3CB-4BDC-91B6-D2F257EBF005}">
      <dgm:prSet/>
      <dgm:spPr/>
      <dgm:t>
        <a:bodyPr/>
        <a:lstStyle/>
        <a:p>
          <a:endParaRPr lang="en-US"/>
        </a:p>
      </dgm:t>
    </dgm:pt>
    <dgm:pt modelId="{E327235B-1179-448C-9472-74940D582275}" type="sibTrans" cxnId="{817A56CC-A3CB-4BDC-91B6-D2F257EBF005}">
      <dgm:prSet/>
      <dgm:spPr/>
      <dgm:t>
        <a:bodyPr/>
        <a:lstStyle/>
        <a:p>
          <a:endParaRPr lang="en-US"/>
        </a:p>
      </dgm:t>
    </dgm:pt>
    <dgm:pt modelId="{AEA82D8E-3691-43E4-B813-F027E6C5BDB6}">
      <dgm:prSet phldrT="[Text]" phldr="0"/>
      <dgm:spPr/>
      <dgm:t>
        <a:bodyPr/>
        <a:lstStyle/>
        <a:p>
          <a:r>
            <a:rPr lang="en-US" dirty="0" err="1">
              <a:latin typeface="Calibri"/>
            </a:rPr>
            <a:t>Oncofertility</a:t>
          </a:r>
          <a:r>
            <a:rPr lang="en-US" dirty="0">
              <a:latin typeface="Calibri"/>
            </a:rPr>
            <a:t> / Fertility Preservation</a:t>
          </a:r>
          <a:endParaRPr lang="en-US" dirty="0"/>
        </a:p>
      </dgm:t>
    </dgm:pt>
    <dgm:pt modelId="{CB389D97-699F-4C41-9EF9-06B62982AF46}" type="parTrans" cxnId="{067E42EE-0891-4775-9367-86D20AEC06F9}">
      <dgm:prSet/>
      <dgm:spPr/>
      <dgm:t>
        <a:bodyPr/>
        <a:lstStyle/>
        <a:p>
          <a:endParaRPr lang="en-US"/>
        </a:p>
      </dgm:t>
    </dgm:pt>
    <dgm:pt modelId="{B46621BB-C46E-4386-9B4A-4CC54EF82B12}" type="sibTrans" cxnId="{067E42EE-0891-4775-9367-86D20AEC06F9}">
      <dgm:prSet/>
      <dgm:spPr/>
      <dgm:t>
        <a:bodyPr/>
        <a:lstStyle/>
        <a:p>
          <a:endParaRPr lang="en-US"/>
        </a:p>
      </dgm:t>
    </dgm:pt>
    <dgm:pt modelId="{242E17B3-6DBF-461A-8B17-CC395ACBF7F3}">
      <dgm:prSet phldrT="[Text]" phldr="0"/>
      <dgm:spPr/>
      <dgm:t>
        <a:bodyPr/>
        <a:lstStyle/>
        <a:p>
          <a:r>
            <a:rPr lang="en-US" dirty="0">
              <a:latin typeface="Calibri"/>
            </a:rPr>
            <a:t>Contraception Counseling</a:t>
          </a:r>
          <a:endParaRPr lang="en-US" dirty="0"/>
        </a:p>
      </dgm:t>
    </dgm:pt>
    <dgm:pt modelId="{516AE242-88E1-468F-A33D-545322381B30}" type="parTrans" cxnId="{006CB366-53A4-4C10-B49A-654158FAEFFD}">
      <dgm:prSet/>
      <dgm:spPr/>
      <dgm:t>
        <a:bodyPr/>
        <a:lstStyle/>
        <a:p>
          <a:endParaRPr lang="en-US"/>
        </a:p>
      </dgm:t>
    </dgm:pt>
    <dgm:pt modelId="{78C6F2D6-B565-4C7E-A02D-0D7D660C56B7}" type="sibTrans" cxnId="{006CB366-53A4-4C10-B49A-654158FAEFFD}">
      <dgm:prSet/>
      <dgm:spPr/>
      <dgm:t>
        <a:bodyPr/>
        <a:lstStyle/>
        <a:p>
          <a:endParaRPr lang="en-US"/>
        </a:p>
      </dgm:t>
    </dgm:pt>
    <dgm:pt modelId="{4E046DDC-FC97-485C-8384-ADDB500490E5}">
      <dgm:prSet phldrT="[Text]" phldr="0"/>
      <dgm:spPr/>
      <dgm:t>
        <a:bodyPr/>
        <a:lstStyle/>
        <a:p>
          <a:r>
            <a:rPr lang="en-US" dirty="0">
              <a:latin typeface="Calibri"/>
            </a:rPr>
            <a:t>Prehabilitation</a:t>
          </a:r>
          <a:endParaRPr lang="en-US" dirty="0"/>
        </a:p>
      </dgm:t>
    </dgm:pt>
    <dgm:pt modelId="{F27D0F65-1BD1-467C-8538-995AA8BC8423}" type="parTrans" cxnId="{EC7B8BB4-3C44-49AF-9C9B-60345859D284}">
      <dgm:prSet/>
      <dgm:spPr/>
      <dgm:t>
        <a:bodyPr/>
        <a:lstStyle/>
        <a:p>
          <a:endParaRPr lang="en-US"/>
        </a:p>
      </dgm:t>
    </dgm:pt>
    <dgm:pt modelId="{D11F7FBC-66BD-45E8-846E-0A4F223B0851}" type="sibTrans" cxnId="{EC7B8BB4-3C44-49AF-9C9B-60345859D284}">
      <dgm:prSet/>
      <dgm:spPr/>
      <dgm:t>
        <a:bodyPr/>
        <a:lstStyle/>
        <a:p>
          <a:endParaRPr lang="en-US"/>
        </a:p>
      </dgm:t>
    </dgm:pt>
    <dgm:pt modelId="{FFC353CB-BF15-4861-9482-19923F4AB721}">
      <dgm:prSet phldrT="[Text]" phldr="0"/>
      <dgm:spPr/>
      <dgm:t>
        <a:bodyPr/>
        <a:lstStyle/>
        <a:p>
          <a:pPr>
            <a:defRPr b="1"/>
          </a:pPr>
          <a:r>
            <a:rPr lang="en-US" dirty="0">
              <a:latin typeface="Calibri"/>
            </a:rPr>
            <a:t>During Treatment </a:t>
          </a:r>
          <a:br>
            <a:rPr lang="en-US" dirty="0">
              <a:latin typeface="Calibri"/>
            </a:rPr>
          </a:br>
          <a:r>
            <a:rPr lang="en-US" dirty="0">
              <a:latin typeface="Calibri"/>
            </a:rPr>
            <a:t>(Living Through Cancer)</a:t>
          </a:r>
          <a:endParaRPr lang="en-US" dirty="0"/>
        </a:p>
      </dgm:t>
    </dgm:pt>
    <dgm:pt modelId="{87620BDB-377C-4254-8507-9555E35EA550}" type="parTrans" cxnId="{958EC04C-DF50-4630-B976-50144B94FABF}">
      <dgm:prSet/>
      <dgm:spPr/>
      <dgm:t>
        <a:bodyPr/>
        <a:lstStyle/>
        <a:p>
          <a:endParaRPr lang="en-US"/>
        </a:p>
      </dgm:t>
    </dgm:pt>
    <dgm:pt modelId="{40009C08-E8C4-452A-9B00-F50F77B469CE}" type="sibTrans" cxnId="{958EC04C-DF50-4630-B976-50144B94FABF}">
      <dgm:prSet/>
      <dgm:spPr/>
      <dgm:t>
        <a:bodyPr/>
        <a:lstStyle/>
        <a:p>
          <a:endParaRPr lang="en-US"/>
        </a:p>
      </dgm:t>
    </dgm:pt>
    <dgm:pt modelId="{5EF3D6EC-052D-4592-A8C3-8990A5F6F3CF}">
      <dgm:prSet phldrT="[Text]" phldr="0"/>
      <dgm:spPr/>
      <dgm:t>
        <a:bodyPr/>
        <a:lstStyle/>
        <a:p>
          <a:r>
            <a:rPr lang="en-US" dirty="0">
              <a:latin typeface="Calibri"/>
            </a:rPr>
            <a:t>Screening for Side Effects / Symptom Management</a:t>
          </a:r>
        </a:p>
      </dgm:t>
    </dgm:pt>
    <dgm:pt modelId="{E89DE6C6-B735-4B40-BB3F-A610E7E5DE58}" type="parTrans" cxnId="{5EC5CB6D-3CFA-4D3D-BB72-126A5B9436D8}">
      <dgm:prSet/>
      <dgm:spPr/>
      <dgm:t>
        <a:bodyPr/>
        <a:lstStyle/>
        <a:p>
          <a:endParaRPr lang="en-US"/>
        </a:p>
      </dgm:t>
    </dgm:pt>
    <dgm:pt modelId="{5C1D4842-9F88-4D0C-A936-C1F6651DCA54}" type="sibTrans" cxnId="{5EC5CB6D-3CFA-4D3D-BB72-126A5B9436D8}">
      <dgm:prSet/>
      <dgm:spPr/>
      <dgm:t>
        <a:bodyPr/>
        <a:lstStyle/>
        <a:p>
          <a:endParaRPr lang="en-US"/>
        </a:p>
      </dgm:t>
    </dgm:pt>
    <dgm:pt modelId="{090FEFD9-FCF0-4E33-911B-71A4D8E9A0EF}">
      <dgm:prSet phldrT="[Text]" phldr="0"/>
      <dgm:spPr/>
      <dgm:t>
        <a:bodyPr/>
        <a:lstStyle/>
        <a:p>
          <a:pPr>
            <a:defRPr b="1"/>
          </a:pPr>
          <a:r>
            <a:rPr lang="en-US" dirty="0">
              <a:latin typeface="Calibri"/>
            </a:rPr>
            <a:t>After Treatment </a:t>
          </a:r>
          <a:br>
            <a:rPr lang="en-US" dirty="0">
              <a:latin typeface="Calibri"/>
            </a:rPr>
          </a:br>
          <a:r>
            <a:rPr lang="en-US" dirty="0">
              <a:latin typeface="Calibri"/>
            </a:rPr>
            <a:t>(Living Beyond Cancer)</a:t>
          </a:r>
          <a:endParaRPr lang="en-US" dirty="0"/>
        </a:p>
      </dgm:t>
    </dgm:pt>
    <dgm:pt modelId="{61FD3B84-C47D-4636-AB02-968BC973C945}" type="parTrans" cxnId="{03E515C3-FA46-4FB5-BBE8-EE4D50612C21}">
      <dgm:prSet/>
      <dgm:spPr/>
      <dgm:t>
        <a:bodyPr/>
        <a:lstStyle/>
        <a:p>
          <a:endParaRPr lang="en-US"/>
        </a:p>
      </dgm:t>
    </dgm:pt>
    <dgm:pt modelId="{F2D0D690-9B20-4452-AD3E-54E7E490EC50}" type="sibTrans" cxnId="{03E515C3-FA46-4FB5-BBE8-EE4D50612C21}">
      <dgm:prSet/>
      <dgm:spPr/>
      <dgm:t>
        <a:bodyPr/>
        <a:lstStyle/>
        <a:p>
          <a:endParaRPr lang="en-US"/>
        </a:p>
      </dgm:t>
    </dgm:pt>
    <dgm:pt modelId="{A483A465-FD39-4912-BA26-38805CA5239E}">
      <dgm:prSet phldrT="[Text]" phldr="0"/>
      <dgm:spPr/>
      <dgm:t>
        <a:bodyPr/>
        <a:lstStyle/>
        <a:p>
          <a:r>
            <a:rPr lang="en-US" dirty="0">
              <a:latin typeface="Calibri"/>
            </a:rPr>
            <a:t>Treatment Summary / Survivorship Care Plan</a:t>
          </a:r>
        </a:p>
        <a:p>
          <a:r>
            <a:rPr lang="en-US" dirty="0">
              <a:latin typeface="Calibri"/>
            </a:rPr>
            <a:t>Screening and Management of Late/Long Term Effects</a:t>
          </a:r>
          <a:endParaRPr lang="en-US" dirty="0"/>
        </a:p>
      </dgm:t>
    </dgm:pt>
    <dgm:pt modelId="{B0631F61-3C53-4221-A025-6C3E18448A22}" type="parTrans" cxnId="{6BF6B39C-4918-49DB-8CB5-68CD77DC2D62}">
      <dgm:prSet/>
      <dgm:spPr/>
      <dgm:t>
        <a:bodyPr/>
        <a:lstStyle/>
        <a:p>
          <a:endParaRPr lang="en-US"/>
        </a:p>
      </dgm:t>
    </dgm:pt>
    <dgm:pt modelId="{474FFD14-9C2E-466A-B272-DA949AA6C4F5}" type="sibTrans" cxnId="{6BF6B39C-4918-49DB-8CB5-68CD77DC2D62}">
      <dgm:prSet/>
      <dgm:spPr/>
      <dgm:t>
        <a:bodyPr/>
        <a:lstStyle/>
        <a:p>
          <a:endParaRPr lang="en-US"/>
        </a:p>
      </dgm:t>
    </dgm:pt>
    <dgm:pt modelId="{7E0343AD-6B71-4F4E-B323-13434D45C70F}">
      <dgm:prSet phldr="0"/>
      <dgm:spPr/>
      <dgm:t>
        <a:bodyPr/>
        <a:lstStyle/>
        <a:p>
          <a:r>
            <a:rPr lang="en-US" dirty="0">
              <a:latin typeface="Calibri"/>
            </a:rPr>
            <a:t>Health Promotion</a:t>
          </a:r>
        </a:p>
      </dgm:t>
    </dgm:pt>
    <dgm:pt modelId="{30F55182-A5DB-42C7-8DCD-CFC17C3274BF}" type="parTrans" cxnId="{7FE3CEB7-102A-42F9-8A2C-13547E044A07}">
      <dgm:prSet/>
      <dgm:spPr/>
    </dgm:pt>
    <dgm:pt modelId="{C43B1C60-88C7-4AF1-AF6F-E9855D0496FD}" type="sibTrans" cxnId="{7FE3CEB7-102A-42F9-8A2C-13547E044A07}">
      <dgm:prSet/>
      <dgm:spPr/>
    </dgm:pt>
    <dgm:pt modelId="{1E2B9A9C-345A-4A9B-8419-A1FE30B41378}">
      <dgm:prSet phldr="0"/>
      <dgm:spPr/>
      <dgm:t>
        <a:bodyPr/>
        <a:lstStyle/>
        <a:p>
          <a:r>
            <a:rPr lang="en-US" dirty="0">
              <a:latin typeface="Calibri"/>
            </a:rPr>
            <a:t>Cancer Screenings</a:t>
          </a:r>
        </a:p>
      </dgm:t>
    </dgm:pt>
    <dgm:pt modelId="{70A91FBF-F068-45D8-AA83-B05E53C9DC2D}" type="parTrans" cxnId="{C9F9B9BC-470D-4B7E-8112-236CF4BE32CC}">
      <dgm:prSet/>
      <dgm:spPr/>
    </dgm:pt>
    <dgm:pt modelId="{EAEF8F34-7DBA-480C-A3F8-B55639592BF2}" type="sibTrans" cxnId="{C9F9B9BC-470D-4B7E-8112-236CF4BE32CC}">
      <dgm:prSet/>
      <dgm:spPr/>
    </dgm:pt>
    <dgm:pt modelId="{9B798303-4013-4391-8617-4E1AEEB73122}" type="pres">
      <dgm:prSet presAssocID="{651F9763-F8E0-47BB-A052-1521982752DA}" presName="root" presStyleCnt="0">
        <dgm:presLayoutVars>
          <dgm:chMax/>
          <dgm:chPref/>
          <dgm:animLvl val="lvl"/>
        </dgm:presLayoutVars>
      </dgm:prSet>
      <dgm:spPr/>
    </dgm:pt>
    <dgm:pt modelId="{75B5B3CE-47DE-43B5-B794-9BB4CD5513E8}" type="pres">
      <dgm:prSet presAssocID="{651F9763-F8E0-47BB-A052-1521982752DA}" presName="divider" presStyleLbl="fgAcc1" presStyleIdx="0" presStyleCnt="4"/>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gm:spPr>
    </dgm:pt>
    <dgm:pt modelId="{08400518-A215-4FAF-882B-A8A402F88920}" type="pres">
      <dgm:prSet presAssocID="{651F9763-F8E0-47BB-A052-1521982752DA}" presName="nodes" presStyleCnt="0">
        <dgm:presLayoutVars>
          <dgm:chMax/>
          <dgm:chPref/>
          <dgm:animLvl val="lvl"/>
        </dgm:presLayoutVars>
      </dgm:prSet>
      <dgm:spPr/>
    </dgm:pt>
    <dgm:pt modelId="{F1744043-0B42-4A0D-AB60-63074D28DD2E}" type="pres">
      <dgm:prSet presAssocID="{91718D8A-68D6-449E-8813-A9D998863CF5}" presName="composite" presStyleCnt="0"/>
      <dgm:spPr/>
    </dgm:pt>
    <dgm:pt modelId="{17A50DA6-411A-4B71-9803-7A7F4635EF0F}" type="pres">
      <dgm:prSet presAssocID="{91718D8A-68D6-449E-8813-A9D998863CF5}" presName="ConnectorPoint" presStyleLbl="lnNode1" presStyleIdx="0"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FEC5649E-F526-461D-80DB-ECC3484CEEC8}" type="pres">
      <dgm:prSet presAssocID="{91718D8A-68D6-449E-8813-A9D998863CF5}" presName="DropPinPlaceHolder" presStyleCnt="0"/>
      <dgm:spPr/>
    </dgm:pt>
    <dgm:pt modelId="{7C69054B-D5AA-4A46-BDFE-E602E526AE6E}" type="pres">
      <dgm:prSet presAssocID="{91718D8A-68D6-449E-8813-A9D998863CF5}" presName="DropPin" presStyleLbl="alignNode1" presStyleIdx="0" presStyleCnt="3"/>
      <dgm:spPr/>
    </dgm:pt>
    <dgm:pt modelId="{DFD8FE9A-B5ED-48E8-9485-4C40B0207373}" type="pres">
      <dgm:prSet presAssocID="{91718D8A-68D6-449E-8813-A9D998863CF5}" presName="Ellipse" presStyleLbl="fgAcc1" presStyleIdx="1" presStyleCnt="4"/>
      <dgm:spPr>
        <a:solidFill>
          <a:schemeClr val="lt1">
            <a:alpha val="90000"/>
            <a:hueOff val="0"/>
            <a:satOff val="0"/>
            <a:lumOff val="0"/>
            <a:alphaOff val="0"/>
          </a:schemeClr>
        </a:solidFill>
        <a:ln w="25400" cap="flat" cmpd="sng" algn="ctr">
          <a:noFill/>
          <a:prstDash val="solid"/>
        </a:ln>
        <a:effectLst/>
      </dgm:spPr>
    </dgm:pt>
    <dgm:pt modelId="{DCC8D6FD-A749-44B9-9DBB-9C23F913FC20}" type="pres">
      <dgm:prSet presAssocID="{91718D8A-68D6-449E-8813-A9D998863CF5}" presName="L2TextContainer" presStyleLbl="revTx" presStyleIdx="0" presStyleCnt="6">
        <dgm:presLayoutVars>
          <dgm:bulletEnabled val="1"/>
        </dgm:presLayoutVars>
      </dgm:prSet>
      <dgm:spPr/>
    </dgm:pt>
    <dgm:pt modelId="{A08C95A6-5574-4184-B668-1723CEEF0ABD}" type="pres">
      <dgm:prSet presAssocID="{91718D8A-68D6-449E-8813-A9D998863CF5}" presName="L1TextContainer" presStyleLbl="revTx" presStyleIdx="1" presStyleCnt="6">
        <dgm:presLayoutVars>
          <dgm:chMax val="1"/>
          <dgm:chPref val="1"/>
          <dgm:bulletEnabled val="1"/>
        </dgm:presLayoutVars>
      </dgm:prSet>
      <dgm:spPr/>
    </dgm:pt>
    <dgm:pt modelId="{FF97D584-BAE4-4006-9DCD-B50BAD566481}" type="pres">
      <dgm:prSet presAssocID="{91718D8A-68D6-449E-8813-A9D998863CF5}" presName="ConnectLine" presStyleLbl="sibTrans1D1" presStyleIdx="0" presStyleCnt="3"/>
      <dgm:spPr>
        <a:noFill/>
        <a:ln w="12700" cap="flat" cmpd="sng" algn="ctr">
          <a:solidFill>
            <a:schemeClr val="accent1">
              <a:hueOff val="0"/>
              <a:satOff val="0"/>
              <a:lumOff val="0"/>
              <a:alphaOff val="0"/>
            </a:schemeClr>
          </a:solidFill>
          <a:prstDash val="dash"/>
        </a:ln>
        <a:effectLst/>
      </dgm:spPr>
    </dgm:pt>
    <dgm:pt modelId="{3D39484C-93ED-4463-82F9-C938741BE43B}" type="pres">
      <dgm:prSet presAssocID="{91718D8A-68D6-449E-8813-A9D998863CF5}" presName="EmptyPlaceHolder" presStyleCnt="0"/>
      <dgm:spPr/>
    </dgm:pt>
    <dgm:pt modelId="{213BD3C9-AC11-4B64-AAC4-31C7BB50C360}" type="pres">
      <dgm:prSet presAssocID="{E327235B-1179-448C-9472-74940D582275}" presName="spaceBetweenRectangles" presStyleCnt="0"/>
      <dgm:spPr/>
    </dgm:pt>
    <dgm:pt modelId="{4FDB5C28-808A-434A-9062-B15B8FE7BB37}" type="pres">
      <dgm:prSet presAssocID="{FFC353CB-BF15-4861-9482-19923F4AB721}" presName="composite" presStyleCnt="0"/>
      <dgm:spPr/>
    </dgm:pt>
    <dgm:pt modelId="{68E56DCE-736B-41B7-A6B3-905B995234F3}" type="pres">
      <dgm:prSet presAssocID="{FFC353CB-BF15-4861-9482-19923F4AB721}" presName="ConnectorPoint" presStyleLbl="lnNode1" presStyleIdx="1"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C9DD6662-7126-4D11-ABEC-20E6940A5416}" type="pres">
      <dgm:prSet presAssocID="{FFC353CB-BF15-4861-9482-19923F4AB721}" presName="DropPinPlaceHolder" presStyleCnt="0"/>
      <dgm:spPr/>
    </dgm:pt>
    <dgm:pt modelId="{5EB939E5-6C8E-4192-8912-3CEDCBE4BBC8}" type="pres">
      <dgm:prSet presAssocID="{FFC353CB-BF15-4861-9482-19923F4AB721}" presName="DropPin" presStyleLbl="alignNode1" presStyleIdx="1" presStyleCnt="3"/>
      <dgm:spPr/>
    </dgm:pt>
    <dgm:pt modelId="{3FBD1670-BBB6-46AB-B67A-D2CBA17360BC}" type="pres">
      <dgm:prSet presAssocID="{FFC353CB-BF15-4861-9482-19923F4AB721}" presName="Ellipse" presStyleLbl="fgAcc1" presStyleIdx="2" presStyleCnt="4"/>
      <dgm:spPr>
        <a:solidFill>
          <a:schemeClr val="lt1">
            <a:alpha val="90000"/>
            <a:hueOff val="0"/>
            <a:satOff val="0"/>
            <a:lumOff val="0"/>
            <a:alphaOff val="0"/>
          </a:schemeClr>
        </a:solidFill>
        <a:ln w="25400" cap="flat" cmpd="sng" algn="ctr">
          <a:noFill/>
          <a:prstDash val="solid"/>
        </a:ln>
        <a:effectLst/>
      </dgm:spPr>
    </dgm:pt>
    <dgm:pt modelId="{74F24701-548E-46BF-BB6D-486AF0AD4789}" type="pres">
      <dgm:prSet presAssocID="{FFC353CB-BF15-4861-9482-19923F4AB721}" presName="L2TextContainer" presStyleLbl="revTx" presStyleIdx="2" presStyleCnt="6">
        <dgm:presLayoutVars>
          <dgm:bulletEnabled val="1"/>
        </dgm:presLayoutVars>
      </dgm:prSet>
      <dgm:spPr/>
    </dgm:pt>
    <dgm:pt modelId="{6F711510-084D-4DDC-9260-FCB04A05DB6D}" type="pres">
      <dgm:prSet presAssocID="{FFC353CB-BF15-4861-9482-19923F4AB721}" presName="L1TextContainer" presStyleLbl="revTx" presStyleIdx="3" presStyleCnt="6">
        <dgm:presLayoutVars>
          <dgm:chMax val="1"/>
          <dgm:chPref val="1"/>
          <dgm:bulletEnabled val="1"/>
        </dgm:presLayoutVars>
      </dgm:prSet>
      <dgm:spPr/>
    </dgm:pt>
    <dgm:pt modelId="{CDE6400D-5DE2-4E49-9967-B0932A3DEC66}" type="pres">
      <dgm:prSet presAssocID="{FFC353CB-BF15-4861-9482-19923F4AB721}" presName="ConnectLine" presStyleLbl="sibTrans1D1" presStyleIdx="1" presStyleCnt="3"/>
      <dgm:spPr>
        <a:noFill/>
        <a:ln w="12700" cap="flat" cmpd="sng" algn="ctr">
          <a:solidFill>
            <a:schemeClr val="accent1">
              <a:hueOff val="0"/>
              <a:satOff val="0"/>
              <a:lumOff val="0"/>
              <a:alphaOff val="0"/>
            </a:schemeClr>
          </a:solidFill>
          <a:prstDash val="dash"/>
        </a:ln>
        <a:effectLst/>
      </dgm:spPr>
    </dgm:pt>
    <dgm:pt modelId="{C0E0FEFB-336E-46B6-95FA-C21DAF329E3D}" type="pres">
      <dgm:prSet presAssocID="{FFC353CB-BF15-4861-9482-19923F4AB721}" presName="EmptyPlaceHolder" presStyleCnt="0"/>
      <dgm:spPr/>
    </dgm:pt>
    <dgm:pt modelId="{6011C0FC-072A-4E70-A42A-9337F3360313}" type="pres">
      <dgm:prSet presAssocID="{40009C08-E8C4-452A-9B00-F50F77B469CE}" presName="spaceBetweenRectangles" presStyleCnt="0"/>
      <dgm:spPr/>
    </dgm:pt>
    <dgm:pt modelId="{E409AEF4-29C4-4150-850B-060EA2C4C414}" type="pres">
      <dgm:prSet presAssocID="{090FEFD9-FCF0-4E33-911B-71A4D8E9A0EF}" presName="composite" presStyleCnt="0"/>
      <dgm:spPr/>
    </dgm:pt>
    <dgm:pt modelId="{302CC743-92DB-4032-8486-0CB117E58065}" type="pres">
      <dgm:prSet presAssocID="{090FEFD9-FCF0-4E33-911B-71A4D8E9A0EF}" presName="ConnectorPoint" presStyleLbl="lnNode1" presStyleIdx="2"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0EE862A0-EC66-4EC9-95DF-7E3E2B758146}" type="pres">
      <dgm:prSet presAssocID="{090FEFD9-FCF0-4E33-911B-71A4D8E9A0EF}" presName="DropPinPlaceHolder" presStyleCnt="0"/>
      <dgm:spPr/>
    </dgm:pt>
    <dgm:pt modelId="{3D48F8A1-269F-4D72-A05C-F7850C8D3CA0}" type="pres">
      <dgm:prSet presAssocID="{090FEFD9-FCF0-4E33-911B-71A4D8E9A0EF}" presName="DropPin" presStyleLbl="alignNode1" presStyleIdx="2" presStyleCnt="3"/>
      <dgm:spPr/>
    </dgm:pt>
    <dgm:pt modelId="{0CBFFCA3-E447-4071-8BEB-580588143BEC}" type="pres">
      <dgm:prSet presAssocID="{090FEFD9-FCF0-4E33-911B-71A4D8E9A0EF}" presName="Ellipse" presStyleLbl="fgAcc1" presStyleIdx="3" presStyleCnt="4"/>
      <dgm:spPr>
        <a:solidFill>
          <a:schemeClr val="lt1">
            <a:alpha val="90000"/>
            <a:hueOff val="0"/>
            <a:satOff val="0"/>
            <a:lumOff val="0"/>
            <a:alphaOff val="0"/>
          </a:schemeClr>
        </a:solidFill>
        <a:ln w="25400" cap="flat" cmpd="sng" algn="ctr">
          <a:noFill/>
          <a:prstDash val="solid"/>
        </a:ln>
        <a:effectLst/>
      </dgm:spPr>
    </dgm:pt>
    <dgm:pt modelId="{1F13EED1-46CD-4446-84EE-F0768C857AEF}" type="pres">
      <dgm:prSet presAssocID="{090FEFD9-FCF0-4E33-911B-71A4D8E9A0EF}" presName="L2TextContainer" presStyleLbl="revTx" presStyleIdx="4" presStyleCnt="6">
        <dgm:presLayoutVars>
          <dgm:bulletEnabled val="1"/>
        </dgm:presLayoutVars>
      </dgm:prSet>
      <dgm:spPr/>
    </dgm:pt>
    <dgm:pt modelId="{FCF2F1AE-BAD6-4DF6-8CCE-FEB99674BBE3}" type="pres">
      <dgm:prSet presAssocID="{090FEFD9-FCF0-4E33-911B-71A4D8E9A0EF}" presName="L1TextContainer" presStyleLbl="revTx" presStyleIdx="5" presStyleCnt="6">
        <dgm:presLayoutVars>
          <dgm:chMax val="1"/>
          <dgm:chPref val="1"/>
          <dgm:bulletEnabled val="1"/>
        </dgm:presLayoutVars>
      </dgm:prSet>
      <dgm:spPr/>
    </dgm:pt>
    <dgm:pt modelId="{6FFF0C94-9068-4191-AE1B-69E822694E70}" type="pres">
      <dgm:prSet presAssocID="{090FEFD9-FCF0-4E33-911B-71A4D8E9A0EF}" presName="ConnectLine" presStyleLbl="sibTrans1D1" presStyleIdx="2" presStyleCnt="3"/>
      <dgm:spPr>
        <a:noFill/>
        <a:ln w="12700" cap="flat" cmpd="sng" algn="ctr">
          <a:solidFill>
            <a:schemeClr val="accent1">
              <a:hueOff val="0"/>
              <a:satOff val="0"/>
              <a:lumOff val="0"/>
              <a:alphaOff val="0"/>
            </a:schemeClr>
          </a:solidFill>
          <a:prstDash val="dash"/>
        </a:ln>
        <a:effectLst/>
      </dgm:spPr>
    </dgm:pt>
    <dgm:pt modelId="{CADBCB53-D896-4618-B2C1-F6D1F837B83B}" type="pres">
      <dgm:prSet presAssocID="{090FEFD9-FCF0-4E33-911B-71A4D8E9A0EF}" presName="EmptyPlaceHolder" presStyleCnt="0"/>
      <dgm:spPr/>
    </dgm:pt>
  </dgm:ptLst>
  <dgm:cxnLst>
    <dgm:cxn modelId="{5D61010D-E1AB-46E6-B37B-2F0530145838}" type="presOf" srcId="{AEA82D8E-3691-43E4-B813-F027E6C5BDB6}" destId="{DCC8D6FD-A749-44B9-9DBB-9C23F913FC20}" srcOrd="0" destOrd="0" presId="urn:microsoft.com/office/officeart/2017/3/layout/DropPinTimeline"/>
    <dgm:cxn modelId="{AB59E20D-6343-41B7-BE5D-B5D463396C32}" type="presOf" srcId="{A483A465-FD39-4912-BA26-38805CA5239E}" destId="{1F13EED1-46CD-4446-84EE-F0768C857AEF}" srcOrd="0" destOrd="0" presId="urn:microsoft.com/office/officeart/2017/3/layout/DropPinTimeline"/>
    <dgm:cxn modelId="{C92DA917-350A-4196-BBC2-8D720F3518F9}" type="presOf" srcId="{242E17B3-6DBF-461A-8B17-CC395ACBF7F3}" destId="{DCC8D6FD-A749-44B9-9DBB-9C23F913FC20}" srcOrd="0" destOrd="1" presId="urn:microsoft.com/office/officeart/2017/3/layout/DropPinTimeline"/>
    <dgm:cxn modelId="{2CE2461A-9C51-4BBF-A8D6-5FB8B02A5195}" type="presOf" srcId="{651F9763-F8E0-47BB-A052-1521982752DA}" destId="{9B798303-4013-4391-8617-4E1AEEB73122}" srcOrd="0" destOrd="0" presId="urn:microsoft.com/office/officeart/2017/3/layout/DropPinTimeline"/>
    <dgm:cxn modelId="{3FD1A31C-9777-47D8-823F-91F2DEBBA68E}" type="presOf" srcId="{91718D8A-68D6-449E-8813-A9D998863CF5}" destId="{A08C95A6-5574-4184-B668-1723CEEF0ABD}" srcOrd="0" destOrd="0" presId="urn:microsoft.com/office/officeart/2017/3/layout/DropPinTimeline"/>
    <dgm:cxn modelId="{AEBD2820-D5AD-47B5-B7FB-7BFBEF98DAD8}" type="presOf" srcId="{4E046DDC-FC97-485C-8384-ADDB500490E5}" destId="{DCC8D6FD-A749-44B9-9DBB-9C23F913FC20}" srcOrd="0" destOrd="2" presId="urn:microsoft.com/office/officeart/2017/3/layout/DropPinTimeline"/>
    <dgm:cxn modelId="{D3A97536-D94E-4C54-A07D-D2BE18A63919}" type="presOf" srcId="{FFC353CB-BF15-4861-9482-19923F4AB721}" destId="{6F711510-084D-4DDC-9260-FCB04A05DB6D}" srcOrd="0" destOrd="0" presId="urn:microsoft.com/office/officeart/2017/3/layout/DropPinTimeline"/>
    <dgm:cxn modelId="{006CB366-53A4-4C10-B49A-654158FAEFFD}" srcId="{91718D8A-68D6-449E-8813-A9D998863CF5}" destId="{242E17B3-6DBF-461A-8B17-CC395ACBF7F3}" srcOrd="1" destOrd="0" parTransId="{516AE242-88E1-468F-A33D-545322381B30}" sibTransId="{78C6F2D6-B565-4C7E-A02D-0D7D660C56B7}"/>
    <dgm:cxn modelId="{958EC04C-DF50-4630-B976-50144B94FABF}" srcId="{651F9763-F8E0-47BB-A052-1521982752DA}" destId="{FFC353CB-BF15-4861-9482-19923F4AB721}" srcOrd="1" destOrd="0" parTransId="{87620BDB-377C-4254-8507-9555E35EA550}" sibTransId="{40009C08-E8C4-452A-9B00-F50F77B469CE}"/>
    <dgm:cxn modelId="{5EC5CB6D-3CFA-4D3D-BB72-126A5B9436D8}" srcId="{FFC353CB-BF15-4861-9482-19923F4AB721}" destId="{5EF3D6EC-052D-4592-A8C3-8990A5F6F3CF}" srcOrd="0" destOrd="0" parTransId="{E89DE6C6-B735-4B40-BB3F-A610E7E5DE58}" sibTransId="{5C1D4842-9F88-4D0C-A936-C1F6651DCA54}"/>
    <dgm:cxn modelId="{4992CA72-3745-41E8-9715-9D020172AFED}" type="presOf" srcId="{090FEFD9-FCF0-4E33-911B-71A4D8E9A0EF}" destId="{FCF2F1AE-BAD6-4DF6-8CCE-FEB99674BBE3}" srcOrd="0" destOrd="0" presId="urn:microsoft.com/office/officeart/2017/3/layout/DropPinTimeline"/>
    <dgm:cxn modelId="{6BF6B39C-4918-49DB-8CB5-68CD77DC2D62}" srcId="{090FEFD9-FCF0-4E33-911B-71A4D8E9A0EF}" destId="{A483A465-FD39-4912-BA26-38805CA5239E}" srcOrd="0" destOrd="0" parTransId="{B0631F61-3C53-4221-A025-6C3E18448A22}" sibTransId="{474FFD14-9C2E-466A-B272-DA949AA6C4F5}"/>
    <dgm:cxn modelId="{EC7B8BB4-3C44-49AF-9C9B-60345859D284}" srcId="{91718D8A-68D6-449E-8813-A9D998863CF5}" destId="{4E046DDC-FC97-485C-8384-ADDB500490E5}" srcOrd="2" destOrd="0" parTransId="{F27D0F65-1BD1-467C-8538-995AA8BC8423}" sibTransId="{D11F7FBC-66BD-45E8-846E-0A4F223B0851}"/>
    <dgm:cxn modelId="{7FE3CEB7-102A-42F9-8A2C-13547E044A07}" srcId="{090FEFD9-FCF0-4E33-911B-71A4D8E9A0EF}" destId="{7E0343AD-6B71-4F4E-B323-13434D45C70F}" srcOrd="1" destOrd="0" parTransId="{30F55182-A5DB-42C7-8DCD-CFC17C3274BF}" sibTransId="{C43B1C60-88C7-4AF1-AF6F-E9855D0496FD}"/>
    <dgm:cxn modelId="{C9F9B9BC-470D-4B7E-8112-236CF4BE32CC}" srcId="{090FEFD9-FCF0-4E33-911B-71A4D8E9A0EF}" destId="{1E2B9A9C-345A-4A9B-8419-A1FE30B41378}" srcOrd="2" destOrd="0" parTransId="{70A91FBF-F068-45D8-AA83-B05E53C9DC2D}" sibTransId="{EAEF8F34-7DBA-480C-A3F8-B55639592BF2}"/>
    <dgm:cxn modelId="{03E515C3-FA46-4FB5-BBE8-EE4D50612C21}" srcId="{651F9763-F8E0-47BB-A052-1521982752DA}" destId="{090FEFD9-FCF0-4E33-911B-71A4D8E9A0EF}" srcOrd="2" destOrd="0" parTransId="{61FD3B84-C47D-4636-AB02-968BC973C945}" sibTransId="{F2D0D690-9B20-4452-AD3E-54E7E490EC50}"/>
    <dgm:cxn modelId="{D19F50C4-6AFB-468E-BD79-1AF444E26DCF}" type="presOf" srcId="{5EF3D6EC-052D-4592-A8C3-8990A5F6F3CF}" destId="{74F24701-548E-46BF-BB6D-486AF0AD4789}" srcOrd="0" destOrd="0" presId="urn:microsoft.com/office/officeart/2017/3/layout/DropPinTimeline"/>
    <dgm:cxn modelId="{817A56CC-A3CB-4BDC-91B6-D2F257EBF005}" srcId="{651F9763-F8E0-47BB-A052-1521982752DA}" destId="{91718D8A-68D6-449E-8813-A9D998863CF5}" srcOrd="0" destOrd="0" parTransId="{B37C3983-F320-4084-B38F-2F8C23A1EB60}" sibTransId="{E327235B-1179-448C-9472-74940D582275}"/>
    <dgm:cxn modelId="{534E39EA-D85C-424A-B3DA-250217F9B770}" type="presOf" srcId="{7E0343AD-6B71-4F4E-B323-13434D45C70F}" destId="{1F13EED1-46CD-4446-84EE-F0768C857AEF}" srcOrd="0" destOrd="1" presId="urn:microsoft.com/office/officeart/2017/3/layout/DropPinTimeline"/>
    <dgm:cxn modelId="{067E42EE-0891-4775-9367-86D20AEC06F9}" srcId="{91718D8A-68D6-449E-8813-A9D998863CF5}" destId="{AEA82D8E-3691-43E4-B813-F027E6C5BDB6}" srcOrd="0" destOrd="0" parTransId="{CB389D97-699F-4C41-9EF9-06B62982AF46}" sibTransId="{B46621BB-C46E-4386-9B4A-4CC54EF82B12}"/>
    <dgm:cxn modelId="{4A4EF0F8-B75E-4464-B32F-997BFC7A380D}" type="presOf" srcId="{1E2B9A9C-345A-4A9B-8419-A1FE30B41378}" destId="{1F13EED1-46CD-4446-84EE-F0768C857AEF}" srcOrd="0" destOrd="2" presId="urn:microsoft.com/office/officeart/2017/3/layout/DropPinTimeline"/>
    <dgm:cxn modelId="{0666C39E-7222-4A72-ADD4-F333860ACD3A}" type="presParOf" srcId="{9B798303-4013-4391-8617-4E1AEEB73122}" destId="{75B5B3CE-47DE-43B5-B794-9BB4CD5513E8}" srcOrd="0" destOrd="0" presId="urn:microsoft.com/office/officeart/2017/3/layout/DropPinTimeline"/>
    <dgm:cxn modelId="{D9A37F4B-FC23-4700-A18F-6CB71DFC50A3}" type="presParOf" srcId="{9B798303-4013-4391-8617-4E1AEEB73122}" destId="{08400518-A215-4FAF-882B-A8A402F88920}" srcOrd="1" destOrd="0" presId="urn:microsoft.com/office/officeart/2017/3/layout/DropPinTimeline"/>
    <dgm:cxn modelId="{F6B161BB-E3A7-4BC8-B0A9-12AA2B17F66A}" type="presParOf" srcId="{08400518-A215-4FAF-882B-A8A402F88920}" destId="{F1744043-0B42-4A0D-AB60-63074D28DD2E}" srcOrd="0" destOrd="0" presId="urn:microsoft.com/office/officeart/2017/3/layout/DropPinTimeline"/>
    <dgm:cxn modelId="{F6F49CC6-4556-46E9-92EA-F3B927716E8A}" type="presParOf" srcId="{F1744043-0B42-4A0D-AB60-63074D28DD2E}" destId="{17A50DA6-411A-4B71-9803-7A7F4635EF0F}" srcOrd="0" destOrd="0" presId="urn:microsoft.com/office/officeart/2017/3/layout/DropPinTimeline"/>
    <dgm:cxn modelId="{03FECFCB-F0E9-4190-A04D-702C31766E4C}" type="presParOf" srcId="{F1744043-0B42-4A0D-AB60-63074D28DD2E}" destId="{FEC5649E-F526-461D-80DB-ECC3484CEEC8}" srcOrd="1" destOrd="0" presId="urn:microsoft.com/office/officeart/2017/3/layout/DropPinTimeline"/>
    <dgm:cxn modelId="{C82D1652-8118-4725-A490-CF9D3F0F4161}" type="presParOf" srcId="{FEC5649E-F526-461D-80DB-ECC3484CEEC8}" destId="{7C69054B-D5AA-4A46-BDFE-E602E526AE6E}" srcOrd="0" destOrd="0" presId="urn:microsoft.com/office/officeart/2017/3/layout/DropPinTimeline"/>
    <dgm:cxn modelId="{7118516F-88DD-4D6F-962E-9EF2470083B8}" type="presParOf" srcId="{FEC5649E-F526-461D-80DB-ECC3484CEEC8}" destId="{DFD8FE9A-B5ED-48E8-9485-4C40B0207373}" srcOrd="1" destOrd="0" presId="urn:microsoft.com/office/officeart/2017/3/layout/DropPinTimeline"/>
    <dgm:cxn modelId="{272C522B-E4FD-4590-AFC9-F1AF0C9C45AF}" type="presParOf" srcId="{F1744043-0B42-4A0D-AB60-63074D28DD2E}" destId="{DCC8D6FD-A749-44B9-9DBB-9C23F913FC20}" srcOrd="2" destOrd="0" presId="urn:microsoft.com/office/officeart/2017/3/layout/DropPinTimeline"/>
    <dgm:cxn modelId="{01A35513-1DC0-49FA-B82D-0CD9400E9576}" type="presParOf" srcId="{F1744043-0B42-4A0D-AB60-63074D28DD2E}" destId="{A08C95A6-5574-4184-B668-1723CEEF0ABD}" srcOrd="3" destOrd="0" presId="urn:microsoft.com/office/officeart/2017/3/layout/DropPinTimeline"/>
    <dgm:cxn modelId="{9649AF89-D3DC-4AD6-94FB-73AF830E02A6}" type="presParOf" srcId="{F1744043-0B42-4A0D-AB60-63074D28DD2E}" destId="{FF97D584-BAE4-4006-9DCD-B50BAD566481}" srcOrd="4" destOrd="0" presId="urn:microsoft.com/office/officeart/2017/3/layout/DropPinTimeline"/>
    <dgm:cxn modelId="{67839A14-6434-46E6-BD35-15CCB16419E3}" type="presParOf" srcId="{F1744043-0B42-4A0D-AB60-63074D28DD2E}" destId="{3D39484C-93ED-4463-82F9-C938741BE43B}" srcOrd="5" destOrd="0" presId="urn:microsoft.com/office/officeart/2017/3/layout/DropPinTimeline"/>
    <dgm:cxn modelId="{4B88973E-A4AD-4946-BBFE-EDD86E33A39B}" type="presParOf" srcId="{08400518-A215-4FAF-882B-A8A402F88920}" destId="{213BD3C9-AC11-4B64-AAC4-31C7BB50C360}" srcOrd="1" destOrd="0" presId="urn:microsoft.com/office/officeart/2017/3/layout/DropPinTimeline"/>
    <dgm:cxn modelId="{4DD93A11-F733-4E6D-A230-EC600FF55FE6}" type="presParOf" srcId="{08400518-A215-4FAF-882B-A8A402F88920}" destId="{4FDB5C28-808A-434A-9062-B15B8FE7BB37}" srcOrd="2" destOrd="0" presId="urn:microsoft.com/office/officeart/2017/3/layout/DropPinTimeline"/>
    <dgm:cxn modelId="{5D769C8B-CE53-45FC-B9E4-CC205F1AF72E}" type="presParOf" srcId="{4FDB5C28-808A-434A-9062-B15B8FE7BB37}" destId="{68E56DCE-736B-41B7-A6B3-905B995234F3}" srcOrd="0" destOrd="0" presId="urn:microsoft.com/office/officeart/2017/3/layout/DropPinTimeline"/>
    <dgm:cxn modelId="{31EFBC4E-E5EB-478E-A6FB-5DFBE8758FD1}" type="presParOf" srcId="{4FDB5C28-808A-434A-9062-B15B8FE7BB37}" destId="{C9DD6662-7126-4D11-ABEC-20E6940A5416}" srcOrd="1" destOrd="0" presId="urn:microsoft.com/office/officeart/2017/3/layout/DropPinTimeline"/>
    <dgm:cxn modelId="{0C78E3EA-5C06-4075-AD78-973955DD8000}" type="presParOf" srcId="{C9DD6662-7126-4D11-ABEC-20E6940A5416}" destId="{5EB939E5-6C8E-4192-8912-3CEDCBE4BBC8}" srcOrd="0" destOrd="0" presId="urn:microsoft.com/office/officeart/2017/3/layout/DropPinTimeline"/>
    <dgm:cxn modelId="{4B08FA77-E5C6-4B09-884D-6901CB13A209}" type="presParOf" srcId="{C9DD6662-7126-4D11-ABEC-20E6940A5416}" destId="{3FBD1670-BBB6-46AB-B67A-D2CBA17360BC}" srcOrd="1" destOrd="0" presId="urn:microsoft.com/office/officeart/2017/3/layout/DropPinTimeline"/>
    <dgm:cxn modelId="{0A83F13E-13B1-4CCD-8BAE-13FC20BD1949}" type="presParOf" srcId="{4FDB5C28-808A-434A-9062-B15B8FE7BB37}" destId="{74F24701-548E-46BF-BB6D-486AF0AD4789}" srcOrd="2" destOrd="0" presId="urn:microsoft.com/office/officeart/2017/3/layout/DropPinTimeline"/>
    <dgm:cxn modelId="{67435C27-63FC-4484-8BF7-BC7EA1FEAE84}" type="presParOf" srcId="{4FDB5C28-808A-434A-9062-B15B8FE7BB37}" destId="{6F711510-084D-4DDC-9260-FCB04A05DB6D}" srcOrd="3" destOrd="0" presId="urn:microsoft.com/office/officeart/2017/3/layout/DropPinTimeline"/>
    <dgm:cxn modelId="{1F5B5FE9-7F1C-484D-8556-1741B8A8CEFB}" type="presParOf" srcId="{4FDB5C28-808A-434A-9062-B15B8FE7BB37}" destId="{CDE6400D-5DE2-4E49-9967-B0932A3DEC66}" srcOrd="4" destOrd="0" presId="urn:microsoft.com/office/officeart/2017/3/layout/DropPinTimeline"/>
    <dgm:cxn modelId="{6F6D6935-3FF8-4DE6-8729-B121677D3256}" type="presParOf" srcId="{4FDB5C28-808A-434A-9062-B15B8FE7BB37}" destId="{C0E0FEFB-336E-46B6-95FA-C21DAF329E3D}" srcOrd="5" destOrd="0" presId="urn:microsoft.com/office/officeart/2017/3/layout/DropPinTimeline"/>
    <dgm:cxn modelId="{6351C6B4-79F4-429C-9793-97F47CE55D37}" type="presParOf" srcId="{08400518-A215-4FAF-882B-A8A402F88920}" destId="{6011C0FC-072A-4E70-A42A-9337F3360313}" srcOrd="3" destOrd="0" presId="urn:microsoft.com/office/officeart/2017/3/layout/DropPinTimeline"/>
    <dgm:cxn modelId="{BB4E01EF-3D1E-4E09-8A99-AB70F9C90821}" type="presParOf" srcId="{08400518-A215-4FAF-882B-A8A402F88920}" destId="{E409AEF4-29C4-4150-850B-060EA2C4C414}" srcOrd="4" destOrd="0" presId="urn:microsoft.com/office/officeart/2017/3/layout/DropPinTimeline"/>
    <dgm:cxn modelId="{A3B66648-1AF7-43E5-B224-A011DD28E007}" type="presParOf" srcId="{E409AEF4-29C4-4150-850B-060EA2C4C414}" destId="{302CC743-92DB-4032-8486-0CB117E58065}" srcOrd="0" destOrd="0" presId="urn:microsoft.com/office/officeart/2017/3/layout/DropPinTimeline"/>
    <dgm:cxn modelId="{03E5CDD8-DD5C-478A-ACA7-C39F79B0E10E}" type="presParOf" srcId="{E409AEF4-29C4-4150-850B-060EA2C4C414}" destId="{0EE862A0-EC66-4EC9-95DF-7E3E2B758146}" srcOrd="1" destOrd="0" presId="urn:microsoft.com/office/officeart/2017/3/layout/DropPinTimeline"/>
    <dgm:cxn modelId="{454D794A-15E2-45AD-B7F3-D77DA1006F36}" type="presParOf" srcId="{0EE862A0-EC66-4EC9-95DF-7E3E2B758146}" destId="{3D48F8A1-269F-4D72-A05C-F7850C8D3CA0}" srcOrd="0" destOrd="0" presId="urn:microsoft.com/office/officeart/2017/3/layout/DropPinTimeline"/>
    <dgm:cxn modelId="{134DD656-4258-4A48-AE08-57E7161513D5}" type="presParOf" srcId="{0EE862A0-EC66-4EC9-95DF-7E3E2B758146}" destId="{0CBFFCA3-E447-4071-8BEB-580588143BEC}" srcOrd="1" destOrd="0" presId="urn:microsoft.com/office/officeart/2017/3/layout/DropPinTimeline"/>
    <dgm:cxn modelId="{426AFA26-72A6-4235-8159-C3A19E2B4D95}" type="presParOf" srcId="{E409AEF4-29C4-4150-850B-060EA2C4C414}" destId="{1F13EED1-46CD-4446-84EE-F0768C857AEF}" srcOrd="2" destOrd="0" presId="urn:microsoft.com/office/officeart/2017/3/layout/DropPinTimeline"/>
    <dgm:cxn modelId="{3CEF7A3B-2659-4F77-86FF-6FA5D7F68777}" type="presParOf" srcId="{E409AEF4-29C4-4150-850B-060EA2C4C414}" destId="{FCF2F1AE-BAD6-4DF6-8CCE-FEB99674BBE3}" srcOrd="3" destOrd="0" presId="urn:microsoft.com/office/officeart/2017/3/layout/DropPinTimeline"/>
    <dgm:cxn modelId="{510FA293-B79C-45B7-A577-67C38CF396EE}" type="presParOf" srcId="{E409AEF4-29C4-4150-850B-060EA2C4C414}" destId="{6FFF0C94-9068-4191-AE1B-69E822694E70}" srcOrd="4" destOrd="0" presId="urn:microsoft.com/office/officeart/2017/3/layout/DropPinTimeline"/>
    <dgm:cxn modelId="{9FDA2370-73D4-477D-AA5F-F635F3A6C8DE}" type="presParOf" srcId="{E409AEF4-29C4-4150-850B-060EA2C4C414}" destId="{CADBCB53-D896-4618-B2C1-F6D1F837B83B}"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02C20C-321A-B54C-9B76-EDF9BC34A458}"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E8C3D729-33A5-E744-B693-D2451B4C39C7}">
      <dgm:prSet phldrT="[Text]"/>
      <dgm:spPr/>
      <dgm:t>
        <a:bodyPr/>
        <a:lstStyle/>
        <a:p>
          <a:r>
            <a:rPr lang="en-US" err="1"/>
            <a:t>Oncofertility</a:t>
          </a:r>
          <a:endParaRPr lang="en-US"/>
        </a:p>
      </dgm:t>
    </dgm:pt>
    <dgm:pt modelId="{DB9D738A-0335-604C-BBB3-E4542886DAB1}" type="parTrans" cxnId="{2414227F-7FE3-3D47-99C2-A14ACD21F822}">
      <dgm:prSet/>
      <dgm:spPr/>
      <dgm:t>
        <a:bodyPr/>
        <a:lstStyle/>
        <a:p>
          <a:endParaRPr lang="en-US"/>
        </a:p>
      </dgm:t>
    </dgm:pt>
    <dgm:pt modelId="{802E0D88-FCC8-9844-9F34-E2AD67817DC7}" type="sibTrans" cxnId="{2414227F-7FE3-3D47-99C2-A14ACD21F822}">
      <dgm:prSet/>
      <dgm:spPr/>
      <dgm:t>
        <a:bodyPr/>
        <a:lstStyle/>
        <a:p>
          <a:endParaRPr lang="en-US"/>
        </a:p>
      </dgm:t>
    </dgm:pt>
    <dgm:pt modelId="{FE5CF24E-6B74-814E-B8EF-40C462C0D92E}">
      <dgm:prSet phldrT="[Text]"/>
      <dgm:spPr/>
      <dgm:t>
        <a:bodyPr/>
        <a:lstStyle/>
        <a:p>
          <a:r>
            <a:rPr lang="en-US" dirty="0"/>
            <a:t>Genetic Testing</a:t>
          </a:r>
        </a:p>
      </dgm:t>
    </dgm:pt>
    <dgm:pt modelId="{61A57E21-30D4-1C44-827D-8849882E5A85}" type="parTrans" cxnId="{60026747-83CA-0F4A-8BD9-F291BC300C77}">
      <dgm:prSet/>
      <dgm:spPr/>
      <dgm:t>
        <a:bodyPr/>
        <a:lstStyle/>
        <a:p>
          <a:endParaRPr lang="en-US"/>
        </a:p>
      </dgm:t>
    </dgm:pt>
    <dgm:pt modelId="{DD4582F0-7120-4B46-8459-49AF7A79BBA8}" type="sibTrans" cxnId="{60026747-83CA-0F4A-8BD9-F291BC300C77}">
      <dgm:prSet/>
      <dgm:spPr/>
      <dgm:t>
        <a:bodyPr/>
        <a:lstStyle/>
        <a:p>
          <a:endParaRPr lang="en-US"/>
        </a:p>
      </dgm:t>
    </dgm:pt>
    <dgm:pt modelId="{2A47A788-08D7-3043-8FCD-1F20FEE3E394}">
      <dgm:prSet phldrT="[Text]"/>
      <dgm:spPr/>
      <dgm:t>
        <a:bodyPr/>
        <a:lstStyle/>
        <a:p>
          <a:r>
            <a:rPr lang="en-US" dirty="0"/>
            <a:t>Physical / Occupational Therapy</a:t>
          </a:r>
        </a:p>
      </dgm:t>
    </dgm:pt>
    <dgm:pt modelId="{3ACD2B70-1516-1745-B0C6-1AAD61711E84}" type="parTrans" cxnId="{EF284371-359F-0244-8E19-F32DD55BA717}">
      <dgm:prSet/>
      <dgm:spPr/>
      <dgm:t>
        <a:bodyPr/>
        <a:lstStyle/>
        <a:p>
          <a:endParaRPr lang="en-US"/>
        </a:p>
      </dgm:t>
    </dgm:pt>
    <dgm:pt modelId="{C5E78733-A27E-8C4F-B56E-9CA9BBA55048}" type="sibTrans" cxnId="{EF284371-359F-0244-8E19-F32DD55BA717}">
      <dgm:prSet/>
      <dgm:spPr/>
      <dgm:t>
        <a:bodyPr/>
        <a:lstStyle/>
        <a:p>
          <a:endParaRPr lang="en-US"/>
        </a:p>
      </dgm:t>
    </dgm:pt>
    <dgm:pt modelId="{8DD0251D-1122-D541-8CD4-CEE3FD2CC831}">
      <dgm:prSet phldrT="[Text]"/>
      <dgm:spPr/>
      <dgm:t>
        <a:bodyPr/>
        <a:lstStyle/>
        <a:p>
          <a:pPr rtl="0"/>
          <a:r>
            <a:rPr lang="en-US" dirty="0"/>
            <a:t>Psychiatry / Psychology</a:t>
          </a:r>
          <a:r>
            <a:rPr lang="en-US" dirty="0">
              <a:latin typeface="Calibri"/>
            </a:rPr>
            <a:t> </a:t>
          </a:r>
          <a:endParaRPr lang="en-US" dirty="0"/>
        </a:p>
      </dgm:t>
    </dgm:pt>
    <dgm:pt modelId="{A3B32BE4-D3C4-CF4B-BF9E-9DB83D8A75CF}" type="parTrans" cxnId="{1EEC0771-C0FA-AC40-8A28-CC0F958DF76A}">
      <dgm:prSet/>
      <dgm:spPr/>
      <dgm:t>
        <a:bodyPr/>
        <a:lstStyle/>
        <a:p>
          <a:endParaRPr lang="en-US"/>
        </a:p>
      </dgm:t>
    </dgm:pt>
    <dgm:pt modelId="{492E4F10-1786-A34A-95F5-06742D64021A}" type="sibTrans" cxnId="{1EEC0771-C0FA-AC40-8A28-CC0F958DF76A}">
      <dgm:prSet/>
      <dgm:spPr/>
      <dgm:t>
        <a:bodyPr/>
        <a:lstStyle/>
        <a:p>
          <a:endParaRPr lang="en-US"/>
        </a:p>
      </dgm:t>
    </dgm:pt>
    <dgm:pt modelId="{BC1B99DE-91F0-AE42-8F3D-77D050EC9102}">
      <dgm:prSet phldrT="[Text]"/>
      <dgm:spPr/>
      <dgm:t>
        <a:bodyPr/>
        <a:lstStyle/>
        <a:p>
          <a:r>
            <a:rPr lang="en-US" dirty="0"/>
            <a:t>Support Groups</a:t>
          </a:r>
        </a:p>
      </dgm:t>
    </dgm:pt>
    <dgm:pt modelId="{1BD84522-3120-3F47-A9A0-4D73DB45C06D}" type="parTrans" cxnId="{21A7B254-FDB0-2A47-9C6F-77A8C0846880}">
      <dgm:prSet/>
      <dgm:spPr/>
      <dgm:t>
        <a:bodyPr/>
        <a:lstStyle/>
        <a:p>
          <a:endParaRPr lang="en-US"/>
        </a:p>
      </dgm:t>
    </dgm:pt>
    <dgm:pt modelId="{51B9516C-4183-B743-978F-A80FD15E31F7}" type="sibTrans" cxnId="{21A7B254-FDB0-2A47-9C6F-77A8C0846880}">
      <dgm:prSet/>
      <dgm:spPr/>
      <dgm:t>
        <a:bodyPr/>
        <a:lstStyle/>
        <a:p>
          <a:endParaRPr lang="en-US"/>
        </a:p>
      </dgm:t>
    </dgm:pt>
    <dgm:pt modelId="{57A24160-B86A-E54F-A537-CB92049D71E3}">
      <dgm:prSet phldrT="[Text]"/>
      <dgm:spPr/>
      <dgm:t>
        <a:bodyPr/>
        <a:lstStyle/>
        <a:p>
          <a:pPr rtl="0"/>
          <a:r>
            <a:rPr lang="en-US" dirty="0"/>
            <a:t>Social Work</a:t>
          </a:r>
          <a:r>
            <a:rPr lang="en-US" dirty="0">
              <a:latin typeface="Calibri"/>
            </a:rPr>
            <a:t> </a:t>
          </a:r>
          <a:endParaRPr lang="en-US" dirty="0"/>
        </a:p>
      </dgm:t>
    </dgm:pt>
    <dgm:pt modelId="{38D2026F-D88B-964B-B9C0-C46AA5743ABA}" type="parTrans" cxnId="{114AEE70-A87D-4048-B0E5-0CCB28DE534E}">
      <dgm:prSet/>
      <dgm:spPr/>
      <dgm:t>
        <a:bodyPr/>
        <a:lstStyle/>
        <a:p>
          <a:endParaRPr lang="en-US"/>
        </a:p>
      </dgm:t>
    </dgm:pt>
    <dgm:pt modelId="{2CBDFFA8-AA31-3D45-87E1-C7931D33DBB7}" type="sibTrans" cxnId="{114AEE70-A87D-4048-B0E5-0CCB28DE534E}">
      <dgm:prSet/>
      <dgm:spPr/>
      <dgm:t>
        <a:bodyPr/>
        <a:lstStyle/>
        <a:p>
          <a:endParaRPr lang="en-US"/>
        </a:p>
      </dgm:t>
    </dgm:pt>
    <dgm:pt modelId="{610B6853-ADB2-7646-8121-076A40B40C66}">
      <dgm:prSet phldrT="[Text]"/>
      <dgm:spPr/>
      <dgm:t>
        <a:bodyPr/>
        <a:lstStyle/>
        <a:p>
          <a:r>
            <a:rPr lang="en-US" dirty="0"/>
            <a:t>Nutrition</a:t>
          </a:r>
        </a:p>
      </dgm:t>
    </dgm:pt>
    <dgm:pt modelId="{284D7F15-D21F-6B40-9157-774050576E20}" type="parTrans" cxnId="{CAF24786-B262-F24A-ABFE-23F8B857D889}">
      <dgm:prSet/>
      <dgm:spPr/>
      <dgm:t>
        <a:bodyPr/>
        <a:lstStyle/>
        <a:p>
          <a:endParaRPr lang="en-US"/>
        </a:p>
      </dgm:t>
    </dgm:pt>
    <dgm:pt modelId="{56A8AEFA-93F4-8B44-8409-C1B7AAE1AEA2}" type="sibTrans" cxnId="{CAF24786-B262-F24A-ABFE-23F8B857D889}">
      <dgm:prSet/>
      <dgm:spPr/>
      <dgm:t>
        <a:bodyPr/>
        <a:lstStyle/>
        <a:p>
          <a:endParaRPr lang="en-US"/>
        </a:p>
      </dgm:t>
    </dgm:pt>
    <dgm:pt modelId="{70533489-85FC-5545-BA8A-E0307F147156}">
      <dgm:prSet phldrT="[Text]"/>
      <dgm:spPr/>
      <dgm:t>
        <a:bodyPr/>
        <a:lstStyle/>
        <a:p>
          <a:r>
            <a:rPr lang="en-US" dirty="0"/>
            <a:t>Smoking Cessation</a:t>
          </a:r>
        </a:p>
      </dgm:t>
    </dgm:pt>
    <dgm:pt modelId="{99E40763-5712-C24A-8E6E-696C484001DE}" type="parTrans" cxnId="{3E96AFE1-B353-F946-B9A5-55EC01D20E97}">
      <dgm:prSet/>
      <dgm:spPr/>
      <dgm:t>
        <a:bodyPr/>
        <a:lstStyle/>
        <a:p>
          <a:endParaRPr lang="en-US"/>
        </a:p>
      </dgm:t>
    </dgm:pt>
    <dgm:pt modelId="{870D88EC-F74F-A547-A5B0-745B0CD9C70E}" type="sibTrans" cxnId="{3E96AFE1-B353-F946-B9A5-55EC01D20E97}">
      <dgm:prSet/>
      <dgm:spPr/>
      <dgm:t>
        <a:bodyPr/>
        <a:lstStyle/>
        <a:p>
          <a:endParaRPr lang="en-US"/>
        </a:p>
      </dgm:t>
    </dgm:pt>
    <dgm:pt modelId="{0FCC5534-F0ED-435A-97C6-4EC8AF4192C6}">
      <dgm:prSet phldr="0"/>
      <dgm:spPr/>
      <dgm:t>
        <a:bodyPr/>
        <a:lstStyle/>
        <a:p>
          <a:r>
            <a:rPr lang="en-US" dirty="0">
              <a:latin typeface="Calibri"/>
            </a:rPr>
            <a:t>Cardio-Oncology</a:t>
          </a:r>
        </a:p>
      </dgm:t>
    </dgm:pt>
    <dgm:pt modelId="{96D9DC17-4AFF-4149-8D53-2ADE10BAA867}" type="parTrans" cxnId="{F0C53118-13CA-4070-A236-6A54A637A9BE}">
      <dgm:prSet/>
      <dgm:spPr/>
    </dgm:pt>
    <dgm:pt modelId="{18E76FC1-2F4B-4282-9C8A-9E146D0D0CBB}" type="sibTrans" cxnId="{F0C53118-13CA-4070-A236-6A54A637A9BE}">
      <dgm:prSet/>
      <dgm:spPr/>
    </dgm:pt>
    <dgm:pt modelId="{3C925C7D-92BA-4028-A2B2-001203B1CD5B}">
      <dgm:prSet phldr="0"/>
      <dgm:spPr/>
      <dgm:t>
        <a:bodyPr/>
        <a:lstStyle/>
        <a:p>
          <a:pPr rtl="0"/>
          <a:r>
            <a:rPr lang="en-US" dirty="0">
              <a:latin typeface="Calibri"/>
            </a:rPr>
            <a:t>Endocrine-Oncology</a:t>
          </a:r>
        </a:p>
      </dgm:t>
    </dgm:pt>
    <dgm:pt modelId="{9649E974-4B50-41B8-9BA4-6EAAC6A13E40}" type="parTrans" cxnId="{81EE2BC0-DB72-463C-B5D6-5D516E99B17B}">
      <dgm:prSet/>
      <dgm:spPr/>
    </dgm:pt>
    <dgm:pt modelId="{F239E463-D6D4-4A42-B7AB-5334477D0416}" type="sibTrans" cxnId="{81EE2BC0-DB72-463C-B5D6-5D516E99B17B}">
      <dgm:prSet/>
      <dgm:spPr/>
    </dgm:pt>
    <dgm:pt modelId="{98843A0A-2CA3-4CE3-AD1D-855FE2CD4B20}">
      <dgm:prSet phldr="0"/>
      <dgm:spPr/>
      <dgm:t>
        <a:bodyPr/>
        <a:lstStyle/>
        <a:p>
          <a:pPr rtl="0"/>
          <a:r>
            <a:rPr lang="en-US" dirty="0">
              <a:latin typeface="Calibri"/>
            </a:rPr>
            <a:t>Financial Services</a:t>
          </a:r>
        </a:p>
      </dgm:t>
    </dgm:pt>
    <dgm:pt modelId="{6A78B5A4-B51B-45AD-835D-4FB71F966E93}" type="parTrans" cxnId="{0B83F0A9-81B0-4440-81BE-BF49C8A93D60}">
      <dgm:prSet/>
      <dgm:spPr/>
    </dgm:pt>
    <dgm:pt modelId="{ED8DA0A6-7719-4864-8D60-ADB901FCF00C}" type="sibTrans" cxnId="{0B83F0A9-81B0-4440-81BE-BF49C8A93D60}">
      <dgm:prSet/>
      <dgm:spPr/>
    </dgm:pt>
    <dgm:pt modelId="{F61508F2-D54C-6646-A693-6DC4DD358117}" type="pres">
      <dgm:prSet presAssocID="{BB02C20C-321A-B54C-9B76-EDF9BC34A458}" presName="diagram" presStyleCnt="0">
        <dgm:presLayoutVars>
          <dgm:dir/>
          <dgm:resizeHandles val="exact"/>
        </dgm:presLayoutVars>
      </dgm:prSet>
      <dgm:spPr/>
    </dgm:pt>
    <dgm:pt modelId="{B4EBCDAA-7EF5-1B41-BC86-16878EF8A786}" type="pres">
      <dgm:prSet presAssocID="{610B6853-ADB2-7646-8121-076A40B40C66}" presName="node" presStyleLbl="node1" presStyleIdx="0" presStyleCnt="11">
        <dgm:presLayoutVars>
          <dgm:bulletEnabled val="1"/>
        </dgm:presLayoutVars>
      </dgm:prSet>
      <dgm:spPr/>
    </dgm:pt>
    <dgm:pt modelId="{AB2DF693-08E1-7449-97A5-7E8F831E58AF}" type="pres">
      <dgm:prSet presAssocID="{56A8AEFA-93F4-8B44-8409-C1B7AAE1AEA2}" presName="sibTrans" presStyleCnt="0"/>
      <dgm:spPr/>
    </dgm:pt>
    <dgm:pt modelId="{6EDD2AFA-025A-A145-92C8-30849E3CC547}" type="pres">
      <dgm:prSet presAssocID="{8DD0251D-1122-D541-8CD4-CEE3FD2CC831}" presName="node" presStyleLbl="node1" presStyleIdx="1" presStyleCnt="11">
        <dgm:presLayoutVars>
          <dgm:bulletEnabled val="1"/>
        </dgm:presLayoutVars>
      </dgm:prSet>
      <dgm:spPr/>
    </dgm:pt>
    <dgm:pt modelId="{D7AFF1FC-2BE4-4C40-9271-95D64366CAE5}" type="pres">
      <dgm:prSet presAssocID="{492E4F10-1786-A34A-95F5-06742D64021A}" presName="sibTrans" presStyleCnt="0"/>
      <dgm:spPr/>
    </dgm:pt>
    <dgm:pt modelId="{1CAAD7D5-FC25-7F4B-879E-81C89E586C73}" type="pres">
      <dgm:prSet presAssocID="{2A47A788-08D7-3043-8FCD-1F20FEE3E394}" presName="node" presStyleLbl="node1" presStyleIdx="2" presStyleCnt="11">
        <dgm:presLayoutVars>
          <dgm:bulletEnabled val="1"/>
        </dgm:presLayoutVars>
      </dgm:prSet>
      <dgm:spPr/>
    </dgm:pt>
    <dgm:pt modelId="{2844D0D0-DFBB-E145-8899-4693B670C997}" type="pres">
      <dgm:prSet presAssocID="{C5E78733-A27E-8C4F-B56E-9CA9BBA55048}" presName="sibTrans" presStyleCnt="0"/>
      <dgm:spPr/>
    </dgm:pt>
    <dgm:pt modelId="{9C47C3BB-EB88-FC42-9410-AB5104C10986}" type="pres">
      <dgm:prSet presAssocID="{BC1B99DE-91F0-AE42-8F3D-77D050EC9102}" presName="node" presStyleLbl="node1" presStyleIdx="3" presStyleCnt="11">
        <dgm:presLayoutVars>
          <dgm:bulletEnabled val="1"/>
        </dgm:presLayoutVars>
      </dgm:prSet>
      <dgm:spPr/>
    </dgm:pt>
    <dgm:pt modelId="{DB3B9348-2FAA-BB43-85F6-322B4B3F7258}" type="pres">
      <dgm:prSet presAssocID="{51B9516C-4183-B743-978F-A80FD15E31F7}" presName="sibTrans" presStyleCnt="0"/>
      <dgm:spPr/>
    </dgm:pt>
    <dgm:pt modelId="{84E1477D-226B-F042-B067-B3DE106CE6A7}" type="pres">
      <dgm:prSet presAssocID="{57A24160-B86A-E54F-A537-CB92049D71E3}" presName="node" presStyleLbl="node1" presStyleIdx="4" presStyleCnt="11">
        <dgm:presLayoutVars>
          <dgm:bulletEnabled val="1"/>
        </dgm:presLayoutVars>
      </dgm:prSet>
      <dgm:spPr/>
    </dgm:pt>
    <dgm:pt modelId="{98BAAC3D-0F93-CE45-B246-661A57096834}" type="pres">
      <dgm:prSet presAssocID="{2CBDFFA8-AA31-3D45-87E1-C7931D33DBB7}" presName="sibTrans" presStyleCnt="0"/>
      <dgm:spPr/>
    </dgm:pt>
    <dgm:pt modelId="{B9FF0158-C7E1-E444-A23E-AD959FEB825F}" type="pres">
      <dgm:prSet presAssocID="{70533489-85FC-5545-BA8A-E0307F147156}" presName="node" presStyleLbl="node1" presStyleIdx="5" presStyleCnt="11">
        <dgm:presLayoutVars>
          <dgm:bulletEnabled val="1"/>
        </dgm:presLayoutVars>
      </dgm:prSet>
      <dgm:spPr/>
    </dgm:pt>
    <dgm:pt modelId="{E901E884-C270-7A4D-9015-27437F84A3F2}" type="pres">
      <dgm:prSet presAssocID="{870D88EC-F74F-A547-A5B0-745B0CD9C70E}" presName="sibTrans" presStyleCnt="0"/>
      <dgm:spPr/>
    </dgm:pt>
    <dgm:pt modelId="{0F855AC9-9B14-674F-BA6A-9901B72896D3}" type="pres">
      <dgm:prSet presAssocID="{FE5CF24E-6B74-814E-B8EF-40C462C0D92E}" presName="node" presStyleLbl="node1" presStyleIdx="6" presStyleCnt="11">
        <dgm:presLayoutVars>
          <dgm:bulletEnabled val="1"/>
        </dgm:presLayoutVars>
      </dgm:prSet>
      <dgm:spPr/>
    </dgm:pt>
    <dgm:pt modelId="{A179F6CA-7E9B-9C44-9633-3659F9DE9B48}" type="pres">
      <dgm:prSet presAssocID="{DD4582F0-7120-4B46-8459-49AF7A79BBA8}" presName="sibTrans" presStyleCnt="0"/>
      <dgm:spPr/>
    </dgm:pt>
    <dgm:pt modelId="{6CF88E02-368D-4843-A0F6-AEC7663123DA}" type="pres">
      <dgm:prSet presAssocID="{98843A0A-2CA3-4CE3-AD1D-855FE2CD4B20}" presName="node" presStyleLbl="node1" presStyleIdx="7" presStyleCnt="11">
        <dgm:presLayoutVars>
          <dgm:bulletEnabled val="1"/>
        </dgm:presLayoutVars>
      </dgm:prSet>
      <dgm:spPr/>
    </dgm:pt>
    <dgm:pt modelId="{DBA1AE64-86B3-4CBB-8642-ADEE716FB078}" type="pres">
      <dgm:prSet presAssocID="{ED8DA0A6-7719-4864-8D60-ADB901FCF00C}" presName="sibTrans" presStyleCnt="0"/>
      <dgm:spPr/>
    </dgm:pt>
    <dgm:pt modelId="{71FE15CB-C4E5-9E48-B620-41A8159E2FB4}" type="pres">
      <dgm:prSet presAssocID="{E8C3D729-33A5-E744-B693-D2451B4C39C7}" presName="node" presStyleLbl="node1" presStyleIdx="8" presStyleCnt="11">
        <dgm:presLayoutVars>
          <dgm:bulletEnabled val="1"/>
        </dgm:presLayoutVars>
      </dgm:prSet>
      <dgm:spPr/>
    </dgm:pt>
    <dgm:pt modelId="{DAE1C490-AFDE-7B48-9012-5275CB9211D2}" type="pres">
      <dgm:prSet presAssocID="{802E0D88-FCC8-9844-9F34-E2AD67817DC7}" presName="sibTrans" presStyleCnt="0"/>
      <dgm:spPr/>
    </dgm:pt>
    <dgm:pt modelId="{80499C55-D878-4E90-8A5F-89937939921D}" type="pres">
      <dgm:prSet presAssocID="{0FCC5534-F0ED-435A-97C6-4EC8AF4192C6}" presName="node" presStyleLbl="node1" presStyleIdx="9" presStyleCnt="11">
        <dgm:presLayoutVars>
          <dgm:bulletEnabled val="1"/>
        </dgm:presLayoutVars>
      </dgm:prSet>
      <dgm:spPr/>
    </dgm:pt>
    <dgm:pt modelId="{CA24198D-D17D-4088-BBD4-6C8FA5D0CF7D}" type="pres">
      <dgm:prSet presAssocID="{18E76FC1-2F4B-4282-9C8A-9E146D0D0CBB}" presName="sibTrans" presStyleCnt="0"/>
      <dgm:spPr/>
    </dgm:pt>
    <dgm:pt modelId="{5DB59165-E4D0-449D-AE8D-85FCF4F5447E}" type="pres">
      <dgm:prSet presAssocID="{3C925C7D-92BA-4028-A2B2-001203B1CD5B}" presName="node" presStyleLbl="node1" presStyleIdx="10" presStyleCnt="11">
        <dgm:presLayoutVars>
          <dgm:bulletEnabled val="1"/>
        </dgm:presLayoutVars>
      </dgm:prSet>
      <dgm:spPr/>
    </dgm:pt>
  </dgm:ptLst>
  <dgm:cxnLst>
    <dgm:cxn modelId="{F0C53118-13CA-4070-A236-6A54A637A9BE}" srcId="{BB02C20C-321A-B54C-9B76-EDF9BC34A458}" destId="{0FCC5534-F0ED-435A-97C6-4EC8AF4192C6}" srcOrd="9" destOrd="0" parTransId="{96D9DC17-4AFF-4149-8D53-2ADE10BAA867}" sibTransId="{18E76FC1-2F4B-4282-9C8A-9E146D0D0CBB}"/>
    <dgm:cxn modelId="{C4EE702E-FCDA-4DE7-8F52-C093B81A5239}" type="presOf" srcId="{610B6853-ADB2-7646-8121-076A40B40C66}" destId="{B4EBCDAA-7EF5-1B41-BC86-16878EF8A786}" srcOrd="0" destOrd="0" presId="urn:microsoft.com/office/officeart/2005/8/layout/default"/>
    <dgm:cxn modelId="{1C573A44-9EF5-41BC-9806-25F649DB8B16}" type="presOf" srcId="{3C925C7D-92BA-4028-A2B2-001203B1CD5B}" destId="{5DB59165-E4D0-449D-AE8D-85FCF4F5447E}" srcOrd="0" destOrd="0" presId="urn:microsoft.com/office/officeart/2005/8/layout/default"/>
    <dgm:cxn modelId="{60026747-83CA-0F4A-8BD9-F291BC300C77}" srcId="{BB02C20C-321A-B54C-9B76-EDF9BC34A458}" destId="{FE5CF24E-6B74-814E-B8EF-40C462C0D92E}" srcOrd="6" destOrd="0" parTransId="{61A57E21-30D4-1C44-827D-8849882E5A85}" sibTransId="{DD4582F0-7120-4B46-8459-49AF7A79BBA8}"/>
    <dgm:cxn modelId="{114AEE70-A87D-4048-B0E5-0CCB28DE534E}" srcId="{BB02C20C-321A-B54C-9B76-EDF9BC34A458}" destId="{57A24160-B86A-E54F-A537-CB92049D71E3}" srcOrd="4" destOrd="0" parTransId="{38D2026F-D88B-964B-B9C0-C46AA5743ABA}" sibTransId="{2CBDFFA8-AA31-3D45-87E1-C7931D33DBB7}"/>
    <dgm:cxn modelId="{1EEC0771-C0FA-AC40-8A28-CC0F958DF76A}" srcId="{BB02C20C-321A-B54C-9B76-EDF9BC34A458}" destId="{8DD0251D-1122-D541-8CD4-CEE3FD2CC831}" srcOrd="1" destOrd="0" parTransId="{A3B32BE4-D3C4-CF4B-BF9E-9DB83D8A75CF}" sibTransId="{492E4F10-1786-A34A-95F5-06742D64021A}"/>
    <dgm:cxn modelId="{EF284371-359F-0244-8E19-F32DD55BA717}" srcId="{BB02C20C-321A-B54C-9B76-EDF9BC34A458}" destId="{2A47A788-08D7-3043-8FCD-1F20FEE3E394}" srcOrd="2" destOrd="0" parTransId="{3ACD2B70-1516-1745-B0C6-1AAD61711E84}" sibTransId="{C5E78733-A27E-8C4F-B56E-9CA9BBA55048}"/>
    <dgm:cxn modelId="{21A7B254-FDB0-2A47-9C6F-77A8C0846880}" srcId="{BB02C20C-321A-B54C-9B76-EDF9BC34A458}" destId="{BC1B99DE-91F0-AE42-8F3D-77D050EC9102}" srcOrd="3" destOrd="0" parTransId="{1BD84522-3120-3F47-A9A0-4D73DB45C06D}" sibTransId="{51B9516C-4183-B743-978F-A80FD15E31F7}"/>
    <dgm:cxn modelId="{897A9B7C-6562-4997-92EF-25EA05124777}" type="presOf" srcId="{70533489-85FC-5545-BA8A-E0307F147156}" destId="{B9FF0158-C7E1-E444-A23E-AD959FEB825F}" srcOrd="0" destOrd="0" presId="urn:microsoft.com/office/officeart/2005/8/layout/default"/>
    <dgm:cxn modelId="{2414227F-7FE3-3D47-99C2-A14ACD21F822}" srcId="{BB02C20C-321A-B54C-9B76-EDF9BC34A458}" destId="{E8C3D729-33A5-E744-B693-D2451B4C39C7}" srcOrd="8" destOrd="0" parTransId="{DB9D738A-0335-604C-BBB3-E4542886DAB1}" sibTransId="{802E0D88-FCC8-9844-9F34-E2AD67817DC7}"/>
    <dgm:cxn modelId="{E803AD84-C056-5A43-9D74-A4AC119AD20B}" type="presOf" srcId="{BB02C20C-321A-B54C-9B76-EDF9BC34A458}" destId="{F61508F2-D54C-6646-A693-6DC4DD358117}" srcOrd="0" destOrd="0" presId="urn:microsoft.com/office/officeart/2005/8/layout/default"/>
    <dgm:cxn modelId="{CAF24786-B262-F24A-ABFE-23F8B857D889}" srcId="{BB02C20C-321A-B54C-9B76-EDF9BC34A458}" destId="{610B6853-ADB2-7646-8121-076A40B40C66}" srcOrd="0" destOrd="0" parTransId="{284D7F15-D21F-6B40-9157-774050576E20}" sibTransId="{56A8AEFA-93F4-8B44-8409-C1B7AAE1AEA2}"/>
    <dgm:cxn modelId="{F0D21599-57DD-443A-BB4A-53AB8F84F0EA}" type="presOf" srcId="{BC1B99DE-91F0-AE42-8F3D-77D050EC9102}" destId="{9C47C3BB-EB88-FC42-9410-AB5104C10986}" srcOrd="0" destOrd="0" presId="urn:microsoft.com/office/officeart/2005/8/layout/default"/>
    <dgm:cxn modelId="{0B83F0A9-81B0-4440-81BE-BF49C8A93D60}" srcId="{BB02C20C-321A-B54C-9B76-EDF9BC34A458}" destId="{98843A0A-2CA3-4CE3-AD1D-855FE2CD4B20}" srcOrd="7" destOrd="0" parTransId="{6A78B5A4-B51B-45AD-835D-4FB71F966E93}" sibTransId="{ED8DA0A6-7719-4864-8D60-ADB901FCF00C}"/>
    <dgm:cxn modelId="{81EE2BC0-DB72-463C-B5D6-5D516E99B17B}" srcId="{BB02C20C-321A-B54C-9B76-EDF9BC34A458}" destId="{3C925C7D-92BA-4028-A2B2-001203B1CD5B}" srcOrd="10" destOrd="0" parTransId="{9649E974-4B50-41B8-9BA4-6EAAC6A13E40}" sibTransId="{F239E463-D6D4-4A42-B7AB-5334477D0416}"/>
    <dgm:cxn modelId="{ED6E47C2-4B63-4BE8-909A-30941E738108}" type="presOf" srcId="{98843A0A-2CA3-4CE3-AD1D-855FE2CD4B20}" destId="{6CF88E02-368D-4843-A0F6-AEC7663123DA}" srcOrd="0" destOrd="0" presId="urn:microsoft.com/office/officeart/2005/8/layout/default"/>
    <dgm:cxn modelId="{07BC06C5-489B-4457-9EC4-E076645A2703}" type="presOf" srcId="{E8C3D729-33A5-E744-B693-D2451B4C39C7}" destId="{71FE15CB-C4E5-9E48-B620-41A8159E2FB4}" srcOrd="0" destOrd="0" presId="urn:microsoft.com/office/officeart/2005/8/layout/default"/>
    <dgm:cxn modelId="{AC324DD8-814E-496B-9BB1-F684BF7263C4}" type="presOf" srcId="{8DD0251D-1122-D541-8CD4-CEE3FD2CC831}" destId="{6EDD2AFA-025A-A145-92C8-30849E3CC547}" srcOrd="0" destOrd="0" presId="urn:microsoft.com/office/officeart/2005/8/layout/default"/>
    <dgm:cxn modelId="{EAE8FDDC-7A09-4E67-A8B2-F228AD6F3CB1}" type="presOf" srcId="{2A47A788-08D7-3043-8FCD-1F20FEE3E394}" destId="{1CAAD7D5-FC25-7F4B-879E-81C89E586C73}" srcOrd="0" destOrd="0" presId="urn:microsoft.com/office/officeart/2005/8/layout/default"/>
    <dgm:cxn modelId="{3E96AFE1-B353-F946-B9A5-55EC01D20E97}" srcId="{BB02C20C-321A-B54C-9B76-EDF9BC34A458}" destId="{70533489-85FC-5545-BA8A-E0307F147156}" srcOrd="5" destOrd="0" parTransId="{99E40763-5712-C24A-8E6E-696C484001DE}" sibTransId="{870D88EC-F74F-A547-A5B0-745B0CD9C70E}"/>
    <dgm:cxn modelId="{21A375EC-5AD3-4A70-A94A-3E99C0A38F8D}" type="presOf" srcId="{FE5CF24E-6B74-814E-B8EF-40C462C0D92E}" destId="{0F855AC9-9B14-674F-BA6A-9901B72896D3}" srcOrd="0" destOrd="0" presId="urn:microsoft.com/office/officeart/2005/8/layout/default"/>
    <dgm:cxn modelId="{9E1A24FA-C315-4C41-928F-C7F1FD60B3E7}" type="presOf" srcId="{57A24160-B86A-E54F-A537-CB92049D71E3}" destId="{84E1477D-226B-F042-B067-B3DE106CE6A7}" srcOrd="0" destOrd="0" presId="urn:microsoft.com/office/officeart/2005/8/layout/default"/>
    <dgm:cxn modelId="{78C5B2FF-37B3-4D61-B15B-11C327E66A06}" type="presOf" srcId="{0FCC5534-F0ED-435A-97C6-4EC8AF4192C6}" destId="{80499C55-D878-4E90-8A5F-89937939921D}" srcOrd="0" destOrd="0" presId="urn:microsoft.com/office/officeart/2005/8/layout/default"/>
    <dgm:cxn modelId="{7752642D-7435-4AD9-B6BF-B4A76D3E339A}" type="presParOf" srcId="{F61508F2-D54C-6646-A693-6DC4DD358117}" destId="{B4EBCDAA-7EF5-1B41-BC86-16878EF8A786}" srcOrd="0" destOrd="0" presId="urn:microsoft.com/office/officeart/2005/8/layout/default"/>
    <dgm:cxn modelId="{7638BAEF-21C6-4645-A66E-717641E0AA23}" type="presParOf" srcId="{F61508F2-D54C-6646-A693-6DC4DD358117}" destId="{AB2DF693-08E1-7449-97A5-7E8F831E58AF}" srcOrd="1" destOrd="0" presId="urn:microsoft.com/office/officeart/2005/8/layout/default"/>
    <dgm:cxn modelId="{D75C7F57-4EC5-40AB-929C-3B9C8894B353}" type="presParOf" srcId="{F61508F2-D54C-6646-A693-6DC4DD358117}" destId="{6EDD2AFA-025A-A145-92C8-30849E3CC547}" srcOrd="2" destOrd="0" presId="urn:microsoft.com/office/officeart/2005/8/layout/default"/>
    <dgm:cxn modelId="{34330D5D-D3D9-4722-8147-FBF0A4098D99}" type="presParOf" srcId="{F61508F2-D54C-6646-A693-6DC4DD358117}" destId="{D7AFF1FC-2BE4-4C40-9271-95D64366CAE5}" srcOrd="3" destOrd="0" presId="urn:microsoft.com/office/officeart/2005/8/layout/default"/>
    <dgm:cxn modelId="{6F3E73AA-A558-4FFD-9494-C3CC5EF54CAF}" type="presParOf" srcId="{F61508F2-D54C-6646-A693-6DC4DD358117}" destId="{1CAAD7D5-FC25-7F4B-879E-81C89E586C73}" srcOrd="4" destOrd="0" presId="urn:microsoft.com/office/officeart/2005/8/layout/default"/>
    <dgm:cxn modelId="{5483A69B-7EC0-459A-ABE6-F3A9DB5DBEBE}" type="presParOf" srcId="{F61508F2-D54C-6646-A693-6DC4DD358117}" destId="{2844D0D0-DFBB-E145-8899-4693B670C997}" srcOrd="5" destOrd="0" presId="urn:microsoft.com/office/officeart/2005/8/layout/default"/>
    <dgm:cxn modelId="{D4502A52-4A03-4BE4-9181-A995A4EDD11B}" type="presParOf" srcId="{F61508F2-D54C-6646-A693-6DC4DD358117}" destId="{9C47C3BB-EB88-FC42-9410-AB5104C10986}" srcOrd="6" destOrd="0" presId="urn:microsoft.com/office/officeart/2005/8/layout/default"/>
    <dgm:cxn modelId="{01E1D6E6-94F2-4C78-B204-E64EAB9023CD}" type="presParOf" srcId="{F61508F2-D54C-6646-A693-6DC4DD358117}" destId="{DB3B9348-2FAA-BB43-85F6-322B4B3F7258}" srcOrd="7" destOrd="0" presId="urn:microsoft.com/office/officeart/2005/8/layout/default"/>
    <dgm:cxn modelId="{CD3D285E-B708-4648-B064-539276F7E0DD}" type="presParOf" srcId="{F61508F2-D54C-6646-A693-6DC4DD358117}" destId="{84E1477D-226B-F042-B067-B3DE106CE6A7}" srcOrd="8" destOrd="0" presId="urn:microsoft.com/office/officeart/2005/8/layout/default"/>
    <dgm:cxn modelId="{3F71F76D-1EA8-4FB7-98FA-67E0FA2463C0}" type="presParOf" srcId="{F61508F2-D54C-6646-A693-6DC4DD358117}" destId="{98BAAC3D-0F93-CE45-B246-661A57096834}" srcOrd="9" destOrd="0" presId="urn:microsoft.com/office/officeart/2005/8/layout/default"/>
    <dgm:cxn modelId="{697E3586-A382-41B0-9345-76038E97602A}" type="presParOf" srcId="{F61508F2-D54C-6646-A693-6DC4DD358117}" destId="{B9FF0158-C7E1-E444-A23E-AD959FEB825F}" srcOrd="10" destOrd="0" presId="urn:microsoft.com/office/officeart/2005/8/layout/default"/>
    <dgm:cxn modelId="{2641B80E-0DD7-4123-991D-F6993D445238}" type="presParOf" srcId="{F61508F2-D54C-6646-A693-6DC4DD358117}" destId="{E901E884-C270-7A4D-9015-27437F84A3F2}" srcOrd="11" destOrd="0" presId="urn:microsoft.com/office/officeart/2005/8/layout/default"/>
    <dgm:cxn modelId="{44B5714D-41D6-4526-A30F-CD8D970860DB}" type="presParOf" srcId="{F61508F2-D54C-6646-A693-6DC4DD358117}" destId="{0F855AC9-9B14-674F-BA6A-9901B72896D3}" srcOrd="12" destOrd="0" presId="urn:microsoft.com/office/officeart/2005/8/layout/default"/>
    <dgm:cxn modelId="{66F4E8D5-A7AC-4DDE-856A-1E09536A8A12}" type="presParOf" srcId="{F61508F2-D54C-6646-A693-6DC4DD358117}" destId="{A179F6CA-7E9B-9C44-9633-3659F9DE9B48}" srcOrd="13" destOrd="0" presId="urn:microsoft.com/office/officeart/2005/8/layout/default"/>
    <dgm:cxn modelId="{F38F387D-C94B-456C-9A28-8AC2D8370C8D}" type="presParOf" srcId="{F61508F2-D54C-6646-A693-6DC4DD358117}" destId="{6CF88E02-368D-4843-A0F6-AEC7663123DA}" srcOrd="14" destOrd="0" presId="urn:microsoft.com/office/officeart/2005/8/layout/default"/>
    <dgm:cxn modelId="{6B1895D1-A250-4793-AC2A-D1ACE7CC4719}" type="presParOf" srcId="{F61508F2-D54C-6646-A693-6DC4DD358117}" destId="{DBA1AE64-86B3-4CBB-8642-ADEE716FB078}" srcOrd="15" destOrd="0" presId="urn:microsoft.com/office/officeart/2005/8/layout/default"/>
    <dgm:cxn modelId="{ED9A5824-5688-420A-95C6-16683E36FDC4}" type="presParOf" srcId="{F61508F2-D54C-6646-A693-6DC4DD358117}" destId="{71FE15CB-C4E5-9E48-B620-41A8159E2FB4}" srcOrd="16" destOrd="0" presId="urn:microsoft.com/office/officeart/2005/8/layout/default"/>
    <dgm:cxn modelId="{C9CE8AC1-E8A2-4CF2-BD54-7323DF178A64}" type="presParOf" srcId="{F61508F2-D54C-6646-A693-6DC4DD358117}" destId="{DAE1C490-AFDE-7B48-9012-5275CB9211D2}" srcOrd="17" destOrd="0" presId="urn:microsoft.com/office/officeart/2005/8/layout/default"/>
    <dgm:cxn modelId="{2A6ECB52-DFF0-4FB1-957B-E9D19CFA28BB}" type="presParOf" srcId="{F61508F2-D54C-6646-A693-6DC4DD358117}" destId="{80499C55-D878-4E90-8A5F-89937939921D}" srcOrd="18" destOrd="0" presId="urn:microsoft.com/office/officeart/2005/8/layout/default"/>
    <dgm:cxn modelId="{8698ECE4-DC44-4639-88A5-354F3FF1CBD8}" type="presParOf" srcId="{F61508F2-D54C-6646-A693-6DC4DD358117}" destId="{CA24198D-D17D-4088-BBD4-6C8FA5D0CF7D}" srcOrd="19" destOrd="0" presId="urn:microsoft.com/office/officeart/2005/8/layout/default"/>
    <dgm:cxn modelId="{2D28C571-F65E-4BA0-893D-1475046153B9}" type="presParOf" srcId="{F61508F2-D54C-6646-A693-6DC4DD358117}" destId="{5DB59165-E4D0-449D-AE8D-85FCF4F5447E}"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C20B52-84E8-4E3F-B58D-F447BE2782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50FBB17-BD95-4C0F-917E-DB81B88B6EFA}">
      <dgm:prSet phldrT="[Text]" phldr="0"/>
      <dgm:spPr/>
      <dgm:t>
        <a:bodyPr/>
        <a:lstStyle/>
        <a:p>
          <a:pPr algn="l">
            <a:lnSpc>
              <a:spcPct val="90000"/>
            </a:lnSpc>
          </a:pPr>
          <a:r>
            <a:rPr lang="en-US" dirty="0"/>
            <a:t>High Risk - complex case management where patients are followed by a multi-disciplinary team long term (oncologist, survivorship, and PCP) </a:t>
          </a:r>
        </a:p>
      </dgm:t>
    </dgm:pt>
    <dgm:pt modelId="{EB152E5B-4CB1-4F05-9BCA-1ED243F9C1E0}" type="parTrans" cxnId="{26D47E78-A948-450C-A279-9C978FF629BC}">
      <dgm:prSet/>
      <dgm:spPr/>
      <dgm:t>
        <a:bodyPr/>
        <a:lstStyle/>
        <a:p>
          <a:endParaRPr lang="en-US"/>
        </a:p>
      </dgm:t>
    </dgm:pt>
    <dgm:pt modelId="{9C48EA39-8F7F-418B-B3ED-96D43B95E622}" type="sibTrans" cxnId="{26D47E78-A948-450C-A279-9C978FF629BC}">
      <dgm:prSet/>
      <dgm:spPr/>
      <dgm:t>
        <a:bodyPr/>
        <a:lstStyle/>
        <a:p>
          <a:endParaRPr lang="en-US"/>
        </a:p>
      </dgm:t>
    </dgm:pt>
    <dgm:pt modelId="{9476B92A-8B81-42F0-8112-7766216192BA}">
      <dgm:prSet phldr="0"/>
      <dgm:spPr/>
      <dgm:t>
        <a:bodyPr/>
        <a:lstStyle/>
        <a:p>
          <a:pPr algn="l" rtl="0">
            <a:lnSpc>
              <a:spcPct val="90000"/>
            </a:lnSpc>
          </a:pPr>
          <a:r>
            <a:rPr lang="en-US" dirty="0"/>
            <a:t>Pending Crisis: </a:t>
          </a:r>
        </a:p>
      </dgm:t>
    </dgm:pt>
    <dgm:pt modelId="{CF03D447-C7C7-432D-B31D-A14586BEFC09}" type="parTrans" cxnId="{4209FEFC-4920-4F01-8ABE-83B8EB1BFFD4}">
      <dgm:prSet/>
      <dgm:spPr/>
    </dgm:pt>
    <dgm:pt modelId="{B1ED1A4A-72F2-46FA-A75C-2EAF61B0339C}" type="sibTrans" cxnId="{4209FEFC-4920-4F01-8ABE-83B8EB1BFFD4}">
      <dgm:prSet/>
      <dgm:spPr/>
    </dgm:pt>
    <dgm:pt modelId="{F65689DC-F216-45E3-BDA5-DF509952B45A}">
      <dgm:prSet phldr="0"/>
      <dgm:spPr/>
      <dgm:t>
        <a:bodyPr/>
        <a:lstStyle/>
        <a:p>
          <a:pPr algn="l">
            <a:lnSpc>
              <a:spcPct val="90000"/>
            </a:lnSpc>
          </a:pPr>
          <a:r>
            <a:rPr lang="en-US" dirty="0"/>
            <a:t>Growing survivorship population </a:t>
          </a:r>
        </a:p>
      </dgm:t>
    </dgm:pt>
    <dgm:pt modelId="{156C0FCB-7A5D-45B0-A1E1-472831CFC8B9}" type="parTrans" cxnId="{A9A4CF2A-C9DE-47CB-85FE-3A43DB4D3E8D}">
      <dgm:prSet/>
      <dgm:spPr/>
    </dgm:pt>
    <dgm:pt modelId="{54671B7F-8F8B-42B2-BDC7-6E2CF87C5C43}" type="sibTrans" cxnId="{A9A4CF2A-C9DE-47CB-85FE-3A43DB4D3E8D}">
      <dgm:prSet/>
      <dgm:spPr/>
    </dgm:pt>
    <dgm:pt modelId="{951B6FCA-06BB-4482-9CA6-83B407A92209}">
      <dgm:prSet phldr="0"/>
      <dgm:spPr/>
      <dgm:t>
        <a:bodyPr/>
        <a:lstStyle/>
        <a:p>
          <a:pPr algn="l">
            <a:lnSpc>
              <a:spcPct val="90000"/>
            </a:lnSpc>
          </a:pPr>
          <a:r>
            <a:rPr lang="en-US" dirty="0"/>
            <a:t>Clinician shortages</a:t>
          </a:r>
        </a:p>
      </dgm:t>
    </dgm:pt>
    <dgm:pt modelId="{A04B27A6-A880-44C8-843D-3F97F27D3F46}" type="parTrans" cxnId="{88F33EC6-E81D-4890-A98B-409EEB1F944A}">
      <dgm:prSet/>
      <dgm:spPr/>
    </dgm:pt>
    <dgm:pt modelId="{EE88169D-4127-430A-A941-EBB643D3F2AB}" type="sibTrans" cxnId="{88F33EC6-E81D-4890-A98B-409EEB1F944A}">
      <dgm:prSet/>
      <dgm:spPr/>
    </dgm:pt>
    <dgm:pt modelId="{99238EE2-CF6C-492D-AED9-FD5D1DE8D38B}">
      <dgm:prSet phldr="0"/>
      <dgm:spPr/>
      <dgm:t>
        <a:bodyPr/>
        <a:lstStyle/>
        <a:p>
          <a:pPr algn="l">
            <a:lnSpc>
              <a:spcPct val="90000"/>
            </a:lnSpc>
          </a:pPr>
          <a:r>
            <a:rPr lang="en-US" dirty="0"/>
            <a:t>Clinician knowledge gaps</a:t>
          </a:r>
        </a:p>
      </dgm:t>
    </dgm:pt>
    <dgm:pt modelId="{E5E9833E-3E77-48DF-897D-0A948389A322}" type="parTrans" cxnId="{1C50B8B3-6ABC-4143-BA4C-499887AA2CA7}">
      <dgm:prSet/>
      <dgm:spPr/>
    </dgm:pt>
    <dgm:pt modelId="{F2005420-955A-49E3-97A2-622CDFC1FB3E}" type="sibTrans" cxnId="{1C50B8B3-6ABC-4143-BA4C-499887AA2CA7}">
      <dgm:prSet/>
      <dgm:spPr/>
    </dgm:pt>
    <dgm:pt modelId="{6F19F842-2D9B-438D-8BB1-3DFFCF206F01}">
      <dgm:prSet phldr="0"/>
      <dgm:spPr/>
      <dgm:t>
        <a:bodyPr/>
        <a:lstStyle/>
        <a:p>
          <a:pPr algn="l">
            <a:lnSpc>
              <a:spcPct val="90000"/>
            </a:lnSpc>
          </a:pPr>
          <a:r>
            <a:rPr lang="en-US" dirty="0"/>
            <a:t>Cost of care</a:t>
          </a:r>
        </a:p>
      </dgm:t>
    </dgm:pt>
    <dgm:pt modelId="{274E4B80-6C3E-4BCE-AF99-940DA4699D63}" type="parTrans" cxnId="{6BE5F839-8C4A-41BB-82A3-2D6A234253DD}">
      <dgm:prSet/>
      <dgm:spPr/>
    </dgm:pt>
    <dgm:pt modelId="{7ECDC62D-99A1-434F-B93E-48A7FD7E6256}" type="sibTrans" cxnId="{6BE5F839-8C4A-41BB-82A3-2D6A234253DD}">
      <dgm:prSet/>
      <dgm:spPr/>
    </dgm:pt>
    <dgm:pt modelId="{F3F4BB52-7EBD-401E-AAC5-CE998B187953}">
      <dgm:prSet phldr="0"/>
      <dgm:spPr/>
      <dgm:t>
        <a:bodyPr/>
        <a:lstStyle/>
        <a:p>
          <a:pPr algn="l">
            <a:lnSpc>
              <a:spcPct val="90000"/>
            </a:lnSpc>
          </a:pPr>
          <a:r>
            <a:rPr lang="en-US" dirty="0"/>
            <a:t>Lack of time</a:t>
          </a:r>
        </a:p>
      </dgm:t>
    </dgm:pt>
    <dgm:pt modelId="{E6CFD7F7-5745-450C-AA0D-92D0F7B7739B}" type="parTrans" cxnId="{AD41CDDF-DCD7-4931-AADD-2935CF9181EB}">
      <dgm:prSet/>
      <dgm:spPr/>
    </dgm:pt>
    <dgm:pt modelId="{3E412526-5DC0-423C-AB9F-DA8964BB9032}" type="sibTrans" cxnId="{AD41CDDF-DCD7-4931-AADD-2935CF9181EB}">
      <dgm:prSet/>
      <dgm:spPr/>
    </dgm:pt>
    <dgm:pt modelId="{12A05DB2-B3B4-4E49-8842-731B23AD140F}">
      <dgm:prSet phldr="0"/>
      <dgm:spPr/>
      <dgm:t>
        <a:bodyPr/>
        <a:lstStyle/>
        <a:p>
          <a:pPr algn="l">
            <a:lnSpc>
              <a:spcPct val="90000"/>
            </a:lnSpc>
          </a:pPr>
          <a:r>
            <a:rPr lang="en-US" dirty="0"/>
            <a:t>Stratified Care (one size does not fit all): </a:t>
          </a:r>
        </a:p>
      </dgm:t>
    </dgm:pt>
    <dgm:pt modelId="{1548F31F-07F8-4F2F-B78C-5FBD8145E23E}" type="parTrans" cxnId="{0A0D867F-4102-4A2E-BED8-1562DB2FEE92}">
      <dgm:prSet/>
      <dgm:spPr/>
    </dgm:pt>
    <dgm:pt modelId="{DF488A79-FF91-4CA3-A158-C4DEF06A7039}" type="sibTrans" cxnId="{0A0D867F-4102-4A2E-BED8-1562DB2FEE92}">
      <dgm:prSet/>
      <dgm:spPr/>
    </dgm:pt>
    <dgm:pt modelId="{4A83FAAD-09F5-4C15-B39C-76391DFCCF77}">
      <dgm:prSet phldr="0"/>
      <dgm:spPr/>
      <dgm:t>
        <a:bodyPr/>
        <a:lstStyle/>
        <a:p>
          <a:pPr algn="l">
            <a:lnSpc>
              <a:spcPct val="90000"/>
            </a:lnSpc>
          </a:pPr>
          <a:r>
            <a:rPr lang="en-US" dirty="0"/>
            <a:t>Low Risk – </a:t>
          </a:r>
          <a:r>
            <a:rPr lang="en-US" dirty="0">
              <a:latin typeface="Calibri"/>
            </a:rPr>
            <a:t>self</a:t>
          </a:r>
          <a:r>
            <a:rPr lang="en-US" dirty="0"/>
            <a:t> management with transition back to PCP </a:t>
          </a:r>
        </a:p>
      </dgm:t>
    </dgm:pt>
    <dgm:pt modelId="{BBBD2787-3E6E-4553-9799-64B98A275CED}" type="parTrans" cxnId="{3AAC6555-AF6C-418F-8CC6-9696FF4F0E49}">
      <dgm:prSet/>
      <dgm:spPr/>
    </dgm:pt>
    <dgm:pt modelId="{3F162A2F-AE54-47C7-9032-A7F4324DCB50}" type="sibTrans" cxnId="{3AAC6555-AF6C-418F-8CC6-9696FF4F0E49}">
      <dgm:prSet/>
      <dgm:spPr/>
    </dgm:pt>
    <dgm:pt modelId="{20B7BF2E-E8F7-4837-8FDB-9D2F5BB60ECC}">
      <dgm:prSet phldr="0"/>
      <dgm:spPr/>
      <dgm:t>
        <a:bodyPr/>
        <a:lstStyle/>
        <a:p>
          <a:pPr algn="l">
            <a:lnSpc>
              <a:spcPct val="90000"/>
            </a:lnSpc>
          </a:pPr>
          <a:r>
            <a:rPr lang="en-US" dirty="0"/>
            <a:t>Moderate Risk - a shared care model to briefly manage survivorship needs with PCP</a:t>
          </a:r>
        </a:p>
      </dgm:t>
    </dgm:pt>
    <dgm:pt modelId="{37D71A92-3700-4956-8509-81D870500FD5}" type="parTrans" cxnId="{2F8AA8C2-EA48-4BDC-ACA8-316DF9D94F92}">
      <dgm:prSet/>
      <dgm:spPr/>
    </dgm:pt>
    <dgm:pt modelId="{DD823C24-5342-4ECF-910A-09CB92A7F87F}" type="sibTrans" cxnId="{2F8AA8C2-EA48-4BDC-ACA8-316DF9D94F92}">
      <dgm:prSet/>
      <dgm:spPr/>
    </dgm:pt>
    <dgm:pt modelId="{1CF33A98-9DDE-488E-9BFF-C01157667FAD}" type="pres">
      <dgm:prSet presAssocID="{29C20B52-84E8-4E3F-B58D-F447BE2782BE}" presName="linear" presStyleCnt="0">
        <dgm:presLayoutVars>
          <dgm:animLvl val="lvl"/>
          <dgm:resizeHandles val="exact"/>
        </dgm:presLayoutVars>
      </dgm:prSet>
      <dgm:spPr/>
    </dgm:pt>
    <dgm:pt modelId="{D15BF6BD-E59C-4CE6-9551-8EF2C5BB7A2D}" type="pres">
      <dgm:prSet presAssocID="{9476B92A-8B81-42F0-8112-7766216192BA}" presName="parentText" presStyleLbl="node1" presStyleIdx="0" presStyleCnt="2">
        <dgm:presLayoutVars>
          <dgm:chMax val="0"/>
          <dgm:bulletEnabled val="1"/>
        </dgm:presLayoutVars>
      </dgm:prSet>
      <dgm:spPr/>
    </dgm:pt>
    <dgm:pt modelId="{D95D0534-6BE0-493E-9A77-2833B33601C9}" type="pres">
      <dgm:prSet presAssocID="{9476B92A-8B81-42F0-8112-7766216192BA}" presName="childText" presStyleLbl="revTx" presStyleIdx="0" presStyleCnt="2">
        <dgm:presLayoutVars>
          <dgm:bulletEnabled val="1"/>
        </dgm:presLayoutVars>
      </dgm:prSet>
      <dgm:spPr/>
    </dgm:pt>
    <dgm:pt modelId="{5AE55A77-9DEA-4578-92D9-AAE16345043C}" type="pres">
      <dgm:prSet presAssocID="{12A05DB2-B3B4-4E49-8842-731B23AD140F}" presName="parentText" presStyleLbl="node1" presStyleIdx="1" presStyleCnt="2">
        <dgm:presLayoutVars>
          <dgm:chMax val="0"/>
          <dgm:bulletEnabled val="1"/>
        </dgm:presLayoutVars>
      </dgm:prSet>
      <dgm:spPr/>
    </dgm:pt>
    <dgm:pt modelId="{2DC0A4EC-351B-46E7-914C-8C8E7E027208}" type="pres">
      <dgm:prSet presAssocID="{12A05DB2-B3B4-4E49-8842-731B23AD140F}" presName="childText" presStyleLbl="revTx" presStyleIdx="1" presStyleCnt="2">
        <dgm:presLayoutVars>
          <dgm:bulletEnabled val="1"/>
        </dgm:presLayoutVars>
      </dgm:prSet>
      <dgm:spPr/>
    </dgm:pt>
  </dgm:ptLst>
  <dgm:cxnLst>
    <dgm:cxn modelId="{21ECF10E-7CA0-4B7E-99EA-6EC13175DDB4}" type="presOf" srcId="{4A83FAAD-09F5-4C15-B39C-76391DFCCF77}" destId="{2DC0A4EC-351B-46E7-914C-8C8E7E027208}" srcOrd="0" destOrd="0" presId="urn:microsoft.com/office/officeart/2005/8/layout/vList2"/>
    <dgm:cxn modelId="{1D03C624-8E7E-45A0-BAEE-831F1811EEEF}" type="presOf" srcId="{850FBB17-BD95-4C0F-917E-DB81B88B6EFA}" destId="{2DC0A4EC-351B-46E7-914C-8C8E7E027208}" srcOrd="0" destOrd="2" presId="urn:microsoft.com/office/officeart/2005/8/layout/vList2"/>
    <dgm:cxn modelId="{A9A4CF2A-C9DE-47CB-85FE-3A43DB4D3E8D}" srcId="{9476B92A-8B81-42F0-8112-7766216192BA}" destId="{F65689DC-F216-45E3-BDA5-DF509952B45A}" srcOrd="0" destOrd="0" parTransId="{156C0FCB-7A5D-45B0-A1E1-472831CFC8B9}" sibTransId="{54671B7F-8F8B-42B2-BDC7-6E2CF87C5C43}"/>
    <dgm:cxn modelId="{6BE5F839-8C4A-41BB-82A3-2D6A234253DD}" srcId="{9476B92A-8B81-42F0-8112-7766216192BA}" destId="{6F19F842-2D9B-438D-8BB1-3DFFCF206F01}" srcOrd="3" destOrd="0" parTransId="{274E4B80-6C3E-4BCE-AF99-940DA4699D63}" sibTransId="{7ECDC62D-99A1-434F-B93E-48A7FD7E6256}"/>
    <dgm:cxn modelId="{74E69D68-167D-4DAD-80A8-78CD22719C1D}" type="presOf" srcId="{99238EE2-CF6C-492D-AED9-FD5D1DE8D38B}" destId="{D95D0534-6BE0-493E-9A77-2833B33601C9}" srcOrd="0" destOrd="2" presId="urn:microsoft.com/office/officeart/2005/8/layout/vList2"/>
    <dgm:cxn modelId="{451DDD4D-4AB2-4DED-993F-00825703D613}" type="presOf" srcId="{20B7BF2E-E8F7-4837-8FDB-9D2F5BB60ECC}" destId="{2DC0A4EC-351B-46E7-914C-8C8E7E027208}" srcOrd="0" destOrd="1" presId="urn:microsoft.com/office/officeart/2005/8/layout/vList2"/>
    <dgm:cxn modelId="{3AAC6555-AF6C-418F-8CC6-9696FF4F0E49}" srcId="{12A05DB2-B3B4-4E49-8842-731B23AD140F}" destId="{4A83FAAD-09F5-4C15-B39C-76391DFCCF77}" srcOrd="0" destOrd="0" parTransId="{BBBD2787-3E6E-4553-9799-64B98A275CED}" sibTransId="{3F162A2F-AE54-47C7-9032-A7F4324DCB50}"/>
    <dgm:cxn modelId="{26D47E78-A948-450C-A279-9C978FF629BC}" srcId="{12A05DB2-B3B4-4E49-8842-731B23AD140F}" destId="{850FBB17-BD95-4C0F-917E-DB81B88B6EFA}" srcOrd="2" destOrd="0" parTransId="{EB152E5B-4CB1-4F05-9BCA-1ED243F9C1E0}" sibTransId="{9C48EA39-8F7F-418B-B3ED-96D43B95E622}"/>
    <dgm:cxn modelId="{9DF8347A-896D-422A-BDF1-0288417B5405}" type="presOf" srcId="{F65689DC-F216-45E3-BDA5-DF509952B45A}" destId="{D95D0534-6BE0-493E-9A77-2833B33601C9}" srcOrd="0" destOrd="0" presId="urn:microsoft.com/office/officeart/2005/8/layout/vList2"/>
    <dgm:cxn modelId="{0A0D867F-4102-4A2E-BED8-1562DB2FEE92}" srcId="{29C20B52-84E8-4E3F-B58D-F447BE2782BE}" destId="{12A05DB2-B3B4-4E49-8842-731B23AD140F}" srcOrd="1" destOrd="0" parTransId="{1548F31F-07F8-4F2F-B78C-5FBD8145E23E}" sibTransId="{DF488A79-FF91-4CA3-A158-C4DEF06A7039}"/>
    <dgm:cxn modelId="{BFFEB892-EF89-461F-9365-81BE011CDA7F}" type="presOf" srcId="{9476B92A-8B81-42F0-8112-7766216192BA}" destId="{D15BF6BD-E59C-4CE6-9551-8EF2C5BB7A2D}" srcOrd="0" destOrd="0" presId="urn:microsoft.com/office/officeart/2005/8/layout/vList2"/>
    <dgm:cxn modelId="{1C50B8B3-6ABC-4143-BA4C-499887AA2CA7}" srcId="{9476B92A-8B81-42F0-8112-7766216192BA}" destId="{99238EE2-CF6C-492D-AED9-FD5D1DE8D38B}" srcOrd="2" destOrd="0" parTransId="{E5E9833E-3E77-48DF-897D-0A948389A322}" sibTransId="{F2005420-955A-49E3-97A2-622CDFC1FB3E}"/>
    <dgm:cxn modelId="{2F8AA8C2-EA48-4BDC-ACA8-316DF9D94F92}" srcId="{12A05DB2-B3B4-4E49-8842-731B23AD140F}" destId="{20B7BF2E-E8F7-4837-8FDB-9D2F5BB60ECC}" srcOrd="1" destOrd="0" parTransId="{37D71A92-3700-4956-8509-81D870500FD5}" sibTransId="{DD823C24-5342-4ECF-910A-09CB92A7F87F}"/>
    <dgm:cxn modelId="{88F33EC6-E81D-4890-A98B-409EEB1F944A}" srcId="{9476B92A-8B81-42F0-8112-7766216192BA}" destId="{951B6FCA-06BB-4482-9CA6-83B407A92209}" srcOrd="1" destOrd="0" parTransId="{A04B27A6-A880-44C8-843D-3F97F27D3F46}" sibTransId="{EE88169D-4127-430A-A941-EBB643D3F2AB}"/>
    <dgm:cxn modelId="{AD41CDDF-DCD7-4931-AADD-2935CF9181EB}" srcId="{9476B92A-8B81-42F0-8112-7766216192BA}" destId="{F3F4BB52-7EBD-401E-AAC5-CE998B187953}" srcOrd="4" destOrd="0" parTransId="{E6CFD7F7-5745-450C-AA0D-92D0F7B7739B}" sibTransId="{3E412526-5DC0-423C-AB9F-DA8964BB9032}"/>
    <dgm:cxn modelId="{BC6343E5-E64B-4F67-B91C-20951665E3E8}" type="presOf" srcId="{F3F4BB52-7EBD-401E-AAC5-CE998B187953}" destId="{D95D0534-6BE0-493E-9A77-2833B33601C9}" srcOrd="0" destOrd="4" presId="urn:microsoft.com/office/officeart/2005/8/layout/vList2"/>
    <dgm:cxn modelId="{5C47AAE8-156B-42FD-A79A-AFC6119A8BF0}" type="presOf" srcId="{29C20B52-84E8-4E3F-B58D-F447BE2782BE}" destId="{1CF33A98-9DDE-488E-9BFF-C01157667FAD}" srcOrd="0" destOrd="0" presId="urn:microsoft.com/office/officeart/2005/8/layout/vList2"/>
    <dgm:cxn modelId="{2FC73CE9-CA55-47B1-B9C4-B7202AB1064B}" type="presOf" srcId="{12A05DB2-B3B4-4E49-8842-731B23AD140F}" destId="{5AE55A77-9DEA-4578-92D9-AAE16345043C}" srcOrd="0" destOrd="0" presId="urn:microsoft.com/office/officeart/2005/8/layout/vList2"/>
    <dgm:cxn modelId="{1AE33CED-792F-4845-9190-135DE60B28B5}" type="presOf" srcId="{951B6FCA-06BB-4482-9CA6-83B407A92209}" destId="{D95D0534-6BE0-493E-9A77-2833B33601C9}" srcOrd="0" destOrd="1" presId="urn:microsoft.com/office/officeart/2005/8/layout/vList2"/>
    <dgm:cxn modelId="{0F0D5CFC-ADA5-465F-BD01-F4FCB096DB79}" type="presOf" srcId="{6F19F842-2D9B-438D-8BB1-3DFFCF206F01}" destId="{D95D0534-6BE0-493E-9A77-2833B33601C9}" srcOrd="0" destOrd="3" presId="urn:microsoft.com/office/officeart/2005/8/layout/vList2"/>
    <dgm:cxn modelId="{4209FEFC-4920-4F01-8ABE-83B8EB1BFFD4}" srcId="{29C20B52-84E8-4E3F-B58D-F447BE2782BE}" destId="{9476B92A-8B81-42F0-8112-7766216192BA}" srcOrd="0" destOrd="0" parTransId="{CF03D447-C7C7-432D-B31D-A14586BEFC09}" sibTransId="{B1ED1A4A-72F2-46FA-A75C-2EAF61B0339C}"/>
    <dgm:cxn modelId="{C796CFCD-1FE3-4905-B58B-B011FAF2C6EF}" type="presParOf" srcId="{1CF33A98-9DDE-488E-9BFF-C01157667FAD}" destId="{D15BF6BD-E59C-4CE6-9551-8EF2C5BB7A2D}" srcOrd="0" destOrd="0" presId="urn:microsoft.com/office/officeart/2005/8/layout/vList2"/>
    <dgm:cxn modelId="{0CD63561-93D6-40BD-8FF4-2B9852A90F16}" type="presParOf" srcId="{1CF33A98-9DDE-488E-9BFF-C01157667FAD}" destId="{D95D0534-6BE0-493E-9A77-2833B33601C9}" srcOrd="1" destOrd="0" presId="urn:microsoft.com/office/officeart/2005/8/layout/vList2"/>
    <dgm:cxn modelId="{97ECC1D1-701B-4179-BBA3-B66939A34654}" type="presParOf" srcId="{1CF33A98-9DDE-488E-9BFF-C01157667FAD}" destId="{5AE55A77-9DEA-4578-92D9-AAE16345043C}" srcOrd="2" destOrd="0" presId="urn:microsoft.com/office/officeart/2005/8/layout/vList2"/>
    <dgm:cxn modelId="{955CF8B7-472F-44DC-AF37-343D5AB616D1}" type="presParOf" srcId="{1CF33A98-9DDE-488E-9BFF-C01157667FAD}" destId="{2DC0A4EC-351B-46E7-914C-8C8E7E02720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AE448C-9C57-41C8-B850-20207478CD0B}"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EB973B87-B38C-4BAC-B84C-0DB48C31EB7D}">
      <dgm:prSet/>
      <dgm:spPr/>
      <dgm:t>
        <a:bodyPr/>
        <a:lstStyle/>
        <a:p>
          <a:r>
            <a:rPr lang="en-US"/>
            <a:t>Alternate visits with survivorship to address quality of life issues </a:t>
          </a:r>
        </a:p>
      </dgm:t>
    </dgm:pt>
    <dgm:pt modelId="{314A9D8F-1DA0-4864-9DE2-5664919184ED}" type="parTrans" cxnId="{B28471E4-4090-40C8-8995-52C85E49F397}">
      <dgm:prSet/>
      <dgm:spPr/>
      <dgm:t>
        <a:bodyPr/>
        <a:lstStyle/>
        <a:p>
          <a:endParaRPr lang="en-US"/>
        </a:p>
      </dgm:t>
    </dgm:pt>
    <dgm:pt modelId="{E024B07D-0CCF-493A-8A3E-1C65BF1964DE}" type="sibTrans" cxnId="{B28471E4-4090-40C8-8995-52C85E49F397}">
      <dgm:prSet/>
      <dgm:spPr/>
      <dgm:t>
        <a:bodyPr/>
        <a:lstStyle/>
        <a:p>
          <a:endParaRPr lang="en-US"/>
        </a:p>
      </dgm:t>
    </dgm:pt>
    <dgm:pt modelId="{48E215DD-6CB8-40BB-AE89-3D091FA9AE2F}">
      <dgm:prSet/>
      <dgm:spPr/>
      <dgm:t>
        <a:bodyPr/>
        <a:lstStyle/>
        <a:p>
          <a:r>
            <a:rPr lang="en-US"/>
            <a:t>Fatigue</a:t>
          </a:r>
        </a:p>
      </dgm:t>
    </dgm:pt>
    <dgm:pt modelId="{78304CB6-DBF6-49EC-AB02-C66BEA69DDB1}" type="parTrans" cxnId="{E819974A-8D50-4A35-80D8-A9AB71DBED6A}">
      <dgm:prSet/>
      <dgm:spPr/>
      <dgm:t>
        <a:bodyPr/>
        <a:lstStyle/>
        <a:p>
          <a:endParaRPr lang="en-US"/>
        </a:p>
      </dgm:t>
    </dgm:pt>
    <dgm:pt modelId="{97DF5458-3AE7-4CB6-A09D-2F9621B75804}" type="sibTrans" cxnId="{E819974A-8D50-4A35-80D8-A9AB71DBED6A}">
      <dgm:prSet/>
      <dgm:spPr/>
      <dgm:t>
        <a:bodyPr/>
        <a:lstStyle/>
        <a:p>
          <a:endParaRPr lang="en-US"/>
        </a:p>
      </dgm:t>
    </dgm:pt>
    <dgm:pt modelId="{B4AFFBC0-1358-4D04-B4B8-831D3BB2BB7E}">
      <dgm:prSet/>
      <dgm:spPr/>
      <dgm:t>
        <a:bodyPr/>
        <a:lstStyle/>
        <a:p>
          <a:r>
            <a:rPr lang="en-US"/>
            <a:t>Nutrition</a:t>
          </a:r>
        </a:p>
      </dgm:t>
    </dgm:pt>
    <dgm:pt modelId="{9D32A5A6-6AC1-4F8E-9CE7-F8B6FB59D84D}" type="parTrans" cxnId="{C6E18127-FBEA-4C35-A526-A3F004B7BA3E}">
      <dgm:prSet/>
      <dgm:spPr/>
      <dgm:t>
        <a:bodyPr/>
        <a:lstStyle/>
        <a:p>
          <a:endParaRPr lang="en-US"/>
        </a:p>
      </dgm:t>
    </dgm:pt>
    <dgm:pt modelId="{F36C5506-541D-4462-A712-2D7FF2B21876}" type="sibTrans" cxnId="{C6E18127-FBEA-4C35-A526-A3F004B7BA3E}">
      <dgm:prSet/>
      <dgm:spPr/>
      <dgm:t>
        <a:bodyPr/>
        <a:lstStyle/>
        <a:p>
          <a:endParaRPr lang="en-US"/>
        </a:p>
      </dgm:t>
    </dgm:pt>
    <dgm:pt modelId="{BF236496-C7F5-42E9-B902-2FA21704715F}">
      <dgm:prSet/>
      <dgm:spPr/>
      <dgm:t>
        <a:bodyPr/>
        <a:lstStyle/>
        <a:p>
          <a:r>
            <a:rPr lang="en-US"/>
            <a:t>Exercise</a:t>
          </a:r>
        </a:p>
      </dgm:t>
    </dgm:pt>
    <dgm:pt modelId="{97BBAA0E-5A42-472A-94FC-5B9096974878}" type="parTrans" cxnId="{3FDC0D94-8674-4BB7-B97F-654DC72FC781}">
      <dgm:prSet/>
      <dgm:spPr/>
      <dgm:t>
        <a:bodyPr/>
        <a:lstStyle/>
        <a:p>
          <a:endParaRPr lang="en-US"/>
        </a:p>
      </dgm:t>
    </dgm:pt>
    <dgm:pt modelId="{269CD95C-BFA2-454D-AF44-FEE058A98628}" type="sibTrans" cxnId="{3FDC0D94-8674-4BB7-B97F-654DC72FC781}">
      <dgm:prSet/>
      <dgm:spPr/>
      <dgm:t>
        <a:bodyPr/>
        <a:lstStyle/>
        <a:p>
          <a:endParaRPr lang="en-US"/>
        </a:p>
      </dgm:t>
    </dgm:pt>
    <dgm:pt modelId="{D038C7FB-9AFC-42A7-A4A7-6220C202CC2E}">
      <dgm:prSet/>
      <dgm:spPr/>
      <dgm:t>
        <a:bodyPr/>
        <a:lstStyle/>
        <a:p>
          <a:r>
            <a:rPr lang="en-US">
              <a:latin typeface="Calibri"/>
            </a:rPr>
            <a:t>Fear</a:t>
          </a:r>
          <a:r>
            <a:rPr lang="en-US"/>
            <a:t> of recurrence</a:t>
          </a:r>
        </a:p>
      </dgm:t>
    </dgm:pt>
    <dgm:pt modelId="{5E5ACBCF-2E24-4B1A-8474-FF22DE8B98E0}" type="parTrans" cxnId="{EC957B26-38D1-41CA-9DB1-6CD30DF4A6DE}">
      <dgm:prSet/>
      <dgm:spPr/>
      <dgm:t>
        <a:bodyPr/>
        <a:lstStyle/>
        <a:p>
          <a:endParaRPr lang="en-US"/>
        </a:p>
      </dgm:t>
    </dgm:pt>
    <dgm:pt modelId="{CDADD4A8-641C-4195-87CB-0F0014EA4C2B}" type="sibTrans" cxnId="{EC957B26-38D1-41CA-9DB1-6CD30DF4A6DE}">
      <dgm:prSet/>
      <dgm:spPr/>
      <dgm:t>
        <a:bodyPr/>
        <a:lstStyle/>
        <a:p>
          <a:endParaRPr lang="en-US"/>
        </a:p>
      </dgm:t>
    </dgm:pt>
    <dgm:pt modelId="{0B88001C-25DD-43B0-88F7-4BE8F65C6C70}">
      <dgm:prSet/>
      <dgm:spPr/>
      <dgm:t>
        <a:bodyPr/>
        <a:lstStyle/>
        <a:p>
          <a:r>
            <a:rPr lang="en-US"/>
            <a:t>Allows oncologist to see more new patients and patients on treatment </a:t>
          </a:r>
        </a:p>
      </dgm:t>
    </dgm:pt>
    <dgm:pt modelId="{2DDF47F4-0792-4D97-BA8C-25D15340D082}" type="parTrans" cxnId="{863143A9-F439-49B0-9463-829357812032}">
      <dgm:prSet/>
      <dgm:spPr/>
      <dgm:t>
        <a:bodyPr/>
        <a:lstStyle/>
        <a:p>
          <a:endParaRPr lang="en-US"/>
        </a:p>
      </dgm:t>
    </dgm:pt>
    <dgm:pt modelId="{981D1091-26BB-431D-BB6F-CF26A62EF32F}" type="sibTrans" cxnId="{863143A9-F439-49B0-9463-829357812032}">
      <dgm:prSet/>
      <dgm:spPr/>
      <dgm:t>
        <a:bodyPr/>
        <a:lstStyle/>
        <a:p>
          <a:endParaRPr lang="en-US"/>
        </a:p>
      </dgm:t>
    </dgm:pt>
    <dgm:pt modelId="{51D74D97-9953-40A5-89DB-876C04A3B5D5}" type="pres">
      <dgm:prSet presAssocID="{FAAE448C-9C57-41C8-B850-20207478CD0B}" presName="Name0" presStyleCnt="0">
        <dgm:presLayoutVars>
          <dgm:dir/>
          <dgm:animLvl val="lvl"/>
          <dgm:resizeHandles val="exact"/>
        </dgm:presLayoutVars>
      </dgm:prSet>
      <dgm:spPr/>
    </dgm:pt>
    <dgm:pt modelId="{C946DE64-BFF1-460C-8EE7-B6BEA9B9F19B}" type="pres">
      <dgm:prSet presAssocID="{0B88001C-25DD-43B0-88F7-4BE8F65C6C70}" presName="boxAndChildren" presStyleCnt="0"/>
      <dgm:spPr/>
    </dgm:pt>
    <dgm:pt modelId="{ADCB44F1-0BD7-47E2-B7D2-FF059B2AF37B}" type="pres">
      <dgm:prSet presAssocID="{0B88001C-25DD-43B0-88F7-4BE8F65C6C70}" presName="parentTextBox" presStyleLbl="node1" presStyleIdx="0" presStyleCnt="2"/>
      <dgm:spPr/>
    </dgm:pt>
    <dgm:pt modelId="{F44B8877-FBA3-4805-BB29-41A7CFFDC28A}" type="pres">
      <dgm:prSet presAssocID="{E024B07D-0CCF-493A-8A3E-1C65BF1964DE}" presName="sp" presStyleCnt="0"/>
      <dgm:spPr/>
    </dgm:pt>
    <dgm:pt modelId="{62BCC00B-E4C8-4662-8F50-840C2B5B839D}" type="pres">
      <dgm:prSet presAssocID="{EB973B87-B38C-4BAC-B84C-0DB48C31EB7D}" presName="arrowAndChildren" presStyleCnt="0"/>
      <dgm:spPr/>
    </dgm:pt>
    <dgm:pt modelId="{F323E983-489A-4A7C-BB31-3D9D995DB19A}" type="pres">
      <dgm:prSet presAssocID="{EB973B87-B38C-4BAC-B84C-0DB48C31EB7D}" presName="parentTextArrow" presStyleLbl="node1" presStyleIdx="0" presStyleCnt="2"/>
      <dgm:spPr/>
    </dgm:pt>
    <dgm:pt modelId="{6D4C757D-4A63-472D-A86E-08A4880D28CC}" type="pres">
      <dgm:prSet presAssocID="{EB973B87-B38C-4BAC-B84C-0DB48C31EB7D}" presName="arrow" presStyleLbl="node1" presStyleIdx="1" presStyleCnt="2"/>
      <dgm:spPr/>
    </dgm:pt>
    <dgm:pt modelId="{3CBABBB6-1828-48BF-BEB9-39DBF8BAB672}" type="pres">
      <dgm:prSet presAssocID="{EB973B87-B38C-4BAC-B84C-0DB48C31EB7D}" presName="descendantArrow" presStyleCnt="0"/>
      <dgm:spPr/>
    </dgm:pt>
    <dgm:pt modelId="{1DAD6CC5-553F-4C2F-874A-862B61EA6AEF}" type="pres">
      <dgm:prSet presAssocID="{48E215DD-6CB8-40BB-AE89-3D091FA9AE2F}" presName="childTextArrow" presStyleLbl="fgAccFollowNode1" presStyleIdx="0" presStyleCnt="4">
        <dgm:presLayoutVars>
          <dgm:bulletEnabled val="1"/>
        </dgm:presLayoutVars>
      </dgm:prSet>
      <dgm:spPr/>
    </dgm:pt>
    <dgm:pt modelId="{C330892B-B250-471D-BEDB-CA864E641B79}" type="pres">
      <dgm:prSet presAssocID="{B4AFFBC0-1358-4D04-B4B8-831D3BB2BB7E}" presName="childTextArrow" presStyleLbl="fgAccFollowNode1" presStyleIdx="1" presStyleCnt="4">
        <dgm:presLayoutVars>
          <dgm:bulletEnabled val="1"/>
        </dgm:presLayoutVars>
      </dgm:prSet>
      <dgm:spPr/>
    </dgm:pt>
    <dgm:pt modelId="{10ED06D4-4150-49BE-89F3-6B2804999E5B}" type="pres">
      <dgm:prSet presAssocID="{BF236496-C7F5-42E9-B902-2FA21704715F}" presName="childTextArrow" presStyleLbl="fgAccFollowNode1" presStyleIdx="2" presStyleCnt="4">
        <dgm:presLayoutVars>
          <dgm:bulletEnabled val="1"/>
        </dgm:presLayoutVars>
      </dgm:prSet>
      <dgm:spPr/>
    </dgm:pt>
    <dgm:pt modelId="{F5D5CCAF-F17C-4ADA-BB6D-D7769C9D91F8}" type="pres">
      <dgm:prSet presAssocID="{D038C7FB-9AFC-42A7-A4A7-6220C202CC2E}" presName="childTextArrow" presStyleLbl="fgAccFollowNode1" presStyleIdx="3" presStyleCnt="4">
        <dgm:presLayoutVars>
          <dgm:bulletEnabled val="1"/>
        </dgm:presLayoutVars>
      </dgm:prSet>
      <dgm:spPr/>
    </dgm:pt>
  </dgm:ptLst>
  <dgm:cxnLst>
    <dgm:cxn modelId="{A90DCB07-B05B-4E8A-AEAD-99943599EFCE}" type="presOf" srcId="{D038C7FB-9AFC-42A7-A4A7-6220C202CC2E}" destId="{F5D5CCAF-F17C-4ADA-BB6D-D7769C9D91F8}" srcOrd="0" destOrd="0" presId="urn:microsoft.com/office/officeart/2005/8/layout/process4"/>
    <dgm:cxn modelId="{23291614-F951-44A5-829C-64C8858A0EEF}" type="presOf" srcId="{EB973B87-B38C-4BAC-B84C-0DB48C31EB7D}" destId="{F323E983-489A-4A7C-BB31-3D9D995DB19A}" srcOrd="0" destOrd="0" presId="urn:microsoft.com/office/officeart/2005/8/layout/process4"/>
    <dgm:cxn modelId="{4D36C514-9FE8-4521-989D-A0882B345B5B}" type="presOf" srcId="{BF236496-C7F5-42E9-B902-2FA21704715F}" destId="{10ED06D4-4150-49BE-89F3-6B2804999E5B}" srcOrd="0" destOrd="0" presId="urn:microsoft.com/office/officeart/2005/8/layout/process4"/>
    <dgm:cxn modelId="{EC957B26-38D1-41CA-9DB1-6CD30DF4A6DE}" srcId="{EB973B87-B38C-4BAC-B84C-0DB48C31EB7D}" destId="{D038C7FB-9AFC-42A7-A4A7-6220C202CC2E}" srcOrd="3" destOrd="0" parTransId="{5E5ACBCF-2E24-4B1A-8474-FF22DE8B98E0}" sibTransId="{CDADD4A8-641C-4195-87CB-0F0014EA4C2B}"/>
    <dgm:cxn modelId="{C6E18127-FBEA-4C35-A526-A3F004B7BA3E}" srcId="{EB973B87-B38C-4BAC-B84C-0DB48C31EB7D}" destId="{B4AFFBC0-1358-4D04-B4B8-831D3BB2BB7E}" srcOrd="1" destOrd="0" parTransId="{9D32A5A6-6AC1-4F8E-9CE7-F8B6FB59D84D}" sibTransId="{F36C5506-541D-4462-A712-2D7FF2B21876}"/>
    <dgm:cxn modelId="{21F3F22A-8B01-4EF3-BA02-228F485F237C}" type="presOf" srcId="{0B88001C-25DD-43B0-88F7-4BE8F65C6C70}" destId="{ADCB44F1-0BD7-47E2-B7D2-FF059B2AF37B}" srcOrd="0" destOrd="0" presId="urn:microsoft.com/office/officeart/2005/8/layout/process4"/>
    <dgm:cxn modelId="{E819974A-8D50-4A35-80D8-A9AB71DBED6A}" srcId="{EB973B87-B38C-4BAC-B84C-0DB48C31EB7D}" destId="{48E215DD-6CB8-40BB-AE89-3D091FA9AE2F}" srcOrd="0" destOrd="0" parTransId="{78304CB6-DBF6-49EC-AB02-C66BEA69DDB1}" sibTransId="{97DF5458-3AE7-4CB6-A09D-2F9621B75804}"/>
    <dgm:cxn modelId="{92472953-A72D-4BF2-BB5A-376AD9FDC9EE}" type="presOf" srcId="{48E215DD-6CB8-40BB-AE89-3D091FA9AE2F}" destId="{1DAD6CC5-553F-4C2F-874A-862B61EA6AEF}" srcOrd="0" destOrd="0" presId="urn:microsoft.com/office/officeart/2005/8/layout/process4"/>
    <dgm:cxn modelId="{CCCCE476-D448-404A-8D25-B1B1FB02A263}" type="presOf" srcId="{B4AFFBC0-1358-4D04-B4B8-831D3BB2BB7E}" destId="{C330892B-B250-471D-BEDB-CA864E641B79}" srcOrd="0" destOrd="0" presId="urn:microsoft.com/office/officeart/2005/8/layout/process4"/>
    <dgm:cxn modelId="{3FDC0D94-8674-4BB7-B97F-654DC72FC781}" srcId="{EB973B87-B38C-4BAC-B84C-0DB48C31EB7D}" destId="{BF236496-C7F5-42E9-B902-2FA21704715F}" srcOrd="2" destOrd="0" parTransId="{97BBAA0E-5A42-472A-94FC-5B9096974878}" sibTransId="{269CD95C-BFA2-454D-AF44-FEE058A98628}"/>
    <dgm:cxn modelId="{0119C99B-AC43-462C-B7A9-77624D595BC6}" type="presOf" srcId="{EB973B87-B38C-4BAC-B84C-0DB48C31EB7D}" destId="{6D4C757D-4A63-472D-A86E-08A4880D28CC}" srcOrd="1" destOrd="0" presId="urn:microsoft.com/office/officeart/2005/8/layout/process4"/>
    <dgm:cxn modelId="{8E156F9D-B787-46FC-97CB-F05D0886EB64}" type="presOf" srcId="{FAAE448C-9C57-41C8-B850-20207478CD0B}" destId="{51D74D97-9953-40A5-89DB-876C04A3B5D5}" srcOrd="0" destOrd="0" presId="urn:microsoft.com/office/officeart/2005/8/layout/process4"/>
    <dgm:cxn modelId="{863143A9-F439-49B0-9463-829357812032}" srcId="{FAAE448C-9C57-41C8-B850-20207478CD0B}" destId="{0B88001C-25DD-43B0-88F7-4BE8F65C6C70}" srcOrd="1" destOrd="0" parTransId="{2DDF47F4-0792-4D97-BA8C-25D15340D082}" sibTransId="{981D1091-26BB-431D-BB6F-CF26A62EF32F}"/>
    <dgm:cxn modelId="{B28471E4-4090-40C8-8995-52C85E49F397}" srcId="{FAAE448C-9C57-41C8-B850-20207478CD0B}" destId="{EB973B87-B38C-4BAC-B84C-0DB48C31EB7D}" srcOrd="0" destOrd="0" parTransId="{314A9D8F-1DA0-4864-9DE2-5664919184ED}" sibTransId="{E024B07D-0CCF-493A-8A3E-1C65BF1964DE}"/>
    <dgm:cxn modelId="{2AE18730-004C-43EC-8CC6-7C07CC60501F}" type="presParOf" srcId="{51D74D97-9953-40A5-89DB-876C04A3B5D5}" destId="{C946DE64-BFF1-460C-8EE7-B6BEA9B9F19B}" srcOrd="0" destOrd="0" presId="urn:microsoft.com/office/officeart/2005/8/layout/process4"/>
    <dgm:cxn modelId="{7235BA45-BB1F-4AB9-ADFD-3ECE702455ED}" type="presParOf" srcId="{C946DE64-BFF1-460C-8EE7-B6BEA9B9F19B}" destId="{ADCB44F1-0BD7-47E2-B7D2-FF059B2AF37B}" srcOrd="0" destOrd="0" presId="urn:microsoft.com/office/officeart/2005/8/layout/process4"/>
    <dgm:cxn modelId="{7FF6A0C2-57DD-4510-9C66-CBAFBCA4817C}" type="presParOf" srcId="{51D74D97-9953-40A5-89DB-876C04A3B5D5}" destId="{F44B8877-FBA3-4805-BB29-41A7CFFDC28A}" srcOrd="1" destOrd="0" presId="urn:microsoft.com/office/officeart/2005/8/layout/process4"/>
    <dgm:cxn modelId="{6342F6BF-4580-44A5-8721-9B5825AA12E8}" type="presParOf" srcId="{51D74D97-9953-40A5-89DB-876C04A3B5D5}" destId="{62BCC00B-E4C8-4662-8F50-840C2B5B839D}" srcOrd="2" destOrd="0" presId="urn:microsoft.com/office/officeart/2005/8/layout/process4"/>
    <dgm:cxn modelId="{A4A2AA7A-94D1-4B3D-B658-8B4C2B714E30}" type="presParOf" srcId="{62BCC00B-E4C8-4662-8F50-840C2B5B839D}" destId="{F323E983-489A-4A7C-BB31-3D9D995DB19A}" srcOrd="0" destOrd="0" presId="urn:microsoft.com/office/officeart/2005/8/layout/process4"/>
    <dgm:cxn modelId="{0569EFBC-6EB4-4C70-A76F-3A595F46D01C}" type="presParOf" srcId="{62BCC00B-E4C8-4662-8F50-840C2B5B839D}" destId="{6D4C757D-4A63-472D-A86E-08A4880D28CC}" srcOrd="1" destOrd="0" presId="urn:microsoft.com/office/officeart/2005/8/layout/process4"/>
    <dgm:cxn modelId="{B70B21DA-7996-41FA-855C-6C037AFF95CA}" type="presParOf" srcId="{62BCC00B-E4C8-4662-8F50-840C2B5B839D}" destId="{3CBABBB6-1828-48BF-BEB9-39DBF8BAB672}" srcOrd="2" destOrd="0" presId="urn:microsoft.com/office/officeart/2005/8/layout/process4"/>
    <dgm:cxn modelId="{1AD80827-2AC2-41F2-8364-C5287D9D2604}" type="presParOf" srcId="{3CBABBB6-1828-48BF-BEB9-39DBF8BAB672}" destId="{1DAD6CC5-553F-4C2F-874A-862B61EA6AEF}" srcOrd="0" destOrd="0" presId="urn:microsoft.com/office/officeart/2005/8/layout/process4"/>
    <dgm:cxn modelId="{FBC33D6E-AFEC-43E5-A098-482702F7DC04}" type="presParOf" srcId="{3CBABBB6-1828-48BF-BEB9-39DBF8BAB672}" destId="{C330892B-B250-471D-BEDB-CA864E641B79}" srcOrd="1" destOrd="0" presId="urn:microsoft.com/office/officeart/2005/8/layout/process4"/>
    <dgm:cxn modelId="{084E6399-84F9-4F12-925D-6F2F7FD919F4}" type="presParOf" srcId="{3CBABBB6-1828-48BF-BEB9-39DBF8BAB672}" destId="{10ED06D4-4150-49BE-89F3-6B2804999E5B}" srcOrd="2" destOrd="0" presId="urn:microsoft.com/office/officeart/2005/8/layout/process4"/>
    <dgm:cxn modelId="{0FD6D6BA-3F44-4241-9961-221813186B8E}" type="presParOf" srcId="{3CBABBB6-1828-48BF-BEB9-39DBF8BAB672}" destId="{F5D5CCAF-F17C-4ADA-BB6D-D7769C9D91F8}"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085842-C012-4C2D-944B-90F0E09BF73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9E5E44C-2DB2-4E79-8AAA-AAE0184A9C3D}">
      <dgm:prSet/>
      <dgm:spPr/>
      <dgm:t>
        <a:bodyPr/>
        <a:lstStyle/>
        <a:p>
          <a:pPr rtl="0"/>
          <a:r>
            <a:rPr lang="en-US" dirty="0"/>
            <a:t>Hypertension, heart attack and stroke </a:t>
          </a:r>
          <a:br>
            <a:rPr lang="en-US" dirty="0">
              <a:latin typeface="Calibri"/>
            </a:rPr>
          </a:br>
          <a:r>
            <a:rPr lang="en-US" dirty="0"/>
            <a:t>(twofold increase in comparison to general population) </a:t>
          </a:r>
        </a:p>
      </dgm:t>
    </dgm:pt>
    <dgm:pt modelId="{30C51CB5-4B90-4996-8F15-22D5CF92EA62}" type="parTrans" cxnId="{2D95E2CA-8C46-4148-85B1-5D65F9BF09D5}">
      <dgm:prSet/>
      <dgm:spPr/>
      <dgm:t>
        <a:bodyPr/>
        <a:lstStyle/>
        <a:p>
          <a:endParaRPr lang="en-US"/>
        </a:p>
      </dgm:t>
    </dgm:pt>
    <dgm:pt modelId="{0074D060-E709-4719-AB61-0D46DEF0DCA0}" type="sibTrans" cxnId="{2D95E2CA-8C46-4148-85B1-5D65F9BF09D5}">
      <dgm:prSet/>
      <dgm:spPr/>
      <dgm:t>
        <a:bodyPr/>
        <a:lstStyle/>
        <a:p>
          <a:endParaRPr lang="en-US"/>
        </a:p>
      </dgm:t>
    </dgm:pt>
    <dgm:pt modelId="{C2A4E6C0-AD62-4B2D-A8A0-1E97EB7A48E0}">
      <dgm:prSet/>
      <dgm:spPr/>
      <dgm:t>
        <a:bodyPr/>
        <a:lstStyle/>
        <a:p>
          <a:r>
            <a:rPr lang="en-US" dirty="0"/>
            <a:t>Increased risk for cardiovascular disease due to shared lifestyle risk factors</a:t>
          </a:r>
        </a:p>
      </dgm:t>
    </dgm:pt>
    <dgm:pt modelId="{017D70AD-FC34-4088-9904-9A8DFB71E333}" type="parTrans" cxnId="{0016B312-88BC-42B5-94DF-B83DC979ADC1}">
      <dgm:prSet/>
      <dgm:spPr/>
      <dgm:t>
        <a:bodyPr/>
        <a:lstStyle/>
        <a:p>
          <a:endParaRPr lang="en-US"/>
        </a:p>
      </dgm:t>
    </dgm:pt>
    <dgm:pt modelId="{ED464BC8-EA81-4979-9DA6-45DAE663A177}" type="sibTrans" cxnId="{0016B312-88BC-42B5-94DF-B83DC979ADC1}">
      <dgm:prSet/>
      <dgm:spPr/>
      <dgm:t>
        <a:bodyPr/>
        <a:lstStyle/>
        <a:p>
          <a:endParaRPr lang="en-US"/>
        </a:p>
      </dgm:t>
    </dgm:pt>
    <dgm:pt modelId="{7AA077E1-8228-415C-80CE-4CF7BCD89761}">
      <dgm:prSet/>
      <dgm:spPr/>
      <dgm:t>
        <a:bodyPr/>
        <a:lstStyle/>
        <a:p>
          <a:r>
            <a:rPr lang="en-US" dirty="0"/>
            <a:t>&gt;65 years old</a:t>
          </a:r>
        </a:p>
      </dgm:t>
    </dgm:pt>
    <dgm:pt modelId="{22BD6B74-EA03-459B-AB24-2F26B442E5A3}" type="parTrans" cxnId="{1E4B991B-26D3-45C1-80E4-3DDCDBC45EAE}">
      <dgm:prSet/>
      <dgm:spPr/>
      <dgm:t>
        <a:bodyPr/>
        <a:lstStyle/>
        <a:p>
          <a:endParaRPr lang="en-US"/>
        </a:p>
      </dgm:t>
    </dgm:pt>
    <dgm:pt modelId="{32AE7726-A0EA-4575-8211-A8AA07DB3693}" type="sibTrans" cxnId="{1E4B991B-26D3-45C1-80E4-3DDCDBC45EAE}">
      <dgm:prSet/>
      <dgm:spPr/>
      <dgm:t>
        <a:bodyPr/>
        <a:lstStyle/>
        <a:p>
          <a:endParaRPr lang="en-US"/>
        </a:p>
      </dgm:t>
    </dgm:pt>
    <dgm:pt modelId="{17BC1C75-8B75-403B-9D63-97AEBBC27760}">
      <dgm:prSet/>
      <dgm:spPr/>
      <dgm:t>
        <a:bodyPr/>
        <a:lstStyle/>
        <a:p>
          <a:r>
            <a:rPr lang="en-US" dirty="0"/>
            <a:t>At least 1 comorbidity</a:t>
          </a:r>
        </a:p>
      </dgm:t>
    </dgm:pt>
    <dgm:pt modelId="{7E4DBB56-B9A0-420B-B183-5308652F9F2F}" type="parTrans" cxnId="{DBF6E0F3-D1BD-4A33-840B-2C40F037CB0A}">
      <dgm:prSet/>
      <dgm:spPr/>
      <dgm:t>
        <a:bodyPr/>
        <a:lstStyle/>
        <a:p>
          <a:endParaRPr lang="en-US"/>
        </a:p>
      </dgm:t>
    </dgm:pt>
    <dgm:pt modelId="{1E9CFB69-42FE-4166-9A3D-062518E96648}" type="sibTrans" cxnId="{DBF6E0F3-D1BD-4A33-840B-2C40F037CB0A}">
      <dgm:prSet/>
      <dgm:spPr/>
      <dgm:t>
        <a:bodyPr/>
        <a:lstStyle/>
        <a:p>
          <a:endParaRPr lang="en-US"/>
        </a:p>
      </dgm:t>
    </dgm:pt>
    <dgm:pt modelId="{AAB62195-D402-4275-9927-B332473B55C2}">
      <dgm:prSet/>
      <dgm:spPr/>
      <dgm:t>
        <a:bodyPr/>
        <a:lstStyle/>
        <a:p>
          <a:r>
            <a:rPr lang="en-US" dirty="0"/>
            <a:t>Obesity</a:t>
          </a:r>
        </a:p>
      </dgm:t>
    </dgm:pt>
    <dgm:pt modelId="{C0F4D225-9911-47BF-9F80-2D0F1C4FEB6C}" type="parTrans" cxnId="{E6576926-7F12-4D6B-B4B7-6B383A513A62}">
      <dgm:prSet/>
      <dgm:spPr/>
      <dgm:t>
        <a:bodyPr/>
        <a:lstStyle/>
        <a:p>
          <a:endParaRPr lang="en-US"/>
        </a:p>
      </dgm:t>
    </dgm:pt>
    <dgm:pt modelId="{47C18BDD-012D-46C0-A419-3ABA2836A3E1}" type="sibTrans" cxnId="{E6576926-7F12-4D6B-B4B7-6B383A513A62}">
      <dgm:prSet/>
      <dgm:spPr/>
      <dgm:t>
        <a:bodyPr/>
        <a:lstStyle/>
        <a:p>
          <a:endParaRPr lang="en-US"/>
        </a:p>
      </dgm:t>
    </dgm:pt>
    <dgm:pt modelId="{E473E857-44C7-4781-8D0F-6ADFDF564B29}">
      <dgm:prSet/>
      <dgm:spPr/>
      <dgm:t>
        <a:bodyPr/>
        <a:lstStyle/>
        <a:p>
          <a:r>
            <a:rPr lang="en-US" dirty="0"/>
            <a:t>Survivors with one or more comorbidity at baseline had double the risk of cardiovascular disease at 10 years after diagnosis compared to patients with no comorbidities</a:t>
          </a:r>
        </a:p>
      </dgm:t>
    </dgm:pt>
    <dgm:pt modelId="{3F05B2AF-66E2-41D9-954B-9F117EDEFCD5}" type="parTrans" cxnId="{774FFE60-C490-497F-8D97-E8944556C010}">
      <dgm:prSet/>
      <dgm:spPr/>
      <dgm:t>
        <a:bodyPr/>
        <a:lstStyle/>
        <a:p>
          <a:endParaRPr lang="en-US"/>
        </a:p>
      </dgm:t>
    </dgm:pt>
    <dgm:pt modelId="{15450DBC-69D1-4D28-BC8D-8B99EC881363}" type="sibTrans" cxnId="{774FFE60-C490-497F-8D97-E8944556C010}">
      <dgm:prSet/>
      <dgm:spPr/>
      <dgm:t>
        <a:bodyPr/>
        <a:lstStyle/>
        <a:p>
          <a:endParaRPr lang="en-US"/>
        </a:p>
      </dgm:t>
    </dgm:pt>
    <dgm:pt modelId="{B8ABC839-D556-4CFF-AA7B-952A27589613}">
      <dgm:prSet phldr="0"/>
      <dgm:spPr/>
      <dgm:t>
        <a:bodyPr/>
        <a:lstStyle/>
        <a:p>
          <a:pPr rtl="0"/>
          <a:r>
            <a:rPr lang="en-US" dirty="0">
              <a:latin typeface="Calibri"/>
            </a:rPr>
            <a:t>Majority of cancer survivors die of heart disease (not their cancer diagnosis)</a:t>
          </a:r>
        </a:p>
      </dgm:t>
    </dgm:pt>
    <dgm:pt modelId="{B0772E92-F7B9-45C5-8F2E-0F80A710784E}" type="parTrans" cxnId="{6AE854EC-13E0-4E0C-8A54-03712AE32C72}">
      <dgm:prSet/>
      <dgm:spPr/>
      <dgm:t>
        <a:bodyPr/>
        <a:lstStyle/>
        <a:p>
          <a:endParaRPr lang="en-US"/>
        </a:p>
      </dgm:t>
    </dgm:pt>
    <dgm:pt modelId="{F4F3EC3C-FAF6-44B7-989B-5CF7A290A86A}" type="sibTrans" cxnId="{6AE854EC-13E0-4E0C-8A54-03712AE32C72}">
      <dgm:prSet/>
      <dgm:spPr/>
      <dgm:t>
        <a:bodyPr/>
        <a:lstStyle/>
        <a:p>
          <a:endParaRPr lang="en-US"/>
        </a:p>
      </dgm:t>
    </dgm:pt>
    <dgm:pt modelId="{BFAFE086-F15A-4A32-8553-DBEB182D32DC}" type="pres">
      <dgm:prSet presAssocID="{66085842-C012-4C2D-944B-90F0E09BF735}" presName="linear" presStyleCnt="0">
        <dgm:presLayoutVars>
          <dgm:animLvl val="lvl"/>
          <dgm:resizeHandles val="exact"/>
        </dgm:presLayoutVars>
      </dgm:prSet>
      <dgm:spPr/>
    </dgm:pt>
    <dgm:pt modelId="{75F518F8-165B-4AE6-8EA8-7372D0A43C08}" type="pres">
      <dgm:prSet presAssocID="{49E5E44C-2DB2-4E79-8AAA-AAE0184A9C3D}" presName="parentText" presStyleLbl="node1" presStyleIdx="0" presStyleCnt="3">
        <dgm:presLayoutVars>
          <dgm:chMax val="0"/>
          <dgm:bulletEnabled val="1"/>
        </dgm:presLayoutVars>
      </dgm:prSet>
      <dgm:spPr/>
    </dgm:pt>
    <dgm:pt modelId="{5A9B34C0-C5D6-469C-95FB-8F285A746992}" type="pres">
      <dgm:prSet presAssocID="{49E5E44C-2DB2-4E79-8AAA-AAE0184A9C3D}" presName="childText" presStyleLbl="revTx" presStyleIdx="0" presStyleCnt="1">
        <dgm:presLayoutVars>
          <dgm:bulletEnabled val="1"/>
        </dgm:presLayoutVars>
      </dgm:prSet>
      <dgm:spPr/>
    </dgm:pt>
    <dgm:pt modelId="{95401197-3B65-4BAC-B086-7DEE7D227E3B}" type="pres">
      <dgm:prSet presAssocID="{E473E857-44C7-4781-8D0F-6ADFDF564B29}" presName="parentText" presStyleLbl="node1" presStyleIdx="1" presStyleCnt="3">
        <dgm:presLayoutVars>
          <dgm:chMax val="0"/>
          <dgm:bulletEnabled val="1"/>
        </dgm:presLayoutVars>
      </dgm:prSet>
      <dgm:spPr/>
    </dgm:pt>
    <dgm:pt modelId="{805AA557-DB25-48A2-92A5-AA957DFD8FB2}" type="pres">
      <dgm:prSet presAssocID="{15450DBC-69D1-4D28-BC8D-8B99EC881363}" presName="spacer" presStyleCnt="0"/>
      <dgm:spPr/>
    </dgm:pt>
    <dgm:pt modelId="{A16F32AA-7378-4936-9DB1-E063D0DCD59C}" type="pres">
      <dgm:prSet presAssocID="{B8ABC839-D556-4CFF-AA7B-952A27589613}" presName="parentText" presStyleLbl="node1" presStyleIdx="2" presStyleCnt="3">
        <dgm:presLayoutVars>
          <dgm:chMax val="0"/>
          <dgm:bulletEnabled val="1"/>
        </dgm:presLayoutVars>
      </dgm:prSet>
      <dgm:spPr/>
    </dgm:pt>
  </dgm:ptLst>
  <dgm:cxnLst>
    <dgm:cxn modelId="{0016B312-88BC-42B5-94DF-B83DC979ADC1}" srcId="{49E5E44C-2DB2-4E79-8AAA-AAE0184A9C3D}" destId="{C2A4E6C0-AD62-4B2D-A8A0-1E97EB7A48E0}" srcOrd="0" destOrd="0" parTransId="{017D70AD-FC34-4088-9904-9A8DFB71E333}" sibTransId="{ED464BC8-EA81-4979-9DA6-45DAE663A177}"/>
    <dgm:cxn modelId="{913A2316-AAF6-420C-BB78-1331D60AAE51}" type="presOf" srcId="{66085842-C012-4C2D-944B-90F0E09BF735}" destId="{BFAFE086-F15A-4A32-8553-DBEB182D32DC}" srcOrd="0" destOrd="0" presId="urn:microsoft.com/office/officeart/2005/8/layout/vList2"/>
    <dgm:cxn modelId="{1E4B991B-26D3-45C1-80E4-3DDCDBC45EAE}" srcId="{C2A4E6C0-AD62-4B2D-A8A0-1E97EB7A48E0}" destId="{7AA077E1-8228-415C-80CE-4CF7BCD89761}" srcOrd="0" destOrd="0" parTransId="{22BD6B74-EA03-459B-AB24-2F26B442E5A3}" sibTransId="{32AE7726-A0EA-4575-8211-A8AA07DB3693}"/>
    <dgm:cxn modelId="{E6576926-7F12-4D6B-B4B7-6B383A513A62}" srcId="{C2A4E6C0-AD62-4B2D-A8A0-1E97EB7A48E0}" destId="{AAB62195-D402-4275-9927-B332473B55C2}" srcOrd="2" destOrd="0" parTransId="{C0F4D225-9911-47BF-9F80-2D0F1C4FEB6C}" sibTransId="{47C18BDD-012D-46C0-A419-3ABA2836A3E1}"/>
    <dgm:cxn modelId="{2B74562A-41BE-4C31-B38A-B7CF112591D8}" type="presOf" srcId="{17BC1C75-8B75-403B-9D63-97AEBBC27760}" destId="{5A9B34C0-C5D6-469C-95FB-8F285A746992}" srcOrd="0" destOrd="2" presId="urn:microsoft.com/office/officeart/2005/8/layout/vList2"/>
    <dgm:cxn modelId="{70D8C933-8B4F-4930-BD97-1093C7C6E3D7}" type="presOf" srcId="{AAB62195-D402-4275-9927-B332473B55C2}" destId="{5A9B34C0-C5D6-469C-95FB-8F285A746992}" srcOrd="0" destOrd="3" presId="urn:microsoft.com/office/officeart/2005/8/layout/vList2"/>
    <dgm:cxn modelId="{774FFE60-C490-497F-8D97-E8944556C010}" srcId="{66085842-C012-4C2D-944B-90F0E09BF735}" destId="{E473E857-44C7-4781-8D0F-6ADFDF564B29}" srcOrd="1" destOrd="0" parTransId="{3F05B2AF-66E2-41D9-954B-9F117EDEFCD5}" sibTransId="{15450DBC-69D1-4D28-BC8D-8B99EC881363}"/>
    <dgm:cxn modelId="{5CF3D450-0953-4BD3-81DD-60B2CE479FBD}" type="presOf" srcId="{E473E857-44C7-4781-8D0F-6ADFDF564B29}" destId="{95401197-3B65-4BAC-B086-7DEE7D227E3B}" srcOrd="0" destOrd="0" presId="urn:microsoft.com/office/officeart/2005/8/layout/vList2"/>
    <dgm:cxn modelId="{7071DF7F-71EF-4F6D-983B-DAF624455835}" type="presOf" srcId="{7AA077E1-8228-415C-80CE-4CF7BCD89761}" destId="{5A9B34C0-C5D6-469C-95FB-8F285A746992}" srcOrd="0" destOrd="1" presId="urn:microsoft.com/office/officeart/2005/8/layout/vList2"/>
    <dgm:cxn modelId="{2D95E2CA-8C46-4148-85B1-5D65F9BF09D5}" srcId="{66085842-C012-4C2D-944B-90F0E09BF735}" destId="{49E5E44C-2DB2-4E79-8AAA-AAE0184A9C3D}" srcOrd="0" destOrd="0" parTransId="{30C51CB5-4B90-4996-8F15-22D5CF92EA62}" sibTransId="{0074D060-E709-4719-AB61-0D46DEF0DCA0}"/>
    <dgm:cxn modelId="{40027ED2-41F5-4862-B168-643ACA40D99D}" type="presOf" srcId="{B8ABC839-D556-4CFF-AA7B-952A27589613}" destId="{A16F32AA-7378-4936-9DB1-E063D0DCD59C}" srcOrd="0" destOrd="0" presId="urn:microsoft.com/office/officeart/2005/8/layout/vList2"/>
    <dgm:cxn modelId="{99E887D9-FEFD-4B3D-8119-D72FBDC101C0}" type="presOf" srcId="{49E5E44C-2DB2-4E79-8AAA-AAE0184A9C3D}" destId="{75F518F8-165B-4AE6-8EA8-7372D0A43C08}" srcOrd="0" destOrd="0" presId="urn:microsoft.com/office/officeart/2005/8/layout/vList2"/>
    <dgm:cxn modelId="{6AE854EC-13E0-4E0C-8A54-03712AE32C72}" srcId="{66085842-C012-4C2D-944B-90F0E09BF735}" destId="{B8ABC839-D556-4CFF-AA7B-952A27589613}" srcOrd="2" destOrd="0" parTransId="{B0772E92-F7B9-45C5-8F2E-0F80A710784E}" sibTransId="{F4F3EC3C-FAF6-44B7-989B-5CF7A290A86A}"/>
    <dgm:cxn modelId="{DBF6E0F3-D1BD-4A33-840B-2C40F037CB0A}" srcId="{C2A4E6C0-AD62-4B2D-A8A0-1E97EB7A48E0}" destId="{17BC1C75-8B75-403B-9D63-97AEBBC27760}" srcOrd="1" destOrd="0" parTransId="{7E4DBB56-B9A0-420B-B183-5308652F9F2F}" sibTransId="{1E9CFB69-42FE-4166-9A3D-062518E96648}"/>
    <dgm:cxn modelId="{878B68FE-E795-4419-B962-710924B2C2AA}" type="presOf" srcId="{C2A4E6C0-AD62-4B2D-A8A0-1E97EB7A48E0}" destId="{5A9B34C0-C5D6-469C-95FB-8F285A746992}" srcOrd="0" destOrd="0" presId="urn:microsoft.com/office/officeart/2005/8/layout/vList2"/>
    <dgm:cxn modelId="{37CF3BE6-FDF5-4FEC-9E63-9C30126616E9}" type="presParOf" srcId="{BFAFE086-F15A-4A32-8553-DBEB182D32DC}" destId="{75F518F8-165B-4AE6-8EA8-7372D0A43C08}" srcOrd="0" destOrd="0" presId="urn:microsoft.com/office/officeart/2005/8/layout/vList2"/>
    <dgm:cxn modelId="{0F92582E-56E4-42A7-A229-B644E088C0D2}" type="presParOf" srcId="{BFAFE086-F15A-4A32-8553-DBEB182D32DC}" destId="{5A9B34C0-C5D6-469C-95FB-8F285A746992}" srcOrd="1" destOrd="0" presId="urn:microsoft.com/office/officeart/2005/8/layout/vList2"/>
    <dgm:cxn modelId="{DF496695-9BD1-4028-8E3F-54E8945A5028}" type="presParOf" srcId="{BFAFE086-F15A-4A32-8553-DBEB182D32DC}" destId="{95401197-3B65-4BAC-B086-7DEE7D227E3B}" srcOrd="2" destOrd="0" presId="urn:microsoft.com/office/officeart/2005/8/layout/vList2"/>
    <dgm:cxn modelId="{D9FEEC3A-3653-4427-BC12-F7F1C3264013}" type="presParOf" srcId="{BFAFE086-F15A-4A32-8553-DBEB182D32DC}" destId="{805AA557-DB25-48A2-92A5-AA957DFD8FB2}" srcOrd="3" destOrd="0" presId="urn:microsoft.com/office/officeart/2005/8/layout/vList2"/>
    <dgm:cxn modelId="{699A943B-E541-4661-856E-3277D8916BB0}" type="presParOf" srcId="{BFAFE086-F15A-4A32-8553-DBEB182D32DC}" destId="{A16F32AA-7378-4936-9DB1-E063D0DCD59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6085842-C012-4C2D-944B-90F0E09BF73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9E5E44C-2DB2-4E79-8AAA-AAE0184A9C3D}">
      <dgm:prSet/>
      <dgm:spPr/>
      <dgm:t>
        <a:bodyPr/>
        <a:lstStyle/>
        <a:p>
          <a:pPr rtl="0"/>
          <a:r>
            <a:rPr lang="en-US" b="0" dirty="0">
              <a:latin typeface="Calibri"/>
            </a:rPr>
            <a:t>20% of cancer survivors will get a second cancer</a:t>
          </a:r>
          <a:endParaRPr lang="en-US" b="0" dirty="0"/>
        </a:p>
      </dgm:t>
    </dgm:pt>
    <dgm:pt modelId="{30C51CB5-4B90-4996-8F15-22D5CF92EA62}" type="parTrans" cxnId="{2D95E2CA-8C46-4148-85B1-5D65F9BF09D5}">
      <dgm:prSet/>
      <dgm:spPr/>
      <dgm:t>
        <a:bodyPr/>
        <a:lstStyle/>
        <a:p>
          <a:endParaRPr lang="en-US"/>
        </a:p>
      </dgm:t>
    </dgm:pt>
    <dgm:pt modelId="{0074D060-E709-4719-AB61-0D46DEF0DCA0}" type="sibTrans" cxnId="{2D95E2CA-8C46-4148-85B1-5D65F9BF09D5}">
      <dgm:prSet/>
      <dgm:spPr/>
      <dgm:t>
        <a:bodyPr/>
        <a:lstStyle/>
        <a:p>
          <a:endParaRPr lang="en-US"/>
        </a:p>
      </dgm:t>
    </dgm:pt>
    <dgm:pt modelId="{E473E857-44C7-4781-8D0F-6ADFDF564B29}">
      <dgm:prSet/>
      <dgm:spPr/>
      <dgm:t>
        <a:bodyPr/>
        <a:lstStyle/>
        <a:p>
          <a:pPr rtl="0"/>
          <a:r>
            <a:rPr lang="en-US" b="0" dirty="0"/>
            <a:t>Long-term cancer survivors are</a:t>
          </a:r>
          <a:r>
            <a:rPr lang="en-US" b="0" dirty="0">
              <a:latin typeface="Calibri"/>
            </a:rPr>
            <a:t> NOT</a:t>
          </a:r>
          <a:r>
            <a:rPr lang="en-US" b="0" dirty="0"/>
            <a:t> more likely to receive follow-up screening for second cancers</a:t>
          </a:r>
        </a:p>
      </dgm:t>
    </dgm:pt>
    <dgm:pt modelId="{3F05B2AF-66E2-41D9-954B-9F117EDEFCD5}" type="parTrans" cxnId="{774FFE60-C490-497F-8D97-E8944556C010}">
      <dgm:prSet/>
      <dgm:spPr/>
      <dgm:t>
        <a:bodyPr/>
        <a:lstStyle/>
        <a:p>
          <a:endParaRPr lang="en-US"/>
        </a:p>
      </dgm:t>
    </dgm:pt>
    <dgm:pt modelId="{15450DBC-69D1-4D28-BC8D-8B99EC881363}" type="sibTrans" cxnId="{774FFE60-C490-497F-8D97-E8944556C010}">
      <dgm:prSet/>
      <dgm:spPr/>
      <dgm:t>
        <a:bodyPr/>
        <a:lstStyle/>
        <a:p>
          <a:endParaRPr lang="en-US"/>
        </a:p>
      </dgm:t>
    </dgm:pt>
    <dgm:pt modelId="{F47A0D51-E762-4A1C-BADF-E166F5424208}">
      <dgm:prSet/>
      <dgm:spPr/>
      <dgm:t>
        <a:bodyPr/>
        <a:lstStyle/>
        <a:p>
          <a:r>
            <a:rPr lang="en-US" dirty="0"/>
            <a:t>Improving compliance to other cancer screenings including: </a:t>
          </a:r>
        </a:p>
      </dgm:t>
    </dgm:pt>
    <dgm:pt modelId="{C5AE1D3B-1796-4207-A370-C29F8D553601}" type="parTrans" cxnId="{9049E543-268C-4F05-A682-9977351708C2}">
      <dgm:prSet/>
      <dgm:spPr/>
      <dgm:t>
        <a:bodyPr/>
        <a:lstStyle/>
        <a:p>
          <a:endParaRPr lang="en-US"/>
        </a:p>
      </dgm:t>
    </dgm:pt>
    <dgm:pt modelId="{D8DC3172-56BF-441C-AC0C-1E9FACC5F5D9}" type="sibTrans" cxnId="{9049E543-268C-4F05-A682-9977351708C2}">
      <dgm:prSet/>
      <dgm:spPr/>
      <dgm:t>
        <a:bodyPr/>
        <a:lstStyle/>
        <a:p>
          <a:endParaRPr lang="en-US"/>
        </a:p>
      </dgm:t>
    </dgm:pt>
    <dgm:pt modelId="{47B093C1-7E8C-4BA3-AB4B-F4D5D377DF6E}">
      <dgm:prSet/>
      <dgm:spPr/>
      <dgm:t>
        <a:bodyPr/>
        <a:lstStyle/>
        <a:p>
          <a:pPr rtl="0"/>
          <a:r>
            <a:rPr lang="en-US" dirty="0"/>
            <a:t>Mammography</a:t>
          </a:r>
          <a:r>
            <a:rPr lang="en-US" dirty="0">
              <a:latin typeface="Calibri"/>
            </a:rPr>
            <a:t> / Breast MRIs</a:t>
          </a:r>
          <a:endParaRPr lang="en-US" dirty="0"/>
        </a:p>
      </dgm:t>
    </dgm:pt>
    <dgm:pt modelId="{FAE10B3F-F4DC-448D-A527-6BEF01FBD892}" type="parTrans" cxnId="{9F232D9F-031A-406B-8D36-7A9A6015BD08}">
      <dgm:prSet/>
      <dgm:spPr/>
      <dgm:t>
        <a:bodyPr/>
        <a:lstStyle/>
        <a:p>
          <a:endParaRPr lang="en-US"/>
        </a:p>
      </dgm:t>
    </dgm:pt>
    <dgm:pt modelId="{3150F6CA-4383-4CAE-B660-94063B4BFF5E}" type="sibTrans" cxnId="{9F232D9F-031A-406B-8D36-7A9A6015BD08}">
      <dgm:prSet/>
      <dgm:spPr/>
      <dgm:t>
        <a:bodyPr/>
        <a:lstStyle/>
        <a:p>
          <a:endParaRPr lang="en-US"/>
        </a:p>
      </dgm:t>
    </dgm:pt>
    <dgm:pt modelId="{BCD97F13-10F5-48EA-8494-D27C3F493CAF}">
      <dgm:prSet/>
      <dgm:spPr/>
      <dgm:t>
        <a:bodyPr/>
        <a:lstStyle/>
        <a:p>
          <a:r>
            <a:rPr lang="en-US" dirty="0"/>
            <a:t>Colonoscopy</a:t>
          </a:r>
        </a:p>
      </dgm:t>
    </dgm:pt>
    <dgm:pt modelId="{76419E17-A73D-43D3-924C-CD25D5226B08}" type="parTrans" cxnId="{23AEBE1F-2DE0-43B3-B5D5-71550BC9DE2A}">
      <dgm:prSet/>
      <dgm:spPr/>
      <dgm:t>
        <a:bodyPr/>
        <a:lstStyle/>
        <a:p>
          <a:endParaRPr lang="en-US"/>
        </a:p>
      </dgm:t>
    </dgm:pt>
    <dgm:pt modelId="{C1F6D563-8EE5-4D5A-B50B-0BD3D3BC587D}" type="sibTrans" cxnId="{23AEBE1F-2DE0-43B3-B5D5-71550BC9DE2A}">
      <dgm:prSet/>
      <dgm:spPr/>
      <dgm:t>
        <a:bodyPr/>
        <a:lstStyle/>
        <a:p>
          <a:endParaRPr lang="en-US"/>
        </a:p>
      </dgm:t>
    </dgm:pt>
    <dgm:pt modelId="{96993FB5-5A61-4324-BA8A-F82B8C0AB324}">
      <dgm:prSet/>
      <dgm:spPr/>
      <dgm:t>
        <a:bodyPr/>
        <a:lstStyle/>
        <a:p>
          <a:r>
            <a:rPr lang="en-US" dirty="0"/>
            <a:t>PAP</a:t>
          </a:r>
        </a:p>
      </dgm:t>
    </dgm:pt>
    <dgm:pt modelId="{85D80998-EDE9-4A59-B356-736FA1623787}" type="parTrans" cxnId="{4741C67E-3662-42F3-87C4-9466DA9AD85D}">
      <dgm:prSet/>
      <dgm:spPr/>
      <dgm:t>
        <a:bodyPr/>
        <a:lstStyle/>
        <a:p>
          <a:endParaRPr lang="en-US"/>
        </a:p>
      </dgm:t>
    </dgm:pt>
    <dgm:pt modelId="{A3CBB001-C48E-46DB-B27D-A8D181D18598}" type="sibTrans" cxnId="{4741C67E-3662-42F3-87C4-9466DA9AD85D}">
      <dgm:prSet/>
      <dgm:spPr/>
      <dgm:t>
        <a:bodyPr/>
        <a:lstStyle/>
        <a:p>
          <a:endParaRPr lang="en-US"/>
        </a:p>
      </dgm:t>
    </dgm:pt>
    <dgm:pt modelId="{ADC3E9F4-0865-413A-B707-E45C5C633451}">
      <dgm:prSet/>
      <dgm:spPr/>
      <dgm:t>
        <a:bodyPr/>
        <a:lstStyle/>
        <a:p>
          <a:r>
            <a:rPr lang="en-US" dirty="0"/>
            <a:t>PSA</a:t>
          </a:r>
        </a:p>
      </dgm:t>
    </dgm:pt>
    <dgm:pt modelId="{4D33A2F6-7EF3-4E3E-9BCD-8E24FC5AD9F5}" type="parTrans" cxnId="{FB6A34CD-6CC2-465D-B6F9-627F5DB78E58}">
      <dgm:prSet/>
      <dgm:spPr/>
      <dgm:t>
        <a:bodyPr/>
        <a:lstStyle/>
        <a:p>
          <a:endParaRPr lang="en-US"/>
        </a:p>
      </dgm:t>
    </dgm:pt>
    <dgm:pt modelId="{324F06BD-7EE8-40D6-A8D9-9F5089D4FE6A}" type="sibTrans" cxnId="{FB6A34CD-6CC2-465D-B6F9-627F5DB78E58}">
      <dgm:prSet/>
      <dgm:spPr/>
      <dgm:t>
        <a:bodyPr/>
        <a:lstStyle/>
        <a:p>
          <a:endParaRPr lang="en-US"/>
        </a:p>
      </dgm:t>
    </dgm:pt>
    <dgm:pt modelId="{E667793A-287F-42DB-904F-737A37695527}">
      <dgm:prSet phldr="0"/>
      <dgm:spPr/>
      <dgm:t>
        <a:bodyPr/>
        <a:lstStyle/>
        <a:p>
          <a:pPr rtl="0"/>
          <a:r>
            <a:rPr lang="en-US" dirty="0">
              <a:latin typeface="Calibri"/>
            </a:rPr>
            <a:t>LDCT</a:t>
          </a:r>
        </a:p>
      </dgm:t>
    </dgm:pt>
    <dgm:pt modelId="{C6B130AF-4D29-483D-A70F-EFAE6A90795D}" type="parTrans" cxnId="{86B47914-6EC9-440D-91CA-4360CFD6E89F}">
      <dgm:prSet/>
      <dgm:spPr/>
    </dgm:pt>
    <dgm:pt modelId="{32435CF5-3406-43DF-A087-1C6E543B37F3}" type="sibTrans" cxnId="{86B47914-6EC9-440D-91CA-4360CFD6E89F}">
      <dgm:prSet/>
      <dgm:spPr/>
    </dgm:pt>
    <dgm:pt modelId="{BFAFE086-F15A-4A32-8553-DBEB182D32DC}" type="pres">
      <dgm:prSet presAssocID="{66085842-C012-4C2D-944B-90F0E09BF735}" presName="linear" presStyleCnt="0">
        <dgm:presLayoutVars>
          <dgm:animLvl val="lvl"/>
          <dgm:resizeHandles val="exact"/>
        </dgm:presLayoutVars>
      </dgm:prSet>
      <dgm:spPr/>
    </dgm:pt>
    <dgm:pt modelId="{75F518F8-165B-4AE6-8EA8-7372D0A43C08}" type="pres">
      <dgm:prSet presAssocID="{49E5E44C-2DB2-4E79-8AAA-AAE0184A9C3D}" presName="parentText" presStyleLbl="node1" presStyleIdx="0" presStyleCnt="2">
        <dgm:presLayoutVars>
          <dgm:chMax val="0"/>
          <dgm:bulletEnabled val="1"/>
        </dgm:presLayoutVars>
      </dgm:prSet>
      <dgm:spPr/>
    </dgm:pt>
    <dgm:pt modelId="{B23DBF33-2DF1-455B-8EC7-08F721B86811}" type="pres">
      <dgm:prSet presAssocID="{0074D060-E709-4719-AB61-0D46DEF0DCA0}" presName="spacer" presStyleCnt="0"/>
      <dgm:spPr/>
    </dgm:pt>
    <dgm:pt modelId="{95401197-3B65-4BAC-B086-7DEE7D227E3B}" type="pres">
      <dgm:prSet presAssocID="{E473E857-44C7-4781-8D0F-6ADFDF564B29}" presName="parentText" presStyleLbl="node1" presStyleIdx="1" presStyleCnt="2">
        <dgm:presLayoutVars>
          <dgm:chMax val="0"/>
          <dgm:bulletEnabled val="1"/>
        </dgm:presLayoutVars>
      </dgm:prSet>
      <dgm:spPr/>
    </dgm:pt>
    <dgm:pt modelId="{51F12B84-0C5E-481D-9731-C98FB8A27FC9}" type="pres">
      <dgm:prSet presAssocID="{E473E857-44C7-4781-8D0F-6ADFDF564B29}" presName="childText" presStyleLbl="revTx" presStyleIdx="0" presStyleCnt="1">
        <dgm:presLayoutVars>
          <dgm:bulletEnabled val="1"/>
        </dgm:presLayoutVars>
      </dgm:prSet>
      <dgm:spPr/>
    </dgm:pt>
  </dgm:ptLst>
  <dgm:cxnLst>
    <dgm:cxn modelId="{86B47914-6EC9-440D-91CA-4360CFD6E89F}" srcId="{F47A0D51-E762-4A1C-BADF-E166F5424208}" destId="{E667793A-287F-42DB-904F-737A37695527}" srcOrd="2" destOrd="0" parTransId="{C6B130AF-4D29-483D-A70F-EFAE6A90795D}" sibTransId="{32435CF5-3406-43DF-A087-1C6E543B37F3}"/>
    <dgm:cxn modelId="{5F308614-72BF-427E-AAFE-4261B4E770A1}" type="presOf" srcId="{47B093C1-7E8C-4BA3-AB4B-F4D5D377DF6E}" destId="{51F12B84-0C5E-481D-9731-C98FB8A27FC9}" srcOrd="0" destOrd="1" presId="urn:microsoft.com/office/officeart/2005/8/layout/vList2"/>
    <dgm:cxn modelId="{913A2316-AAF6-420C-BB78-1331D60AAE51}" type="presOf" srcId="{66085842-C012-4C2D-944B-90F0E09BF735}" destId="{BFAFE086-F15A-4A32-8553-DBEB182D32DC}" srcOrd="0" destOrd="0" presId="urn:microsoft.com/office/officeart/2005/8/layout/vList2"/>
    <dgm:cxn modelId="{23AEBE1F-2DE0-43B3-B5D5-71550BC9DE2A}" srcId="{F47A0D51-E762-4A1C-BADF-E166F5424208}" destId="{BCD97F13-10F5-48EA-8494-D27C3F493CAF}" srcOrd="1" destOrd="0" parTransId="{76419E17-A73D-43D3-924C-CD25D5226B08}" sibTransId="{C1F6D563-8EE5-4D5A-B50B-0BD3D3BC587D}"/>
    <dgm:cxn modelId="{61E2E421-B6FA-46EC-B69E-F75BBA3BC7F9}" type="presOf" srcId="{E473E857-44C7-4781-8D0F-6ADFDF564B29}" destId="{95401197-3B65-4BAC-B086-7DEE7D227E3B}" srcOrd="0" destOrd="0" presId="urn:microsoft.com/office/officeart/2005/8/layout/vList2"/>
    <dgm:cxn modelId="{E7A9F95C-820A-4C11-A304-0E235456613F}" type="presOf" srcId="{F47A0D51-E762-4A1C-BADF-E166F5424208}" destId="{51F12B84-0C5E-481D-9731-C98FB8A27FC9}" srcOrd="0" destOrd="0" presId="urn:microsoft.com/office/officeart/2005/8/layout/vList2"/>
    <dgm:cxn modelId="{774FFE60-C490-497F-8D97-E8944556C010}" srcId="{66085842-C012-4C2D-944B-90F0E09BF735}" destId="{E473E857-44C7-4781-8D0F-6ADFDF564B29}" srcOrd="1" destOrd="0" parTransId="{3F05B2AF-66E2-41D9-954B-9F117EDEFCD5}" sibTransId="{15450DBC-69D1-4D28-BC8D-8B99EC881363}"/>
    <dgm:cxn modelId="{9049E543-268C-4F05-A682-9977351708C2}" srcId="{E473E857-44C7-4781-8D0F-6ADFDF564B29}" destId="{F47A0D51-E762-4A1C-BADF-E166F5424208}" srcOrd="0" destOrd="0" parTransId="{C5AE1D3B-1796-4207-A370-C29F8D553601}" sibTransId="{D8DC3172-56BF-441C-AC0C-1E9FACC5F5D9}"/>
    <dgm:cxn modelId="{8501F86E-72CF-4804-B22D-D196D0E480CF}" type="presOf" srcId="{96993FB5-5A61-4324-BA8A-F82B8C0AB324}" destId="{51F12B84-0C5E-481D-9731-C98FB8A27FC9}" srcOrd="0" destOrd="4" presId="urn:microsoft.com/office/officeart/2005/8/layout/vList2"/>
    <dgm:cxn modelId="{4741C67E-3662-42F3-87C4-9466DA9AD85D}" srcId="{F47A0D51-E762-4A1C-BADF-E166F5424208}" destId="{96993FB5-5A61-4324-BA8A-F82B8C0AB324}" srcOrd="3" destOrd="0" parTransId="{85D80998-EDE9-4A59-B356-736FA1623787}" sibTransId="{A3CBB001-C48E-46DB-B27D-A8D181D18598}"/>
    <dgm:cxn modelId="{9F232D9F-031A-406B-8D36-7A9A6015BD08}" srcId="{F47A0D51-E762-4A1C-BADF-E166F5424208}" destId="{47B093C1-7E8C-4BA3-AB4B-F4D5D377DF6E}" srcOrd="0" destOrd="0" parTransId="{FAE10B3F-F4DC-448D-A527-6BEF01FBD892}" sibTransId="{3150F6CA-4383-4CAE-B660-94063B4BFF5E}"/>
    <dgm:cxn modelId="{383645C3-04F0-492E-AE9F-CB8495D1448B}" type="presOf" srcId="{E667793A-287F-42DB-904F-737A37695527}" destId="{51F12B84-0C5E-481D-9731-C98FB8A27FC9}" srcOrd="0" destOrd="3" presId="urn:microsoft.com/office/officeart/2005/8/layout/vList2"/>
    <dgm:cxn modelId="{2D95E2CA-8C46-4148-85B1-5D65F9BF09D5}" srcId="{66085842-C012-4C2D-944B-90F0E09BF735}" destId="{49E5E44C-2DB2-4E79-8AAA-AAE0184A9C3D}" srcOrd="0" destOrd="0" parTransId="{30C51CB5-4B90-4996-8F15-22D5CF92EA62}" sibTransId="{0074D060-E709-4719-AB61-0D46DEF0DCA0}"/>
    <dgm:cxn modelId="{FB6A34CD-6CC2-465D-B6F9-627F5DB78E58}" srcId="{F47A0D51-E762-4A1C-BADF-E166F5424208}" destId="{ADC3E9F4-0865-413A-B707-E45C5C633451}" srcOrd="4" destOrd="0" parTransId="{4D33A2F6-7EF3-4E3E-9BCD-8E24FC5AD9F5}" sibTransId="{324F06BD-7EE8-40D6-A8D9-9F5089D4FE6A}"/>
    <dgm:cxn modelId="{70FB31E5-F05D-4E0F-B447-9DD14EF01402}" type="presOf" srcId="{BCD97F13-10F5-48EA-8494-D27C3F493CAF}" destId="{51F12B84-0C5E-481D-9731-C98FB8A27FC9}" srcOrd="0" destOrd="2" presId="urn:microsoft.com/office/officeart/2005/8/layout/vList2"/>
    <dgm:cxn modelId="{8F3BCDF5-EC88-4A19-BB99-B2E0C0911AEB}" type="presOf" srcId="{ADC3E9F4-0865-413A-B707-E45C5C633451}" destId="{51F12B84-0C5E-481D-9731-C98FB8A27FC9}" srcOrd="0" destOrd="5" presId="urn:microsoft.com/office/officeart/2005/8/layout/vList2"/>
    <dgm:cxn modelId="{FE8131FF-C95B-4CB6-AF94-B113D8FDFA54}" type="presOf" srcId="{49E5E44C-2DB2-4E79-8AAA-AAE0184A9C3D}" destId="{75F518F8-165B-4AE6-8EA8-7372D0A43C08}" srcOrd="0" destOrd="0" presId="urn:microsoft.com/office/officeart/2005/8/layout/vList2"/>
    <dgm:cxn modelId="{08F458CA-DF25-46EF-945B-4CA239CA5527}" type="presParOf" srcId="{BFAFE086-F15A-4A32-8553-DBEB182D32DC}" destId="{75F518F8-165B-4AE6-8EA8-7372D0A43C08}" srcOrd="0" destOrd="0" presId="urn:microsoft.com/office/officeart/2005/8/layout/vList2"/>
    <dgm:cxn modelId="{CC15DC5B-6208-43EC-BC84-DB6A937EB422}" type="presParOf" srcId="{BFAFE086-F15A-4A32-8553-DBEB182D32DC}" destId="{B23DBF33-2DF1-455B-8EC7-08F721B86811}" srcOrd="1" destOrd="0" presId="urn:microsoft.com/office/officeart/2005/8/layout/vList2"/>
    <dgm:cxn modelId="{274BDECF-E385-42C8-A5E3-45C42F22B7A9}" type="presParOf" srcId="{BFAFE086-F15A-4A32-8553-DBEB182D32DC}" destId="{95401197-3B65-4BAC-B086-7DEE7D227E3B}" srcOrd="2" destOrd="0" presId="urn:microsoft.com/office/officeart/2005/8/layout/vList2"/>
    <dgm:cxn modelId="{81E7418C-C891-4A3C-812F-96A5BD7DB46E}" type="presParOf" srcId="{BFAFE086-F15A-4A32-8553-DBEB182D32DC}" destId="{51F12B84-0C5E-481D-9731-C98FB8A27FC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D61B4-6634-2F4B-9B23-BA6C1785ED95}">
      <dsp:nvSpPr>
        <dsp:cNvPr id="0" name=""/>
        <dsp:cNvSpPr/>
      </dsp:nvSpPr>
      <dsp:spPr>
        <a:xfrm>
          <a:off x="0" y="195363"/>
          <a:ext cx="4697730" cy="121328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Calibri Light" panose="020F0302020204030204"/>
            </a:rPr>
            <a:t>Most cancers have a decrease in risk of recurrence 5 years after diagnosis. This</a:t>
          </a:r>
          <a:r>
            <a:rPr lang="en-US" sz="1700" kern="1200" dirty="0"/>
            <a:t> creates a shift in focus from risk of recurrence to surveillance of late/long term effects</a:t>
          </a:r>
          <a:r>
            <a:rPr lang="en-US" sz="1700" kern="1200" dirty="0">
              <a:latin typeface="Calibri Light" panose="020F0302020204030204"/>
            </a:rPr>
            <a:t> as those risks increase.</a:t>
          </a:r>
          <a:endParaRPr lang="en-US" sz="1700" kern="1200" dirty="0"/>
        </a:p>
      </dsp:txBody>
      <dsp:txXfrm>
        <a:off x="59228" y="254591"/>
        <a:ext cx="4579274" cy="1094833"/>
      </dsp:txXfrm>
    </dsp:sp>
    <dsp:sp modelId="{32D349E0-C5B2-2948-8E11-0E2859DBA252}">
      <dsp:nvSpPr>
        <dsp:cNvPr id="0" name=""/>
        <dsp:cNvSpPr/>
      </dsp:nvSpPr>
      <dsp:spPr>
        <a:xfrm>
          <a:off x="0" y="1457613"/>
          <a:ext cx="4697730" cy="121328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Therapy-related complications cause morbidity and mortality among survivors but may not be apparent for years after treatment </a:t>
          </a:r>
        </a:p>
      </dsp:txBody>
      <dsp:txXfrm>
        <a:off x="59228" y="1516841"/>
        <a:ext cx="4579274" cy="1094833"/>
      </dsp:txXfrm>
    </dsp:sp>
    <dsp:sp modelId="{E8F01BE5-BF3C-40D2-9E04-D5314460D4EF}">
      <dsp:nvSpPr>
        <dsp:cNvPr id="0" name=""/>
        <dsp:cNvSpPr/>
      </dsp:nvSpPr>
      <dsp:spPr>
        <a:xfrm>
          <a:off x="0" y="2719863"/>
          <a:ext cx="4697730" cy="121328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Early detection through screening and risk-reduction may lessen the impact of some late effects</a:t>
          </a:r>
          <a:endParaRPr lang="en-US" sz="1700" kern="1200" dirty="0">
            <a:latin typeface="Calibri Light" panose="020F0302020204030204"/>
          </a:endParaRPr>
        </a:p>
      </dsp:txBody>
      <dsp:txXfrm>
        <a:off x="59228" y="2779091"/>
        <a:ext cx="4579274" cy="10948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EB8B3-9F32-4943-A1A8-D4099B6B11CB}">
      <dsp:nvSpPr>
        <dsp:cNvPr id="0" name=""/>
        <dsp:cNvSpPr/>
      </dsp:nvSpPr>
      <dsp:spPr>
        <a:xfrm>
          <a:off x="0" y="318"/>
          <a:ext cx="468833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3BBF680-1ED5-4E4F-B673-54AE658F221D}">
      <dsp:nvSpPr>
        <dsp:cNvPr id="0" name=""/>
        <dsp:cNvSpPr/>
      </dsp:nvSpPr>
      <dsp:spPr>
        <a:xfrm>
          <a:off x="0" y="318"/>
          <a:ext cx="4688332" cy="52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kern="1200" dirty="0">
              <a:latin typeface="Calibri Light"/>
              <a:cs typeface="Calibri"/>
            </a:rPr>
            <a:t>Anxiety – nearly 100%</a:t>
          </a:r>
        </a:p>
      </dsp:txBody>
      <dsp:txXfrm>
        <a:off x="0" y="318"/>
        <a:ext cx="4688332" cy="522452"/>
      </dsp:txXfrm>
    </dsp:sp>
    <dsp:sp modelId="{33BE890B-9514-664A-8140-95D5A9F6DF54}">
      <dsp:nvSpPr>
        <dsp:cNvPr id="0" name=""/>
        <dsp:cNvSpPr/>
      </dsp:nvSpPr>
      <dsp:spPr>
        <a:xfrm>
          <a:off x="0" y="522770"/>
          <a:ext cx="4688332"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180A358-0BB1-BD43-A524-123241F0E75D}">
      <dsp:nvSpPr>
        <dsp:cNvPr id="0" name=""/>
        <dsp:cNvSpPr/>
      </dsp:nvSpPr>
      <dsp:spPr>
        <a:xfrm>
          <a:off x="0" y="522770"/>
          <a:ext cx="4688332" cy="52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kern="1200" dirty="0">
              <a:latin typeface="Calibri Light"/>
              <a:cs typeface="Calibri"/>
            </a:rPr>
            <a:t>Uncertainty/fear - 70%</a:t>
          </a:r>
        </a:p>
      </dsp:txBody>
      <dsp:txXfrm>
        <a:off x="0" y="522770"/>
        <a:ext cx="4688332" cy="522452"/>
      </dsp:txXfrm>
    </dsp:sp>
    <dsp:sp modelId="{58BBD889-8288-4697-B3A7-392DED0748F1}">
      <dsp:nvSpPr>
        <dsp:cNvPr id="0" name=""/>
        <dsp:cNvSpPr/>
      </dsp:nvSpPr>
      <dsp:spPr>
        <a:xfrm>
          <a:off x="0" y="1045222"/>
          <a:ext cx="468833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83CE9E8-E72F-4C70-A3FB-71EB4BD41F2D}">
      <dsp:nvSpPr>
        <dsp:cNvPr id="0" name=""/>
        <dsp:cNvSpPr/>
      </dsp:nvSpPr>
      <dsp:spPr>
        <a:xfrm>
          <a:off x="0" y="1045222"/>
          <a:ext cx="4688332" cy="52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kern="1200" dirty="0">
              <a:latin typeface="Calibri Light"/>
              <a:cs typeface="Calibri"/>
            </a:rPr>
            <a:t>Depression</a:t>
          </a:r>
        </a:p>
      </dsp:txBody>
      <dsp:txXfrm>
        <a:off x="0" y="1045222"/>
        <a:ext cx="4688332" cy="522452"/>
      </dsp:txXfrm>
    </dsp:sp>
    <dsp:sp modelId="{139F8FC7-ABFB-EF4E-B2DF-D474C3168CA5}">
      <dsp:nvSpPr>
        <dsp:cNvPr id="0" name=""/>
        <dsp:cNvSpPr/>
      </dsp:nvSpPr>
      <dsp:spPr>
        <a:xfrm>
          <a:off x="0" y="1567675"/>
          <a:ext cx="4688332"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E5D1F29-449A-B343-9FA6-C718DE6FCE85}">
      <dsp:nvSpPr>
        <dsp:cNvPr id="0" name=""/>
        <dsp:cNvSpPr/>
      </dsp:nvSpPr>
      <dsp:spPr>
        <a:xfrm>
          <a:off x="0" y="1567675"/>
          <a:ext cx="4688332" cy="52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Calibri Light"/>
              <a:cs typeface="Calibri"/>
            </a:rPr>
            <a:t>Isolation</a:t>
          </a:r>
        </a:p>
      </dsp:txBody>
      <dsp:txXfrm>
        <a:off x="0" y="1567675"/>
        <a:ext cx="4688332" cy="522452"/>
      </dsp:txXfrm>
    </dsp:sp>
    <dsp:sp modelId="{04F10DB7-3DDE-FB45-8CFE-70F33F079F31}">
      <dsp:nvSpPr>
        <dsp:cNvPr id="0" name=""/>
        <dsp:cNvSpPr/>
      </dsp:nvSpPr>
      <dsp:spPr>
        <a:xfrm>
          <a:off x="0" y="2090127"/>
          <a:ext cx="468833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F796A44-AFE3-7040-B03B-B89501037519}">
      <dsp:nvSpPr>
        <dsp:cNvPr id="0" name=""/>
        <dsp:cNvSpPr/>
      </dsp:nvSpPr>
      <dsp:spPr>
        <a:xfrm>
          <a:off x="0" y="2090127"/>
          <a:ext cx="4688332" cy="522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Calibri Light"/>
              <a:cs typeface="Calibri"/>
            </a:rPr>
            <a:t>Altered body image</a:t>
          </a:r>
        </a:p>
      </dsp:txBody>
      <dsp:txXfrm>
        <a:off x="0" y="2090127"/>
        <a:ext cx="4688332" cy="522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BE632-1192-C94B-B870-73ABF96BFE45}">
      <dsp:nvSpPr>
        <dsp:cNvPr id="0" name=""/>
        <dsp:cNvSpPr/>
      </dsp:nvSpPr>
      <dsp:spPr>
        <a:xfrm>
          <a:off x="2836" y="1414"/>
          <a:ext cx="7888346" cy="23294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sz="6100" b="0" i="0" kern="1200" dirty="0"/>
            <a:t>Nebraska Medicine Survivorship Program</a:t>
          </a:r>
          <a:endParaRPr lang="en-US" sz="6100" kern="1200" dirty="0"/>
        </a:p>
      </dsp:txBody>
      <dsp:txXfrm>
        <a:off x="71064" y="69642"/>
        <a:ext cx="7751890" cy="2193010"/>
      </dsp:txXfrm>
    </dsp:sp>
    <dsp:sp modelId="{AEC63E43-3978-F94E-BD76-5EE690C33068}">
      <dsp:nvSpPr>
        <dsp:cNvPr id="0" name=""/>
        <dsp:cNvSpPr/>
      </dsp:nvSpPr>
      <dsp:spPr>
        <a:xfrm>
          <a:off x="2836" y="2542200"/>
          <a:ext cx="2490008" cy="23294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General Survivorship Clinic</a:t>
          </a:r>
        </a:p>
      </dsp:txBody>
      <dsp:txXfrm>
        <a:off x="71064" y="2610428"/>
        <a:ext cx="2353552" cy="2193010"/>
      </dsp:txXfrm>
    </dsp:sp>
    <dsp:sp modelId="{E296B678-DB74-D741-BF2C-CE3E80C84EA9}">
      <dsp:nvSpPr>
        <dsp:cNvPr id="0" name=""/>
        <dsp:cNvSpPr/>
      </dsp:nvSpPr>
      <dsp:spPr>
        <a:xfrm>
          <a:off x="2702005" y="2542200"/>
          <a:ext cx="2490008" cy="23294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Allogenic PSCT Long Term Follow Up Clinic</a:t>
          </a:r>
          <a:r>
            <a:rPr lang="en-US" sz="3000" kern="1200" dirty="0">
              <a:latin typeface="Calibri"/>
            </a:rPr>
            <a:t> </a:t>
          </a:r>
          <a:endParaRPr lang="en-US" sz="3000" kern="1200" dirty="0"/>
        </a:p>
      </dsp:txBody>
      <dsp:txXfrm>
        <a:off x="2770233" y="2610428"/>
        <a:ext cx="2353552" cy="2193010"/>
      </dsp:txXfrm>
    </dsp:sp>
    <dsp:sp modelId="{CCA52AAA-155F-4D4C-9CF2-7A133AADD330}">
      <dsp:nvSpPr>
        <dsp:cNvPr id="0" name=""/>
        <dsp:cNvSpPr/>
      </dsp:nvSpPr>
      <dsp:spPr>
        <a:xfrm>
          <a:off x="5401174" y="2542200"/>
          <a:ext cx="2490008" cy="23294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dirty="0"/>
            <a:t>Adult Survivors of Childhood Cancer Clinic</a:t>
          </a:r>
          <a:r>
            <a:rPr lang="en-US" sz="3000" kern="1200" dirty="0">
              <a:latin typeface="Calibri"/>
            </a:rPr>
            <a:t> </a:t>
          </a:r>
          <a:endParaRPr lang="en-US" sz="3000" kern="1200" dirty="0"/>
        </a:p>
      </dsp:txBody>
      <dsp:txXfrm>
        <a:off x="5469402" y="2610428"/>
        <a:ext cx="2353552" cy="21930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5B3CE-47DE-43B5-B794-9BB4CD5513E8}">
      <dsp:nvSpPr>
        <dsp:cNvPr id="0" name=""/>
        <dsp:cNvSpPr/>
      </dsp:nvSpPr>
      <dsp:spPr>
        <a:xfrm>
          <a:off x="0" y="2495774"/>
          <a:ext cx="8232675"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7C69054B-D5AA-4A46-BDFE-E602E526AE6E}">
      <dsp:nvSpPr>
        <dsp:cNvPr id="0" name=""/>
        <dsp:cNvSpPr/>
      </dsp:nvSpPr>
      <dsp:spPr>
        <a:xfrm rot="8100000">
          <a:off x="78979" y="575178"/>
          <a:ext cx="367073" cy="367073"/>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D8FE9A-B5ED-48E8-9485-4C40B0207373}">
      <dsp:nvSpPr>
        <dsp:cNvPr id="0" name=""/>
        <dsp:cNvSpPr/>
      </dsp:nvSpPr>
      <dsp:spPr>
        <a:xfrm>
          <a:off x="119758" y="615957"/>
          <a:ext cx="285516" cy="285516"/>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CC8D6FD-A749-44B9-9DBB-9C23F913FC20}">
      <dsp:nvSpPr>
        <dsp:cNvPr id="0" name=""/>
        <dsp:cNvSpPr/>
      </dsp:nvSpPr>
      <dsp:spPr>
        <a:xfrm>
          <a:off x="522077" y="1018275"/>
          <a:ext cx="3423821" cy="1477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err="1">
              <a:latin typeface="Calibri"/>
            </a:rPr>
            <a:t>Oncofertility</a:t>
          </a:r>
          <a:r>
            <a:rPr lang="en-US" sz="1400" kern="1200" dirty="0">
              <a:latin typeface="Calibri"/>
            </a:rPr>
            <a:t> / Fertility Preservation</a:t>
          </a:r>
          <a:endParaRPr lang="en-US" sz="1400" kern="1200" dirty="0"/>
        </a:p>
        <a:p>
          <a:pPr marL="0" lvl="0" indent="0" algn="l" defTabSz="622300">
            <a:lnSpc>
              <a:spcPct val="90000"/>
            </a:lnSpc>
            <a:spcBef>
              <a:spcPct val="0"/>
            </a:spcBef>
            <a:spcAft>
              <a:spcPct val="35000"/>
            </a:spcAft>
            <a:buNone/>
          </a:pPr>
          <a:r>
            <a:rPr lang="en-US" sz="1400" kern="1200" dirty="0">
              <a:latin typeface="Calibri"/>
            </a:rPr>
            <a:t>Contraception Counseling</a:t>
          </a:r>
          <a:endParaRPr lang="en-US" sz="1400" kern="1200" dirty="0"/>
        </a:p>
        <a:p>
          <a:pPr marL="0" lvl="0" indent="0" algn="l" defTabSz="622300">
            <a:lnSpc>
              <a:spcPct val="90000"/>
            </a:lnSpc>
            <a:spcBef>
              <a:spcPct val="0"/>
            </a:spcBef>
            <a:spcAft>
              <a:spcPct val="35000"/>
            </a:spcAft>
            <a:buNone/>
          </a:pPr>
          <a:r>
            <a:rPr lang="en-US" sz="1400" kern="1200" dirty="0">
              <a:latin typeface="Calibri"/>
            </a:rPr>
            <a:t>Prehabilitation</a:t>
          </a:r>
          <a:endParaRPr lang="en-US" sz="1400" kern="1200" dirty="0"/>
        </a:p>
      </dsp:txBody>
      <dsp:txXfrm>
        <a:off x="522077" y="1018275"/>
        <a:ext cx="3423821" cy="1477498"/>
      </dsp:txXfrm>
    </dsp:sp>
    <dsp:sp modelId="{A08C95A6-5574-4184-B668-1723CEEF0ABD}">
      <dsp:nvSpPr>
        <dsp:cNvPr id="0" name=""/>
        <dsp:cNvSpPr/>
      </dsp:nvSpPr>
      <dsp:spPr>
        <a:xfrm>
          <a:off x="522077" y="499154"/>
          <a:ext cx="3423821" cy="519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l" defTabSz="800100">
            <a:lnSpc>
              <a:spcPct val="90000"/>
            </a:lnSpc>
            <a:spcBef>
              <a:spcPct val="0"/>
            </a:spcBef>
            <a:spcAft>
              <a:spcPct val="35000"/>
            </a:spcAft>
            <a:buNone/>
            <a:defRPr b="1"/>
          </a:pPr>
          <a:r>
            <a:rPr lang="en-US" sz="1800" kern="1200" dirty="0">
              <a:latin typeface="Calibri"/>
            </a:rPr>
            <a:t>Diagnosis</a:t>
          </a:r>
          <a:br>
            <a:rPr lang="en-US" sz="1800" kern="1200" dirty="0">
              <a:solidFill>
                <a:srgbClr val="010000"/>
              </a:solidFill>
              <a:latin typeface="Calibri"/>
            </a:rPr>
          </a:br>
          <a:r>
            <a:rPr lang="en-US" sz="1800" kern="1200" dirty="0">
              <a:latin typeface="Calibri"/>
            </a:rPr>
            <a:t>(Living With Cancer)</a:t>
          </a:r>
          <a:endParaRPr lang="en-US" sz="1800" kern="1200" dirty="0"/>
        </a:p>
      </dsp:txBody>
      <dsp:txXfrm>
        <a:off x="522077" y="499154"/>
        <a:ext cx="3423821" cy="519120"/>
      </dsp:txXfrm>
    </dsp:sp>
    <dsp:sp modelId="{FF97D584-BAE4-4006-9DCD-B50BAD566481}">
      <dsp:nvSpPr>
        <dsp:cNvPr id="0" name=""/>
        <dsp:cNvSpPr/>
      </dsp:nvSpPr>
      <dsp:spPr>
        <a:xfrm>
          <a:off x="262516" y="1018275"/>
          <a:ext cx="0" cy="1477498"/>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7A50DA6-411A-4B71-9803-7A7F4635EF0F}">
      <dsp:nvSpPr>
        <dsp:cNvPr id="0" name=""/>
        <dsp:cNvSpPr/>
      </dsp:nvSpPr>
      <dsp:spPr>
        <a:xfrm>
          <a:off x="214331" y="2449053"/>
          <a:ext cx="93441" cy="934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B939E5-6C8E-4192-8912-3CEDCBE4BBC8}">
      <dsp:nvSpPr>
        <dsp:cNvPr id="0" name=""/>
        <dsp:cNvSpPr/>
      </dsp:nvSpPr>
      <dsp:spPr>
        <a:xfrm rot="18900000">
          <a:off x="2129817" y="4049295"/>
          <a:ext cx="367073" cy="367073"/>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BD1670-BBB6-46AB-B67A-D2CBA17360BC}">
      <dsp:nvSpPr>
        <dsp:cNvPr id="0" name=""/>
        <dsp:cNvSpPr/>
      </dsp:nvSpPr>
      <dsp:spPr>
        <a:xfrm>
          <a:off x="2170596" y="4090074"/>
          <a:ext cx="285516" cy="285516"/>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74F24701-548E-46BF-BB6D-486AF0AD4789}">
      <dsp:nvSpPr>
        <dsp:cNvPr id="0" name=""/>
        <dsp:cNvSpPr/>
      </dsp:nvSpPr>
      <dsp:spPr>
        <a:xfrm>
          <a:off x="2572915" y="2495774"/>
          <a:ext cx="3423821" cy="1477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a:latin typeface="Calibri"/>
            </a:rPr>
            <a:t>Screening for Side Effects / Symptom Management</a:t>
          </a:r>
        </a:p>
      </dsp:txBody>
      <dsp:txXfrm>
        <a:off x="2572915" y="2495774"/>
        <a:ext cx="3423821" cy="1477498"/>
      </dsp:txXfrm>
    </dsp:sp>
    <dsp:sp modelId="{6F711510-084D-4DDC-9260-FCB04A05DB6D}">
      <dsp:nvSpPr>
        <dsp:cNvPr id="0" name=""/>
        <dsp:cNvSpPr/>
      </dsp:nvSpPr>
      <dsp:spPr>
        <a:xfrm>
          <a:off x="2572915" y="3973272"/>
          <a:ext cx="3423821" cy="519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l" defTabSz="800100">
            <a:lnSpc>
              <a:spcPct val="90000"/>
            </a:lnSpc>
            <a:spcBef>
              <a:spcPct val="0"/>
            </a:spcBef>
            <a:spcAft>
              <a:spcPct val="35000"/>
            </a:spcAft>
            <a:buNone/>
            <a:defRPr b="1"/>
          </a:pPr>
          <a:r>
            <a:rPr lang="en-US" sz="1800" kern="1200" dirty="0">
              <a:latin typeface="Calibri"/>
            </a:rPr>
            <a:t>During Treatment </a:t>
          </a:r>
          <a:br>
            <a:rPr lang="en-US" sz="1800" kern="1200" dirty="0">
              <a:latin typeface="Calibri"/>
            </a:rPr>
          </a:br>
          <a:r>
            <a:rPr lang="en-US" sz="1800" kern="1200" dirty="0">
              <a:latin typeface="Calibri"/>
            </a:rPr>
            <a:t>(Living Through Cancer)</a:t>
          </a:r>
          <a:endParaRPr lang="en-US" sz="1800" kern="1200" dirty="0"/>
        </a:p>
      </dsp:txBody>
      <dsp:txXfrm>
        <a:off x="2572915" y="3973272"/>
        <a:ext cx="3423821" cy="519120"/>
      </dsp:txXfrm>
    </dsp:sp>
    <dsp:sp modelId="{CDE6400D-5DE2-4E49-9967-B0932A3DEC66}">
      <dsp:nvSpPr>
        <dsp:cNvPr id="0" name=""/>
        <dsp:cNvSpPr/>
      </dsp:nvSpPr>
      <dsp:spPr>
        <a:xfrm>
          <a:off x="2313354" y="2495774"/>
          <a:ext cx="0" cy="1477498"/>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8E56DCE-736B-41B7-A6B3-905B995234F3}">
      <dsp:nvSpPr>
        <dsp:cNvPr id="0" name=""/>
        <dsp:cNvSpPr/>
      </dsp:nvSpPr>
      <dsp:spPr>
        <a:xfrm>
          <a:off x="2265169" y="2449053"/>
          <a:ext cx="93441" cy="934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48F8A1-269F-4D72-A05C-F7850C8D3CA0}">
      <dsp:nvSpPr>
        <dsp:cNvPr id="0" name=""/>
        <dsp:cNvSpPr/>
      </dsp:nvSpPr>
      <dsp:spPr>
        <a:xfrm rot="8100000">
          <a:off x="4180655" y="575178"/>
          <a:ext cx="367073" cy="367073"/>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BFFCA3-E447-4071-8BEB-580588143BEC}">
      <dsp:nvSpPr>
        <dsp:cNvPr id="0" name=""/>
        <dsp:cNvSpPr/>
      </dsp:nvSpPr>
      <dsp:spPr>
        <a:xfrm>
          <a:off x="4221434" y="615957"/>
          <a:ext cx="285516" cy="285516"/>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1F13EED1-46CD-4446-84EE-F0768C857AEF}">
      <dsp:nvSpPr>
        <dsp:cNvPr id="0" name=""/>
        <dsp:cNvSpPr/>
      </dsp:nvSpPr>
      <dsp:spPr>
        <a:xfrm>
          <a:off x="4623753" y="1018275"/>
          <a:ext cx="3423821" cy="1477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a:latin typeface="Calibri"/>
            </a:rPr>
            <a:t>Treatment Summary / Survivorship Care Plan</a:t>
          </a:r>
        </a:p>
        <a:p>
          <a:pPr marL="0" lvl="0" indent="0" algn="l" defTabSz="622300">
            <a:lnSpc>
              <a:spcPct val="90000"/>
            </a:lnSpc>
            <a:spcBef>
              <a:spcPct val="0"/>
            </a:spcBef>
            <a:spcAft>
              <a:spcPct val="35000"/>
            </a:spcAft>
            <a:buNone/>
          </a:pPr>
          <a:r>
            <a:rPr lang="en-US" sz="1400" kern="1200" dirty="0">
              <a:latin typeface="Calibri"/>
            </a:rPr>
            <a:t>Screening and Management of Late/Long Term Effects</a:t>
          </a:r>
          <a:endParaRPr lang="en-US" sz="1400" kern="1200" dirty="0"/>
        </a:p>
        <a:p>
          <a:pPr marL="0" lvl="0" indent="0" algn="l" defTabSz="622300">
            <a:lnSpc>
              <a:spcPct val="90000"/>
            </a:lnSpc>
            <a:spcBef>
              <a:spcPct val="0"/>
            </a:spcBef>
            <a:spcAft>
              <a:spcPct val="35000"/>
            </a:spcAft>
            <a:buNone/>
          </a:pPr>
          <a:r>
            <a:rPr lang="en-US" sz="1400" kern="1200" dirty="0">
              <a:latin typeface="Calibri"/>
            </a:rPr>
            <a:t>Health Promotion</a:t>
          </a:r>
        </a:p>
        <a:p>
          <a:pPr marL="0" lvl="0" indent="0" algn="l" defTabSz="622300">
            <a:lnSpc>
              <a:spcPct val="90000"/>
            </a:lnSpc>
            <a:spcBef>
              <a:spcPct val="0"/>
            </a:spcBef>
            <a:spcAft>
              <a:spcPct val="35000"/>
            </a:spcAft>
            <a:buNone/>
          </a:pPr>
          <a:r>
            <a:rPr lang="en-US" sz="1400" kern="1200" dirty="0">
              <a:latin typeface="Calibri"/>
            </a:rPr>
            <a:t>Cancer Screenings</a:t>
          </a:r>
        </a:p>
      </dsp:txBody>
      <dsp:txXfrm>
        <a:off x="4623753" y="1018275"/>
        <a:ext cx="3423821" cy="1477498"/>
      </dsp:txXfrm>
    </dsp:sp>
    <dsp:sp modelId="{FCF2F1AE-BAD6-4DF6-8CCE-FEB99674BBE3}">
      <dsp:nvSpPr>
        <dsp:cNvPr id="0" name=""/>
        <dsp:cNvSpPr/>
      </dsp:nvSpPr>
      <dsp:spPr>
        <a:xfrm>
          <a:off x="4623753" y="499154"/>
          <a:ext cx="3423821" cy="519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marL="0" lvl="0" indent="0" algn="l" defTabSz="800100">
            <a:lnSpc>
              <a:spcPct val="90000"/>
            </a:lnSpc>
            <a:spcBef>
              <a:spcPct val="0"/>
            </a:spcBef>
            <a:spcAft>
              <a:spcPct val="35000"/>
            </a:spcAft>
            <a:buNone/>
            <a:defRPr b="1"/>
          </a:pPr>
          <a:r>
            <a:rPr lang="en-US" sz="1800" kern="1200" dirty="0">
              <a:latin typeface="Calibri"/>
            </a:rPr>
            <a:t>After Treatment </a:t>
          </a:r>
          <a:br>
            <a:rPr lang="en-US" sz="1800" kern="1200" dirty="0">
              <a:latin typeface="Calibri"/>
            </a:rPr>
          </a:br>
          <a:r>
            <a:rPr lang="en-US" sz="1800" kern="1200" dirty="0">
              <a:latin typeface="Calibri"/>
            </a:rPr>
            <a:t>(Living Beyond Cancer)</a:t>
          </a:r>
          <a:endParaRPr lang="en-US" sz="1800" kern="1200" dirty="0"/>
        </a:p>
      </dsp:txBody>
      <dsp:txXfrm>
        <a:off x="4623753" y="499154"/>
        <a:ext cx="3423821" cy="519120"/>
      </dsp:txXfrm>
    </dsp:sp>
    <dsp:sp modelId="{6FFF0C94-9068-4191-AE1B-69E822694E70}">
      <dsp:nvSpPr>
        <dsp:cNvPr id="0" name=""/>
        <dsp:cNvSpPr/>
      </dsp:nvSpPr>
      <dsp:spPr>
        <a:xfrm>
          <a:off x="4364192" y="1018275"/>
          <a:ext cx="0" cy="1477498"/>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02CC743-92DB-4032-8486-0CB117E58065}">
      <dsp:nvSpPr>
        <dsp:cNvPr id="0" name=""/>
        <dsp:cNvSpPr/>
      </dsp:nvSpPr>
      <dsp:spPr>
        <a:xfrm>
          <a:off x="4316007" y="2449053"/>
          <a:ext cx="93441" cy="9344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BCDAA-7EF5-1B41-BC86-16878EF8A786}">
      <dsp:nvSpPr>
        <dsp:cNvPr id="0" name=""/>
        <dsp:cNvSpPr/>
      </dsp:nvSpPr>
      <dsp:spPr>
        <a:xfrm>
          <a:off x="2371" y="624879"/>
          <a:ext cx="1881253" cy="11287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Nutrition</a:t>
          </a:r>
        </a:p>
      </dsp:txBody>
      <dsp:txXfrm>
        <a:off x="2371" y="624879"/>
        <a:ext cx="1881253" cy="1128752"/>
      </dsp:txXfrm>
    </dsp:sp>
    <dsp:sp modelId="{6EDD2AFA-025A-A145-92C8-30849E3CC547}">
      <dsp:nvSpPr>
        <dsp:cNvPr id="0" name=""/>
        <dsp:cNvSpPr/>
      </dsp:nvSpPr>
      <dsp:spPr>
        <a:xfrm>
          <a:off x="2071750" y="624879"/>
          <a:ext cx="1881253" cy="112875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Psychiatry / Psychology</a:t>
          </a:r>
          <a:r>
            <a:rPr lang="en-US" sz="2200" kern="1200" dirty="0">
              <a:latin typeface="Calibri"/>
            </a:rPr>
            <a:t> </a:t>
          </a:r>
          <a:endParaRPr lang="en-US" sz="2200" kern="1200" dirty="0"/>
        </a:p>
      </dsp:txBody>
      <dsp:txXfrm>
        <a:off x="2071750" y="624879"/>
        <a:ext cx="1881253" cy="1128752"/>
      </dsp:txXfrm>
    </dsp:sp>
    <dsp:sp modelId="{1CAAD7D5-FC25-7F4B-879E-81C89E586C73}">
      <dsp:nvSpPr>
        <dsp:cNvPr id="0" name=""/>
        <dsp:cNvSpPr/>
      </dsp:nvSpPr>
      <dsp:spPr>
        <a:xfrm>
          <a:off x="4141129" y="624879"/>
          <a:ext cx="1881253" cy="112875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Physical / Occupational Therapy</a:t>
          </a:r>
        </a:p>
      </dsp:txBody>
      <dsp:txXfrm>
        <a:off x="4141129" y="624879"/>
        <a:ext cx="1881253" cy="1128752"/>
      </dsp:txXfrm>
    </dsp:sp>
    <dsp:sp modelId="{9C47C3BB-EB88-FC42-9410-AB5104C10986}">
      <dsp:nvSpPr>
        <dsp:cNvPr id="0" name=""/>
        <dsp:cNvSpPr/>
      </dsp:nvSpPr>
      <dsp:spPr>
        <a:xfrm>
          <a:off x="6210508" y="624879"/>
          <a:ext cx="1881253" cy="112875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Support Groups</a:t>
          </a:r>
        </a:p>
      </dsp:txBody>
      <dsp:txXfrm>
        <a:off x="6210508" y="624879"/>
        <a:ext cx="1881253" cy="1128752"/>
      </dsp:txXfrm>
    </dsp:sp>
    <dsp:sp modelId="{84E1477D-226B-F042-B067-B3DE106CE6A7}">
      <dsp:nvSpPr>
        <dsp:cNvPr id="0" name=""/>
        <dsp:cNvSpPr/>
      </dsp:nvSpPr>
      <dsp:spPr>
        <a:xfrm>
          <a:off x="2371" y="1941757"/>
          <a:ext cx="1881253" cy="11287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Social Work</a:t>
          </a:r>
          <a:r>
            <a:rPr lang="en-US" sz="2200" kern="1200" dirty="0">
              <a:latin typeface="Calibri"/>
            </a:rPr>
            <a:t> </a:t>
          </a:r>
          <a:endParaRPr lang="en-US" sz="2200" kern="1200" dirty="0"/>
        </a:p>
      </dsp:txBody>
      <dsp:txXfrm>
        <a:off x="2371" y="1941757"/>
        <a:ext cx="1881253" cy="1128752"/>
      </dsp:txXfrm>
    </dsp:sp>
    <dsp:sp modelId="{B9FF0158-C7E1-E444-A23E-AD959FEB825F}">
      <dsp:nvSpPr>
        <dsp:cNvPr id="0" name=""/>
        <dsp:cNvSpPr/>
      </dsp:nvSpPr>
      <dsp:spPr>
        <a:xfrm>
          <a:off x="2071750" y="1941757"/>
          <a:ext cx="1881253" cy="11287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Smoking Cessation</a:t>
          </a:r>
        </a:p>
      </dsp:txBody>
      <dsp:txXfrm>
        <a:off x="2071750" y="1941757"/>
        <a:ext cx="1881253" cy="1128752"/>
      </dsp:txXfrm>
    </dsp:sp>
    <dsp:sp modelId="{0F855AC9-9B14-674F-BA6A-9901B72896D3}">
      <dsp:nvSpPr>
        <dsp:cNvPr id="0" name=""/>
        <dsp:cNvSpPr/>
      </dsp:nvSpPr>
      <dsp:spPr>
        <a:xfrm>
          <a:off x="4141129" y="1941757"/>
          <a:ext cx="1881253" cy="112875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Genetic Testing</a:t>
          </a:r>
        </a:p>
      </dsp:txBody>
      <dsp:txXfrm>
        <a:off x="4141129" y="1941757"/>
        <a:ext cx="1881253" cy="1128752"/>
      </dsp:txXfrm>
    </dsp:sp>
    <dsp:sp modelId="{6CF88E02-368D-4843-A0F6-AEC7663123DA}">
      <dsp:nvSpPr>
        <dsp:cNvPr id="0" name=""/>
        <dsp:cNvSpPr/>
      </dsp:nvSpPr>
      <dsp:spPr>
        <a:xfrm>
          <a:off x="6210508" y="1941757"/>
          <a:ext cx="1881253" cy="112875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a:rPr>
            <a:t>Financial Services</a:t>
          </a:r>
        </a:p>
      </dsp:txBody>
      <dsp:txXfrm>
        <a:off x="6210508" y="1941757"/>
        <a:ext cx="1881253" cy="1128752"/>
      </dsp:txXfrm>
    </dsp:sp>
    <dsp:sp modelId="{71FE15CB-C4E5-9E48-B620-41A8159E2FB4}">
      <dsp:nvSpPr>
        <dsp:cNvPr id="0" name=""/>
        <dsp:cNvSpPr/>
      </dsp:nvSpPr>
      <dsp:spPr>
        <a:xfrm>
          <a:off x="1037060" y="3258635"/>
          <a:ext cx="1881253" cy="112875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err="1"/>
            <a:t>Oncofertility</a:t>
          </a:r>
          <a:endParaRPr lang="en-US" sz="2200" kern="1200"/>
        </a:p>
      </dsp:txBody>
      <dsp:txXfrm>
        <a:off x="1037060" y="3258635"/>
        <a:ext cx="1881253" cy="1128752"/>
      </dsp:txXfrm>
    </dsp:sp>
    <dsp:sp modelId="{80499C55-D878-4E90-8A5F-89937939921D}">
      <dsp:nvSpPr>
        <dsp:cNvPr id="0" name=""/>
        <dsp:cNvSpPr/>
      </dsp:nvSpPr>
      <dsp:spPr>
        <a:xfrm>
          <a:off x="3106440" y="3258635"/>
          <a:ext cx="1881253" cy="11287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a:rPr>
            <a:t>Cardio-Oncology</a:t>
          </a:r>
        </a:p>
      </dsp:txBody>
      <dsp:txXfrm>
        <a:off x="3106440" y="3258635"/>
        <a:ext cx="1881253" cy="1128752"/>
      </dsp:txXfrm>
    </dsp:sp>
    <dsp:sp modelId="{5DB59165-E4D0-449D-AE8D-85FCF4F5447E}">
      <dsp:nvSpPr>
        <dsp:cNvPr id="0" name=""/>
        <dsp:cNvSpPr/>
      </dsp:nvSpPr>
      <dsp:spPr>
        <a:xfrm>
          <a:off x="5175819" y="3258635"/>
          <a:ext cx="1881253" cy="11287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Calibri"/>
            </a:rPr>
            <a:t>Endocrine-Oncology</a:t>
          </a:r>
        </a:p>
      </dsp:txBody>
      <dsp:txXfrm>
        <a:off x="5175819" y="3258635"/>
        <a:ext cx="1881253" cy="11287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5BF6BD-E59C-4CE6-9551-8EF2C5BB7A2D}">
      <dsp:nvSpPr>
        <dsp:cNvPr id="0" name=""/>
        <dsp:cNvSpPr/>
      </dsp:nvSpPr>
      <dsp:spPr>
        <a:xfrm>
          <a:off x="0" y="63283"/>
          <a:ext cx="7941289" cy="6236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dirty="0"/>
            <a:t>Pending Crisis: </a:t>
          </a:r>
        </a:p>
      </dsp:txBody>
      <dsp:txXfrm>
        <a:off x="30442" y="93725"/>
        <a:ext cx="7880405" cy="562726"/>
      </dsp:txXfrm>
    </dsp:sp>
    <dsp:sp modelId="{D95D0534-6BE0-493E-9A77-2833B33601C9}">
      <dsp:nvSpPr>
        <dsp:cNvPr id="0" name=""/>
        <dsp:cNvSpPr/>
      </dsp:nvSpPr>
      <dsp:spPr>
        <a:xfrm>
          <a:off x="0" y="686893"/>
          <a:ext cx="7941289"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13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Growing survivorship population </a:t>
          </a:r>
        </a:p>
        <a:p>
          <a:pPr marL="228600" lvl="1" indent="-228600" algn="l" defTabSz="889000">
            <a:lnSpc>
              <a:spcPct val="90000"/>
            </a:lnSpc>
            <a:spcBef>
              <a:spcPct val="0"/>
            </a:spcBef>
            <a:spcAft>
              <a:spcPct val="20000"/>
            </a:spcAft>
            <a:buChar char="•"/>
          </a:pPr>
          <a:r>
            <a:rPr lang="en-US" sz="2000" kern="1200" dirty="0"/>
            <a:t>Clinician shortages</a:t>
          </a:r>
        </a:p>
        <a:p>
          <a:pPr marL="228600" lvl="1" indent="-228600" algn="l" defTabSz="889000">
            <a:lnSpc>
              <a:spcPct val="90000"/>
            </a:lnSpc>
            <a:spcBef>
              <a:spcPct val="0"/>
            </a:spcBef>
            <a:spcAft>
              <a:spcPct val="20000"/>
            </a:spcAft>
            <a:buChar char="•"/>
          </a:pPr>
          <a:r>
            <a:rPr lang="en-US" sz="2000" kern="1200" dirty="0"/>
            <a:t>Clinician knowledge gaps</a:t>
          </a:r>
        </a:p>
        <a:p>
          <a:pPr marL="228600" lvl="1" indent="-228600" algn="l" defTabSz="889000">
            <a:lnSpc>
              <a:spcPct val="90000"/>
            </a:lnSpc>
            <a:spcBef>
              <a:spcPct val="0"/>
            </a:spcBef>
            <a:spcAft>
              <a:spcPct val="20000"/>
            </a:spcAft>
            <a:buChar char="•"/>
          </a:pPr>
          <a:r>
            <a:rPr lang="en-US" sz="2000" kern="1200" dirty="0"/>
            <a:t>Cost of care</a:t>
          </a:r>
        </a:p>
        <a:p>
          <a:pPr marL="228600" lvl="1" indent="-228600" algn="l" defTabSz="889000">
            <a:lnSpc>
              <a:spcPct val="90000"/>
            </a:lnSpc>
            <a:spcBef>
              <a:spcPct val="0"/>
            </a:spcBef>
            <a:spcAft>
              <a:spcPct val="20000"/>
            </a:spcAft>
            <a:buChar char="•"/>
          </a:pPr>
          <a:r>
            <a:rPr lang="en-US" sz="2000" kern="1200" dirty="0"/>
            <a:t>Lack of time</a:t>
          </a:r>
        </a:p>
      </dsp:txBody>
      <dsp:txXfrm>
        <a:off x="0" y="686893"/>
        <a:ext cx="7941289" cy="1722240"/>
      </dsp:txXfrm>
    </dsp:sp>
    <dsp:sp modelId="{5AE55A77-9DEA-4578-92D9-AAE16345043C}">
      <dsp:nvSpPr>
        <dsp:cNvPr id="0" name=""/>
        <dsp:cNvSpPr/>
      </dsp:nvSpPr>
      <dsp:spPr>
        <a:xfrm>
          <a:off x="0" y="2409133"/>
          <a:ext cx="7941289" cy="6236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Stratified Care (one size does not fit all): </a:t>
          </a:r>
        </a:p>
      </dsp:txBody>
      <dsp:txXfrm>
        <a:off x="30442" y="2439575"/>
        <a:ext cx="7880405" cy="562726"/>
      </dsp:txXfrm>
    </dsp:sp>
    <dsp:sp modelId="{2DC0A4EC-351B-46E7-914C-8C8E7E027208}">
      <dsp:nvSpPr>
        <dsp:cNvPr id="0" name=""/>
        <dsp:cNvSpPr/>
      </dsp:nvSpPr>
      <dsp:spPr>
        <a:xfrm>
          <a:off x="0" y="3032743"/>
          <a:ext cx="7941289" cy="188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213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Low Risk – </a:t>
          </a:r>
          <a:r>
            <a:rPr lang="en-US" sz="2000" kern="1200" dirty="0">
              <a:latin typeface="Calibri"/>
            </a:rPr>
            <a:t>self</a:t>
          </a:r>
          <a:r>
            <a:rPr lang="en-US" sz="2000" kern="1200" dirty="0"/>
            <a:t> management with transition back to PCP </a:t>
          </a:r>
        </a:p>
        <a:p>
          <a:pPr marL="228600" lvl="1" indent="-228600" algn="l" defTabSz="889000">
            <a:lnSpc>
              <a:spcPct val="90000"/>
            </a:lnSpc>
            <a:spcBef>
              <a:spcPct val="0"/>
            </a:spcBef>
            <a:spcAft>
              <a:spcPct val="20000"/>
            </a:spcAft>
            <a:buChar char="•"/>
          </a:pPr>
          <a:r>
            <a:rPr lang="en-US" sz="2000" kern="1200" dirty="0"/>
            <a:t>Moderate Risk - a shared care model to briefly manage survivorship needs with PCP</a:t>
          </a:r>
        </a:p>
        <a:p>
          <a:pPr marL="228600" lvl="1" indent="-228600" algn="l" defTabSz="889000">
            <a:lnSpc>
              <a:spcPct val="90000"/>
            </a:lnSpc>
            <a:spcBef>
              <a:spcPct val="0"/>
            </a:spcBef>
            <a:spcAft>
              <a:spcPct val="20000"/>
            </a:spcAft>
            <a:buChar char="•"/>
          </a:pPr>
          <a:r>
            <a:rPr lang="en-US" sz="2000" kern="1200" dirty="0"/>
            <a:t>High Risk - complex case management where patients are followed by a multi-disciplinary team long term (oncologist, survivorship, and PCP) </a:t>
          </a:r>
        </a:p>
      </dsp:txBody>
      <dsp:txXfrm>
        <a:off x="0" y="3032743"/>
        <a:ext cx="7941289" cy="18837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B44F1-0BD7-47E2-B7D2-FF059B2AF37B}">
      <dsp:nvSpPr>
        <dsp:cNvPr id="0" name=""/>
        <dsp:cNvSpPr/>
      </dsp:nvSpPr>
      <dsp:spPr>
        <a:xfrm>
          <a:off x="0" y="2191174"/>
          <a:ext cx="7282212" cy="14376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Allows oncologist to see more new patients and patients on treatment </a:t>
          </a:r>
        </a:p>
      </dsp:txBody>
      <dsp:txXfrm>
        <a:off x="0" y="2191174"/>
        <a:ext cx="7282212" cy="1437647"/>
      </dsp:txXfrm>
    </dsp:sp>
    <dsp:sp modelId="{6D4C757D-4A63-472D-A86E-08A4880D28CC}">
      <dsp:nvSpPr>
        <dsp:cNvPr id="0" name=""/>
        <dsp:cNvSpPr/>
      </dsp:nvSpPr>
      <dsp:spPr>
        <a:xfrm rot="10800000">
          <a:off x="0" y="1637"/>
          <a:ext cx="7282212" cy="2211101"/>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Alternate visits with survivorship to address quality of life issues </a:t>
          </a:r>
        </a:p>
      </dsp:txBody>
      <dsp:txXfrm rot="-10800000">
        <a:off x="0" y="1637"/>
        <a:ext cx="7282212" cy="776096"/>
      </dsp:txXfrm>
    </dsp:sp>
    <dsp:sp modelId="{1DAD6CC5-553F-4C2F-874A-862B61EA6AEF}">
      <dsp:nvSpPr>
        <dsp:cNvPr id="0" name=""/>
        <dsp:cNvSpPr/>
      </dsp:nvSpPr>
      <dsp:spPr>
        <a:xfrm>
          <a:off x="0" y="777733"/>
          <a:ext cx="1820553" cy="66111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t>Fatigue</a:t>
          </a:r>
        </a:p>
      </dsp:txBody>
      <dsp:txXfrm>
        <a:off x="0" y="777733"/>
        <a:ext cx="1820553" cy="661119"/>
      </dsp:txXfrm>
    </dsp:sp>
    <dsp:sp modelId="{C330892B-B250-471D-BEDB-CA864E641B79}">
      <dsp:nvSpPr>
        <dsp:cNvPr id="0" name=""/>
        <dsp:cNvSpPr/>
      </dsp:nvSpPr>
      <dsp:spPr>
        <a:xfrm>
          <a:off x="1820553" y="777733"/>
          <a:ext cx="1820553" cy="66111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t>Nutrition</a:t>
          </a:r>
        </a:p>
      </dsp:txBody>
      <dsp:txXfrm>
        <a:off x="1820553" y="777733"/>
        <a:ext cx="1820553" cy="661119"/>
      </dsp:txXfrm>
    </dsp:sp>
    <dsp:sp modelId="{10ED06D4-4150-49BE-89F3-6B2804999E5B}">
      <dsp:nvSpPr>
        <dsp:cNvPr id="0" name=""/>
        <dsp:cNvSpPr/>
      </dsp:nvSpPr>
      <dsp:spPr>
        <a:xfrm>
          <a:off x="3641106" y="777733"/>
          <a:ext cx="1820553" cy="66111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t>Exercise</a:t>
          </a:r>
        </a:p>
      </dsp:txBody>
      <dsp:txXfrm>
        <a:off x="3641106" y="777733"/>
        <a:ext cx="1820553" cy="661119"/>
      </dsp:txXfrm>
    </dsp:sp>
    <dsp:sp modelId="{F5D5CCAF-F17C-4ADA-BB6D-D7769C9D91F8}">
      <dsp:nvSpPr>
        <dsp:cNvPr id="0" name=""/>
        <dsp:cNvSpPr/>
      </dsp:nvSpPr>
      <dsp:spPr>
        <a:xfrm>
          <a:off x="5461659" y="777733"/>
          <a:ext cx="1820553" cy="66111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Calibri"/>
            </a:rPr>
            <a:t>Fear</a:t>
          </a:r>
          <a:r>
            <a:rPr lang="en-US" sz="2100" kern="1200"/>
            <a:t> of recurrence</a:t>
          </a:r>
        </a:p>
      </dsp:txBody>
      <dsp:txXfrm>
        <a:off x="5461659" y="777733"/>
        <a:ext cx="1820553" cy="6611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518F8-165B-4AE6-8EA8-7372D0A43C08}">
      <dsp:nvSpPr>
        <dsp:cNvPr id="0" name=""/>
        <dsp:cNvSpPr/>
      </dsp:nvSpPr>
      <dsp:spPr>
        <a:xfrm>
          <a:off x="0" y="12043"/>
          <a:ext cx="7806333" cy="12306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Hypertension, heart attack and stroke </a:t>
          </a:r>
          <a:br>
            <a:rPr lang="en-US" sz="2200" kern="1200" dirty="0">
              <a:latin typeface="Calibri"/>
            </a:rPr>
          </a:br>
          <a:r>
            <a:rPr lang="en-US" sz="2200" kern="1200" dirty="0"/>
            <a:t>(twofold increase in comparison to general population) </a:t>
          </a:r>
        </a:p>
      </dsp:txBody>
      <dsp:txXfrm>
        <a:off x="60077" y="72120"/>
        <a:ext cx="7686179" cy="1110539"/>
      </dsp:txXfrm>
    </dsp:sp>
    <dsp:sp modelId="{5A9B34C0-C5D6-469C-95FB-8F285A746992}">
      <dsp:nvSpPr>
        <dsp:cNvPr id="0" name=""/>
        <dsp:cNvSpPr/>
      </dsp:nvSpPr>
      <dsp:spPr>
        <a:xfrm>
          <a:off x="0" y="1242737"/>
          <a:ext cx="7806333"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85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Increased risk for cardiovascular disease due to shared lifestyle risk factors</a:t>
          </a:r>
        </a:p>
        <a:p>
          <a:pPr marL="342900" lvl="2" indent="-171450" algn="l" defTabSz="755650">
            <a:lnSpc>
              <a:spcPct val="90000"/>
            </a:lnSpc>
            <a:spcBef>
              <a:spcPct val="0"/>
            </a:spcBef>
            <a:spcAft>
              <a:spcPct val="20000"/>
            </a:spcAft>
            <a:buChar char="•"/>
          </a:pPr>
          <a:r>
            <a:rPr lang="en-US" sz="1700" kern="1200" dirty="0"/>
            <a:t>&gt;65 years old</a:t>
          </a:r>
        </a:p>
        <a:p>
          <a:pPr marL="342900" lvl="2" indent="-171450" algn="l" defTabSz="755650">
            <a:lnSpc>
              <a:spcPct val="90000"/>
            </a:lnSpc>
            <a:spcBef>
              <a:spcPct val="0"/>
            </a:spcBef>
            <a:spcAft>
              <a:spcPct val="20000"/>
            </a:spcAft>
            <a:buChar char="•"/>
          </a:pPr>
          <a:r>
            <a:rPr lang="en-US" sz="1700" kern="1200" dirty="0"/>
            <a:t>At least 1 comorbidity</a:t>
          </a:r>
        </a:p>
        <a:p>
          <a:pPr marL="342900" lvl="2" indent="-171450" algn="l" defTabSz="755650">
            <a:lnSpc>
              <a:spcPct val="90000"/>
            </a:lnSpc>
            <a:spcBef>
              <a:spcPct val="0"/>
            </a:spcBef>
            <a:spcAft>
              <a:spcPct val="20000"/>
            </a:spcAft>
            <a:buChar char="•"/>
          </a:pPr>
          <a:r>
            <a:rPr lang="en-US" sz="1700" kern="1200" dirty="0"/>
            <a:t>Obesity</a:t>
          </a:r>
        </a:p>
      </dsp:txBody>
      <dsp:txXfrm>
        <a:off x="0" y="1242737"/>
        <a:ext cx="7806333" cy="1184040"/>
      </dsp:txXfrm>
    </dsp:sp>
    <dsp:sp modelId="{95401197-3B65-4BAC-B086-7DEE7D227E3B}">
      <dsp:nvSpPr>
        <dsp:cNvPr id="0" name=""/>
        <dsp:cNvSpPr/>
      </dsp:nvSpPr>
      <dsp:spPr>
        <a:xfrm>
          <a:off x="0" y="2426777"/>
          <a:ext cx="7806333" cy="12306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Survivors with one or more comorbidity at baseline had double the risk of cardiovascular disease at 10 years after diagnosis compared to patients with no comorbidities</a:t>
          </a:r>
        </a:p>
      </dsp:txBody>
      <dsp:txXfrm>
        <a:off x="60077" y="2486854"/>
        <a:ext cx="7686179" cy="1110539"/>
      </dsp:txXfrm>
    </dsp:sp>
    <dsp:sp modelId="{A16F32AA-7378-4936-9DB1-E063D0DCD59C}">
      <dsp:nvSpPr>
        <dsp:cNvPr id="0" name=""/>
        <dsp:cNvSpPr/>
      </dsp:nvSpPr>
      <dsp:spPr>
        <a:xfrm>
          <a:off x="0" y="3720831"/>
          <a:ext cx="7806333" cy="12306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latin typeface="Calibri"/>
            </a:rPr>
            <a:t>Majority of cancer survivors die of heart disease (not their cancer diagnosis)</a:t>
          </a:r>
        </a:p>
      </dsp:txBody>
      <dsp:txXfrm>
        <a:off x="60077" y="3780908"/>
        <a:ext cx="7686179" cy="11105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518F8-165B-4AE6-8EA8-7372D0A43C08}">
      <dsp:nvSpPr>
        <dsp:cNvPr id="0" name=""/>
        <dsp:cNvSpPr/>
      </dsp:nvSpPr>
      <dsp:spPr>
        <a:xfrm>
          <a:off x="0" y="87394"/>
          <a:ext cx="7806333"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0" kern="1200" dirty="0">
              <a:latin typeface="Calibri"/>
            </a:rPr>
            <a:t>20% of cancer survivors will get a second cancer</a:t>
          </a:r>
          <a:endParaRPr lang="en-US" sz="2900" b="0" kern="1200" dirty="0"/>
        </a:p>
      </dsp:txBody>
      <dsp:txXfrm>
        <a:off x="56237" y="143631"/>
        <a:ext cx="7693859" cy="1039555"/>
      </dsp:txXfrm>
    </dsp:sp>
    <dsp:sp modelId="{95401197-3B65-4BAC-B086-7DEE7D227E3B}">
      <dsp:nvSpPr>
        <dsp:cNvPr id="0" name=""/>
        <dsp:cNvSpPr/>
      </dsp:nvSpPr>
      <dsp:spPr>
        <a:xfrm>
          <a:off x="0" y="1322944"/>
          <a:ext cx="7806333" cy="1152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0" kern="1200" dirty="0"/>
            <a:t>Long-term cancer survivors are</a:t>
          </a:r>
          <a:r>
            <a:rPr lang="en-US" sz="2900" b="0" kern="1200" dirty="0">
              <a:latin typeface="Calibri"/>
            </a:rPr>
            <a:t> NOT</a:t>
          </a:r>
          <a:r>
            <a:rPr lang="en-US" sz="2900" b="0" kern="1200" dirty="0"/>
            <a:t> more likely to receive follow-up screening for second cancers</a:t>
          </a:r>
        </a:p>
      </dsp:txBody>
      <dsp:txXfrm>
        <a:off x="56237" y="1379181"/>
        <a:ext cx="7693859" cy="1039555"/>
      </dsp:txXfrm>
    </dsp:sp>
    <dsp:sp modelId="{51F12B84-0C5E-481D-9731-C98FB8A27FC9}">
      <dsp:nvSpPr>
        <dsp:cNvPr id="0" name=""/>
        <dsp:cNvSpPr/>
      </dsp:nvSpPr>
      <dsp:spPr>
        <a:xfrm>
          <a:off x="0" y="2474974"/>
          <a:ext cx="7806333" cy="2401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851"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Improving compliance to other cancer screenings including: </a:t>
          </a:r>
        </a:p>
        <a:p>
          <a:pPr marL="457200" lvl="2" indent="-228600" algn="l" defTabSz="1022350" rtl="0">
            <a:lnSpc>
              <a:spcPct val="90000"/>
            </a:lnSpc>
            <a:spcBef>
              <a:spcPct val="0"/>
            </a:spcBef>
            <a:spcAft>
              <a:spcPct val="20000"/>
            </a:spcAft>
            <a:buChar char="•"/>
          </a:pPr>
          <a:r>
            <a:rPr lang="en-US" sz="2300" kern="1200" dirty="0"/>
            <a:t>Mammography</a:t>
          </a:r>
          <a:r>
            <a:rPr lang="en-US" sz="2300" kern="1200" dirty="0">
              <a:latin typeface="Calibri"/>
            </a:rPr>
            <a:t> / Breast MRIs</a:t>
          </a:r>
          <a:endParaRPr lang="en-US" sz="2300" kern="1200" dirty="0"/>
        </a:p>
        <a:p>
          <a:pPr marL="457200" lvl="2" indent="-228600" algn="l" defTabSz="1022350">
            <a:lnSpc>
              <a:spcPct val="90000"/>
            </a:lnSpc>
            <a:spcBef>
              <a:spcPct val="0"/>
            </a:spcBef>
            <a:spcAft>
              <a:spcPct val="20000"/>
            </a:spcAft>
            <a:buChar char="•"/>
          </a:pPr>
          <a:r>
            <a:rPr lang="en-US" sz="2300" kern="1200" dirty="0"/>
            <a:t>Colonoscopy</a:t>
          </a:r>
        </a:p>
        <a:p>
          <a:pPr marL="457200" lvl="2" indent="-228600" algn="l" defTabSz="1022350" rtl="0">
            <a:lnSpc>
              <a:spcPct val="90000"/>
            </a:lnSpc>
            <a:spcBef>
              <a:spcPct val="0"/>
            </a:spcBef>
            <a:spcAft>
              <a:spcPct val="20000"/>
            </a:spcAft>
            <a:buChar char="•"/>
          </a:pPr>
          <a:r>
            <a:rPr lang="en-US" sz="2300" kern="1200" dirty="0">
              <a:latin typeface="Calibri"/>
            </a:rPr>
            <a:t>LDCT</a:t>
          </a:r>
        </a:p>
        <a:p>
          <a:pPr marL="457200" lvl="2" indent="-228600" algn="l" defTabSz="1022350">
            <a:lnSpc>
              <a:spcPct val="90000"/>
            </a:lnSpc>
            <a:spcBef>
              <a:spcPct val="0"/>
            </a:spcBef>
            <a:spcAft>
              <a:spcPct val="20000"/>
            </a:spcAft>
            <a:buChar char="•"/>
          </a:pPr>
          <a:r>
            <a:rPr lang="en-US" sz="2300" kern="1200" dirty="0"/>
            <a:t>PAP</a:t>
          </a:r>
        </a:p>
        <a:p>
          <a:pPr marL="457200" lvl="2" indent="-228600" algn="l" defTabSz="1022350">
            <a:lnSpc>
              <a:spcPct val="90000"/>
            </a:lnSpc>
            <a:spcBef>
              <a:spcPct val="0"/>
            </a:spcBef>
            <a:spcAft>
              <a:spcPct val="20000"/>
            </a:spcAft>
            <a:buChar char="•"/>
          </a:pPr>
          <a:r>
            <a:rPr lang="en-US" sz="2300" kern="1200" dirty="0"/>
            <a:t>PSA</a:t>
          </a:r>
        </a:p>
      </dsp:txBody>
      <dsp:txXfrm>
        <a:off x="0" y="2474974"/>
        <a:ext cx="7806333" cy="24011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9" name="Shape 79"/>
          <p:cNvSpPr>
            <a:spLocks noGrp="1" noRot="1" noChangeAspect="1"/>
          </p:cNvSpPr>
          <p:nvPr>
            <p:ph type="sldImg"/>
          </p:nvPr>
        </p:nvSpPr>
        <p:spPr>
          <a:xfrm>
            <a:off x="-7780338" y="2613025"/>
            <a:ext cx="17429163" cy="13073063"/>
          </a:xfrm>
          <a:prstGeom prst="rect">
            <a:avLst/>
          </a:prstGeom>
        </p:spPr>
        <p:txBody>
          <a:bodyPr lIns="93177" tIns="46589" rIns="93177" bIns="46589"/>
          <a:lstStyle/>
          <a:p>
            <a:endParaRPr/>
          </a:p>
        </p:txBody>
      </p:sp>
      <p:sp>
        <p:nvSpPr>
          <p:cNvPr id="80" name="Shape 80"/>
          <p:cNvSpPr>
            <a:spLocks noGrp="1"/>
          </p:cNvSpPr>
          <p:nvPr>
            <p:ph type="body" sz="quarter" idx="1"/>
          </p:nvPr>
        </p:nvSpPr>
        <p:spPr>
          <a:xfrm>
            <a:off x="249258" y="16559213"/>
            <a:ext cx="1370923" cy="15687675"/>
          </a:xfrm>
          <a:prstGeom prst="rect">
            <a:avLst/>
          </a:prstGeom>
        </p:spPr>
        <p:txBody>
          <a:bodyPr lIns="93177" tIns="46589" rIns="93177" bIns="46589"/>
          <a:lstStyle/>
          <a:p>
            <a:endParaRPr/>
          </a:p>
        </p:txBody>
      </p:sp>
    </p:spTree>
    <p:extLst>
      <p:ext uri="{BB962C8B-B14F-4D97-AF65-F5344CB8AC3E}">
        <p14:creationId xmlns:p14="http://schemas.microsoft.com/office/powerpoint/2010/main" val="3809267487"/>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7625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Cardiotoxicity</a:t>
            </a:r>
            <a:r>
              <a:rPr lang="en-US" baseline="0"/>
              <a:t> is damage to the heart muscle by a toxin such as chemotherapy. </a:t>
            </a:r>
            <a:r>
              <a:rPr lang="en-US"/>
              <a:t>As a result of this damage, the heart is unable to pump enough blood to supply the body with essential oxygen and nutrients. Although several chemotherapy drugs may cause cardiac toxicity, the most common cause of cardiac toxicity in cancer patients is treatment with chemotherapy drugs called anthracyclines . </a:t>
            </a:r>
          </a:p>
          <a:p>
            <a:r>
              <a:rPr lang="en-US"/>
              <a:t>-Usually this is a very late effect of treatment,</a:t>
            </a:r>
            <a:r>
              <a:rPr lang="en-US" baseline="0"/>
              <a:t> 10 – 20 years down the road. </a:t>
            </a:r>
            <a:endParaRPr lang="en-US"/>
          </a:p>
          <a:p>
            <a:r>
              <a:rPr lang="en-US"/>
              <a:t>-</a:t>
            </a:r>
            <a:r>
              <a:rPr lang="en-US" baseline="0"/>
              <a:t>Typically we do not screen with </a:t>
            </a:r>
            <a:r>
              <a:rPr lang="en-US" baseline="0" err="1"/>
              <a:t>echos</a:t>
            </a:r>
            <a:r>
              <a:rPr lang="en-US" baseline="0"/>
              <a:t> or </a:t>
            </a:r>
            <a:r>
              <a:rPr lang="en-US" baseline="0" err="1"/>
              <a:t>ecgs</a:t>
            </a:r>
            <a:r>
              <a:rPr lang="en-US" baseline="0"/>
              <a:t> unless they are at very high risk.</a:t>
            </a:r>
            <a:r>
              <a:rPr lang="en-US"/>
              <a:t> </a:t>
            </a:r>
          </a:p>
          <a:p>
            <a:r>
              <a:rPr lang="en-US"/>
              <a:t>-</a:t>
            </a:r>
            <a:r>
              <a:rPr lang="en-US" baseline="0"/>
              <a:t>When patients are on Herceptin we screen with </a:t>
            </a:r>
            <a:r>
              <a:rPr lang="en-US" baseline="0" err="1"/>
              <a:t>echos</a:t>
            </a:r>
            <a:r>
              <a:rPr lang="en-US" baseline="0"/>
              <a:t> every 3 months.</a:t>
            </a:r>
            <a:r>
              <a:rPr lang="en-US"/>
              <a:t> </a:t>
            </a:r>
          </a:p>
          <a:p>
            <a:endParaRPr lang="en-US"/>
          </a:p>
          <a:p>
            <a:r>
              <a:rPr lang="en-US">
                <a:effectLst/>
              </a:rPr>
              <a:t>Patients who are older, young children, and women have a greater risk for cardiac toxicity. In addition, patients who have other health conditions at the same time as cancer are at increased risk. This is especially true for patients with signs of heart trouble before cancer.</a:t>
            </a:r>
          </a:p>
          <a:p>
            <a:endParaRPr lang="en-US"/>
          </a:p>
          <a:p>
            <a:r>
              <a:rPr lang="en-US"/>
              <a:t>Oral agents – chemo teaching sessions – encouraging close f/u with PCP for tight control of BP, cholesterol, diabetes screening to decrease risk of heart attack/CVA etc.</a:t>
            </a:r>
          </a:p>
        </p:txBody>
      </p:sp>
    </p:spTree>
    <p:extLst>
      <p:ext uri="{BB962C8B-B14F-4D97-AF65-F5344CB8AC3E}">
        <p14:creationId xmlns:p14="http://schemas.microsoft.com/office/powerpoint/2010/main" val="450019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Bef>
                <a:spcPts val="500"/>
              </a:spcBef>
            </a:pPr>
            <a:r>
              <a:rPr lang="en-US" u="sng" dirty="0"/>
              <a:t>Symptoms: </a:t>
            </a:r>
            <a:endParaRPr lang="en-US" dirty="0"/>
          </a:p>
          <a:p>
            <a:pPr marL="285750" indent="-285750" algn="l">
              <a:lnSpc>
                <a:spcPct val="90000"/>
              </a:lnSpc>
              <a:spcBef>
                <a:spcPts val="500"/>
              </a:spcBef>
              <a:buFont typeface="Arial,Sans-Serif"/>
              <a:buChar char="•"/>
            </a:pPr>
            <a:r>
              <a:rPr lang="en-US" dirty="0"/>
              <a:t>Breathlessness during exercise</a:t>
            </a:r>
          </a:p>
          <a:p>
            <a:pPr marL="285750" indent="-285750" algn="l">
              <a:lnSpc>
                <a:spcPct val="90000"/>
              </a:lnSpc>
              <a:spcBef>
                <a:spcPts val="500"/>
              </a:spcBef>
              <a:buFont typeface="Arial,Sans-Serif"/>
              <a:buChar char="•"/>
            </a:pPr>
            <a:r>
              <a:rPr lang="en-US" dirty="0"/>
              <a:t>Fatigue</a:t>
            </a:r>
          </a:p>
          <a:p>
            <a:pPr marL="285750" indent="-285750" algn="l">
              <a:lnSpc>
                <a:spcPct val="90000"/>
              </a:lnSpc>
              <a:spcBef>
                <a:spcPts val="500"/>
              </a:spcBef>
              <a:buFont typeface="Arial,Sans-Serif"/>
              <a:buChar char="•"/>
            </a:pPr>
            <a:r>
              <a:rPr lang="en-US" dirty="0"/>
              <a:t>Dry cough</a:t>
            </a:r>
          </a:p>
          <a:p>
            <a:pPr marL="285750" indent="-285750" algn="l">
              <a:lnSpc>
                <a:spcPct val="90000"/>
              </a:lnSpc>
              <a:spcBef>
                <a:spcPts val="500"/>
              </a:spcBef>
              <a:buFont typeface="Arial,Sans-Serif"/>
              <a:buChar char="•"/>
            </a:pPr>
            <a:r>
              <a:rPr lang="en-US" dirty="0"/>
              <a:t>Shortness of breath</a:t>
            </a:r>
          </a:p>
          <a:p>
            <a:pPr marL="285750" indent="-285750" algn="l">
              <a:lnSpc>
                <a:spcPct val="90000"/>
              </a:lnSpc>
              <a:spcBef>
                <a:spcPts val="500"/>
              </a:spcBef>
              <a:buFont typeface="Arial,Sans-Serif"/>
              <a:buChar char="•"/>
            </a:pPr>
            <a:r>
              <a:rPr lang="en-US" dirty="0"/>
              <a:t>Discomfort or worsening symptoms when lying on your back</a:t>
            </a:r>
          </a:p>
          <a:p>
            <a:endParaRPr lang="en-US"/>
          </a:p>
          <a:p>
            <a:r>
              <a:rPr lang="en-US" dirty="0"/>
              <a:t>Cancers that may be treated with radiation to the chest cavity include breast cancer, lung cancer, and Hodgkin’s lymphoma. Symptoms may not occur until 2-3 months after radiation treatment</a:t>
            </a:r>
          </a:p>
          <a:p>
            <a:r>
              <a:rPr lang="en-US" dirty="0"/>
              <a:t>PFTs </a:t>
            </a:r>
          </a:p>
          <a:p>
            <a:r>
              <a:rPr lang="en-US" dirty="0"/>
              <a:t>Radiation – can</a:t>
            </a:r>
            <a:r>
              <a:rPr lang="en-US" baseline="0" dirty="0"/>
              <a:t> cause fibrosis, pleuritic, pneumonitis</a:t>
            </a:r>
            <a:r>
              <a:rPr lang="en-US" dirty="0"/>
              <a:t> </a:t>
            </a:r>
            <a:endParaRPr lang="en-US" baseline="0" dirty="0"/>
          </a:p>
          <a:p>
            <a:pPr algn="l" rtl="0">
              <a:defRPr/>
            </a:pPr>
            <a:r>
              <a:rPr lang="en-US" sz="1200" b="0" i="0" u="none" strike="noStrike" baseline="0" dirty="0"/>
              <a:t>Symptoms caused by acute radiation pneumonitis usually develop approximately 4 to 12 weeks following irradiation, whereas symptoms of late or fibrotic radiation pneumonitis develop after 6 to 12 months.</a:t>
            </a:r>
            <a:r>
              <a:rPr lang="en-US" dirty="0"/>
              <a:t> </a:t>
            </a:r>
            <a:endParaRPr lang="en-US" sz="1200" b="0" i="0" u="none"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t>Typical symptoms for both types of lung injury include dyspnea, cough, chest pain, fever, and malaise</a:t>
            </a:r>
          </a:p>
          <a:p>
            <a:endParaRPr lang="en-US"/>
          </a:p>
        </p:txBody>
      </p:sp>
    </p:spTree>
    <p:extLst>
      <p:ext uri="{BB962C8B-B14F-4D97-AF65-F5344CB8AC3E}">
        <p14:creationId xmlns:p14="http://schemas.microsoft.com/office/powerpoint/2010/main" val="3543379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pPr marL="0" indent="0">
              <a:buSzPct val="100000"/>
              <a:buFont typeface="Arial"/>
              <a:buNone/>
            </a:pPr>
            <a:r>
              <a:rPr lang="en-US"/>
              <a:t>Surveillance:</a:t>
            </a:r>
            <a:r>
              <a:rPr lang="en-US" baseline="0"/>
              <a:t> as a provider I need to understand risk of new primary cancers, local/metastatic recurrences but with my patients I have to educate them on these things </a:t>
            </a:r>
          </a:p>
          <a:p>
            <a:pPr marL="0" indent="0">
              <a:buSzPct val="100000"/>
              <a:buFont typeface="Arial"/>
              <a:buNone/>
            </a:pPr>
            <a:endParaRPr lang="en-US" baseline="0"/>
          </a:p>
          <a:p>
            <a:pPr marL="0" indent="0">
              <a:buSzPct val="100000"/>
              <a:buFont typeface="Arial"/>
              <a:buNone/>
            </a:pPr>
            <a:r>
              <a:rPr lang="en-US" baseline="0"/>
              <a:t>Late/long term effects: be aware of and assess for potential consequences of cancer treatment of various age groups, know the best practices for symptom management, and manage these effects with co-morbidities </a:t>
            </a:r>
          </a:p>
          <a:p>
            <a:pPr marL="0" indent="0">
              <a:buSzPct val="100000"/>
              <a:buFont typeface="Arial"/>
              <a:buNone/>
            </a:pPr>
            <a:endParaRPr lang="en-US"/>
          </a:p>
          <a:p>
            <a:pPr marL="0" indent="0">
              <a:buSzPct val="100000"/>
              <a:buFont typeface="Arial"/>
              <a:buNone/>
            </a:pPr>
            <a:r>
              <a:rPr lang="en-US"/>
              <a:t>Psychosocial care: be able to identify problems in the post treatment</a:t>
            </a:r>
            <a:r>
              <a:rPr lang="en-US" baseline="0"/>
              <a:t> period and make appropriate referrals </a:t>
            </a:r>
            <a:endParaRPr lang="en-US"/>
          </a:p>
          <a:p>
            <a:pPr marL="0" indent="0">
              <a:buSzPct val="100000"/>
              <a:buFont typeface="Arial"/>
              <a:buNone/>
            </a:pPr>
            <a:endParaRPr lang="en-US"/>
          </a:p>
          <a:p>
            <a:pPr marL="0" indent="0">
              <a:buSzPct val="100000"/>
              <a:buFont typeface="Arial"/>
              <a:buNone/>
            </a:pPr>
            <a:r>
              <a:rPr lang="en-US"/>
              <a:t>Health promotion: know that cancer survivors are at increased risk for co-morbid health conditions,</a:t>
            </a:r>
            <a:r>
              <a:rPr lang="en-US" baseline="0"/>
              <a:t> encourage survivors to establish a relationship with their primary care provider because we know that this population is less likely to receive recommended screenings and preventative services </a:t>
            </a:r>
            <a:endParaRPr lang="en-US"/>
          </a:p>
          <a:p>
            <a:pPr marL="356054" indent="-356054">
              <a:buSzPct val="100000"/>
              <a:buFont typeface="Arial"/>
              <a:buChar char="•"/>
            </a:pPr>
            <a:r>
              <a:t>Cancer diagnosis may shift attention away from important non-cancer problems</a:t>
            </a:r>
            <a:endParaRPr lang="en-US"/>
          </a:p>
          <a:p>
            <a:pPr marL="0" indent="0">
              <a:buSzPct val="100000"/>
              <a:buFont typeface="Arial"/>
              <a:buNone/>
            </a:pPr>
            <a:endParaRPr lang="en-US"/>
          </a:p>
          <a:p>
            <a:pPr marL="0" indent="0">
              <a:buSzPct val="100000"/>
              <a:buFont typeface="Arial"/>
              <a:buNone/>
            </a:pPr>
            <a:r>
              <a:rPr lang="en-US"/>
              <a:t>Communication/coordination of care – facilitate</a:t>
            </a:r>
            <a:r>
              <a:rPr lang="en-US" baseline="0"/>
              <a:t> a transition from oncology to primary care that includes a patient-centered discussion and written documentation (survivorship care plan) </a:t>
            </a:r>
            <a:endParaRPr/>
          </a:p>
        </p:txBody>
      </p:sp>
    </p:spTree>
    <p:extLst>
      <p:ext uri="{BB962C8B-B14F-4D97-AF65-F5344CB8AC3E}">
        <p14:creationId xmlns:p14="http://schemas.microsoft.com/office/powerpoint/2010/main" val="5377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two ways for survivors to access the Survivorship Center (SC) at Roswell. The first starts as a one-time consultation at the beginning of the post-treatment period, where they can be immediately immersed in an array of support services. The second is a transfer of care to survivorship for continued surveillance of their primary cancer(s), to monitor for residual effects of treatment, to restart preventive cancer screening and to re-establish the connection with the primary care provider (PCP). Frequency of surveillance visits is based on NCCN guidelines for their cancer type, the </a:t>
            </a:r>
            <a:r>
              <a:rPr lang="en-US" err="1"/>
              <a:t>tumour</a:t>
            </a:r>
            <a:r>
              <a:rPr lang="en-US"/>
              <a:t> staging and response to treatments.</a:t>
            </a:r>
          </a:p>
          <a:p>
            <a:endParaRPr lang="en-US"/>
          </a:p>
        </p:txBody>
      </p:sp>
      <p:sp>
        <p:nvSpPr>
          <p:cNvPr id="4" name="Slide Number Placeholder 3"/>
          <p:cNvSpPr>
            <a:spLocks noGrp="1"/>
          </p:cNvSpPr>
          <p:nvPr>
            <p:ph type="sldNum" sz="quarter" idx="5"/>
          </p:nvPr>
        </p:nvSpPr>
        <p:spPr/>
        <p:txBody>
          <a:bodyPr/>
          <a:lstStyle/>
          <a:p>
            <a:fld id="{1E905409-05C2-6845-B01B-CCE6D7BB3357}" type="slidenum">
              <a:rPr lang="en-US" smtClean="0"/>
              <a:t>29</a:t>
            </a:fld>
            <a:endParaRPr lang="en-US"/>
          </a:p>
        </p:txBody>
      </p:sp>
    </p:spTree>
    <p:extLst>
      <p:ext uri="{BB962C8B-B14F-4D97-AF65-F5344CB8AC3E}">
        <p14:creationId xmlns:p14="http://schemas.microsoft.com/office/powerpoint/2010/main" val="2830728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05409-05C2-6845-B01B-CCE6D7BB3357}" type="slidenum">
              <a:rPr lang="en-US" smtClean="0"/>
              <a:t>30</a:t>
            </a:fld>
            <a:endParaRPr lang="en-US"/>
          </a:p>
        </p:txBody>
      </p:sp>
    </p:spTree>
    <p:extLst>
      <p:ext uri="{BB962C8B-B14F-4D97-AF65-F5344CB8AC3E}">
        <p14:creationId xmlns:p14="http://schemas.microsoft.com/office/powerpoint/2010/main" val="1425060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Quality survivorship care includes prevention and surveillance for recurrences and new cancers, surveillance and management of physical effects, and surveillance and management of psychosocial effects and chronic conditions, and it emphasizes health promotion and disease prevention</a:t>
            </a:r>
            <a:endParaRPr lang="en-US" dirty="0"/>
          </a:p>
        </p:txBody>
      </p:sp>
      <p:sp>
        <p:nvSpPr>
          <p:cNvPr id="4" name="Slide Number Placeholder 3"/>
          <p:cNvSpPr>
            <a:spLocks noGrp="1"/>
          </p:cNvSpPr>
          <p:nvPr>
            <p:ph type="sldNum" sz="quarter" idx="5"/>
          </p:nvPr>
        </p:nvSpPr>
        <p:spPr/>
        <p:txBody>
          <a:bodyPr/>
          <a:lstStyle/>
          <a:p>
            <a:fld id="{1E905409-05C2-6845-B01B-CCE6D7BB3357}" type="slidenum">
              <a:rPr lang="en-US" smtClean="0"/>
              <a:t>32</a:t>
            </a:fld>
            <a:endParaRPr lang="en-US"/>
          </a:p>
        </p:txBody>
      </p:sp>
    </p:spTree>
    <p:extLst>
      <p:ext uri="{BB962C8B-B14F-4D97-AF65-F5344CB8AC3E}">
        <p14:creationId xmlns:p14="http://schemas.microsoft.com/office/powerpoint/2010/main" val="1898071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Clinician shortages are evident in oncology, primary care, nursing, and across the specialties needed to provide ongoing care for cancer-related issues </a:t>
            </a:r>
          </a:p>
          <a:p>
            <a:pPr marL="171450" indent="-171450">
              <a:buFontTx/>
              <a:buChar char="-"/>
            </a:pPr>
            <a:r>
              <a:rPr lang="en-US" sz="1200" b="0" i="0" kern="1200" dirty="0">
                <a:solidFill>
                  <a:schemeClr val="tx1"/>
                </a:solidFill>
                <a:effectLst/>
                <a:latin typeface="+mn-lt"/>
                <a:ea typeface="+mn-ea"/>
                <a:cs typeface="+mn-cs"/>
              </a:rPr>
              <a:t>In addition to capacity, clinician knowledge gaps are also a problem: most clinicians, especially the primary care workforce, receive little training on how to care for the ongoing problems experienced by cancer survivors</a:t>
            </a:r>
          </a:p>
          <a:p>
            <a:pPr marL="171450" indent="-171450">
              <a:buFontTx/>
              <a:buChar char="-"/>
            </a:pPr>
            <a:r>
              <a:rPr lang="en-US" sz="1200" b="0" i="0" kern="1200" dirty="0">
                <a:solidFill>
                  <a:schemeClr val="tx1"/>
                </a:solidFill>
                <a:effectLst/>
                <a:latin typeface="+mn-lt"/>
                <a:ea typeface="+mn-ea"/>
                <a:cs typeface="+mn-cs"/>
              </a:rPr>
              <a:t>In additional problem is the need to control the increasing costs to patients and families and to health-care systems and payers of cancer care and survivorship care</a:t>
            </a:r>
          </a:p>
          <a:p>
            <a:pPr marL="171450" indent="-171450">
              <a:buFontTx/>
              <a:buChar char="-"/>
            </a:pPr>
            <a:r>
              <a:rPr lang="en-US" sz="1200" b="0" i="0" kern="1200" dirty="0">
                <a:solidFill>
                  <a:schemeClr val="tx1"/>
                </a:solidFill>
                <a:effectLst/>
                <a:latin typeface="+mn-lt"/>
                <a:ea typeface="+mn-ea"/>
                <a:cs typeface="+mn-cs"/>
              </a:rPr>
              <a:t>The lack of clinical time available to address survivors’ needs coupled with the lack of provider training in how to address these needs and patients’ inability to afford care is contributing to the continuing unmet needs reported by cancer survivors</a:t>
            </a: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New models of care delivery are needed to equitably improve patient outcomes, overcome workforce shortages and knowledge gaps, and constrain costs and burden on patients and care teams </a:t>
            </a: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 growing recognition that the US needs to build new models of survivorship care that pivot care from “one size fits all” to more personalized, stratified survivorship care pathways where the intensity of care, the care setting, and the providers required for that care vary with survivors’ needs</a:t>
            </a:r>
          </a:p>
          <a:p>
            <a:pPr marL="171450" indent="-171450">
              <a:buFontTx/>
              <a:buChar char="-"/>
            </a:pPr>
            <a:r>
              <a:rPr lang="en-US" sz="1200" b="0" i="0" kern="1200" dirty="0">
                <a:solidFill>
                  <a:schemeClr val="tx1"/>
                </a:solidFill>
                <a:effectLst/>
                <a:latin typeface="+mn-lt"/>
                <a:ea typeface="+mn-ea"/>
                <a:cs typeface="+mn-cs"/>
              </a:rPr>
              <a:t>Patients are triaged to 1 of 3 stepped-care pathways based on their overall risk and need profile determined by risk of recurrence, new cancers, or late effects, the severity of their ongoing cancer toxicities, their functional ability, and overall psychological health and ability to self-manage their health</a:t>
            </a:r>
            <a:endParaRPr lang="en-US" dirty="0"/>
          </a:p>
        </p:txBody>
      </p:sp>
      <p:sp>
        <p:nvSpPr>
          <p:cNvPr id="4" name="Slide Number Placeholder 3"/>
          <p:cNvSpPr>
            <a:spLocks noGrp="1"/>
          </p:cNvSpPr>
          <p:nvPr>
            <p:ph type="sldNum" sz="quarter" idx="5"/>
          </p:nvPr>
        </p:nvSpPr>
        <p:spPr/>
        <p:txBody>
          <a:bodyPr/>
          <a:lstStyle/>
          <a:p>
            <a:fld id="{1E905409-05C2-6845-B01B-CCE6D7BB3357}" type="slidenum">
              <a:rPr lang="en-US" smtClean="0"/>
              <a:t>35</a:t>
            </a:fld>
            <a:endParaRPr lang="en-US"/>
          </a:p>
        </p:txBody>
      </p:sp>
    </p:spTree>
    <p:extLst>
      <p:ext uri="{BB962C8B-B14F-4D97-AF65-F5344CB8AC3E}">
        <p14:creationId xmlns:p14="http://schemas.microsoft.com/office/powerpoint/2010/main" val="2908568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05409-05C2-6845-B01B-CCE6D7BB3357}" type="slidenum">
              <a:rPr lang="en-US" smtClean="0"/>
              <a:t>40</a:t>
            </a:fld>
            <a:endParaRPr lang="en-US"/>
          </a:p>
        </p:txBody>
      </p:sp>
    </p:spTree>
    <p:extLst>
      <p:ext uri="{BB962C8B-B14F-4D97-AF65-F5344CB8AC3E}">
        <p14:creationId xmlns:p14="http://schemas.microsoft.com/office/powerpoint/2010/main" val="437235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912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 With Cancer phase – also known as the acute phase of survivorship — when the person has been diagnosed with cancer and is undergoing active treatment.</a:t>
            </a:r>
          </a:p>
          <a:p>
            <a:r>
              <a:rPr lang="en-US" dirty="0"/>
              <a:t>Living Through Cancer phase – a transitional phase that follows the completion of treatment. During this time the patient is undergoing close monitoring for cancer recurrence and may be receiving maintenance treatment. The transitional phase can be one of the most stressful times for survivors.</a:t>
            </a:r>
            <a:endParaRPr lang="en-US" dirty="0">
              <a:cs typeface="Calibri"/>
            </a:endParaRPr>
          </a:p>
          <a:p>
            <a:r>
              <a:rPr lang="en-US" dirty="0"/>
              <a:t>Living Beyond Cancer phase – the period of extended cancer survival, at which point the focus of care is on the individual’s health and well-being and in dealing with the long-term effects of treatment.</a:t>
            </a:r>
            <a:endParaRPr lang="en-US" dirty="0">
              <a:cs typeface="Calibri"/>
            </a:endParaRPr>
          </a:p>
        </p:txBody>
      </p:sp>
      <p:sp>
        <p:nvSpPr>
          <p:cNvPr id="4" name="Slide Number Placeholder 3"/>
          <p:cNvSpPr>
            <a:spLocks noGrp="1"/>
          </p:cNvSpPr>
          <p:nvPr>
            <p:ph type="sldNum" sz="quarter" idx="5"/>
          </p:nvPr>
        </p:nvSpPr>
        <p:spPr/>
        <p:txBody>
          <a:bodyPr/>
          <a:lstStyle/>
          <a:p>
            <a:fld id="{1E905409-05C2-6845-B01B-CCE6D7BB3357}" type="slidenum">
              <a:rPr lang="en-US" smtClean="0"/>
              <a:t>4</a:t>
            </a:fld>
            <a:endParaRPr lang="en-US"/>
          </a:p>
        </p:txBody>
      </p:sp>
    </p:spTree>
    <p:extLst>
      <p:ext uri="{BB962C8B-B14F-4D97-AF65-F5344CB8AC3E}">
        <p14:creationId xmlns:p14="http://schemas.microsoft.com/office/powerpoint/2010/main" val="1717216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05409-05C2-6845-B01B-CCE6D7BB3357}" type="slidenum">
              <a:rPr lang="en-US" smtClean="0"/>
              <a:t>14</a:t>
            </a:fld>
            <a:endParaRPr lang="en-US"/>
          </a:p>
        </p:txBody>
      </p:sp>
    </p:spTree>
    <p:extLst>
      <p:ext uri="{BB962C8B-B14F-4D97-AF65-F5344CB8AC3E}">
        <p14:creationId xmlns:p14="http://schemas.microsoft.com/office/powerpoint/2010/main" val="1825771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Fatigue is one of the most prevalent and distressing long term effects of cancer treatment </a:t>
            </a:r>
          </a:p>
          <a:p>
            <a:endParaRPr/>
          </a:p>
          <a:p>
            <a:r>
              <a:t>30% will endure persistent fatigue for a number of years following treatment </a:t>
            </a:r>
          </a:p>
          <a:p>
            <a:endParaRPr/>
          </a:p>
          <a:p>
            <a:r>
              <a:t>Often under-diagnosed </a:t>
            </a:r>
          </a:p>
          <a:p>
            <a:endParaRPr/>
          </a:p>
          <a:p>
            <a:r>
              <a:t>A majority of all patients will experience some level of fatigue during the course of treatment, however approximately 30% of patients will endure persistent fatigue for a number of years after treatment. Fatigue is one of the most prevalent and distressing long term effects of cancer treatment that significantly affects patients quality of life. </a:t>
            </a:r>
          </a:p>
        </p:txBody>
      </p:sp>
    </p:spTree>
    <p:extLst>
      <p:ext uri="{BB962C8B-B14F-4D97-AF65-F5344CB8AC3E}">
        <p14:creationId xmlns:p14="http://schemas.microsoft.com/office/powerpoint/2010/main" val="679955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gn="l">
              <a:lnSpc>
                <a:spcPct val="90000"/>
              </a:lnSpc>
              <a:spcAft>
                <a:spcPts val="600"/>
              </a:spcAft>
              <a:buFont typeface="Arial"/>
              <a:buChar char="•"/>
            </a:pPr>
            <a:r>
              <a:rPr lang="en-US" dirty="0"/>
              <a:t>Fear of recurrence 70% </a:t>
            </a:r>
          </a:p>
          <a:p>
            <a:pPr marL="285750" indent="-228600" algn="l">
              <a:lnSpc>
                <a:spcPct val="90000"/>
              </a:lnSpc>
              <a:spcAft>
                <a:spcPts val="600"/>
              </a:spcAft>
              <a:buFont typeface="Arial"/>
              <a:buChar char="•"/>
            </a:pPr>
            <a:r>
              <a:rPr lang="en-US" dirty="0"/>
              <a:t>Anxiety is the most common mental health issue among long-term cancer survivors</a:t>
            </a:r>
          </a:p>
        </p:txBody>
      </p:sp>
    </p:spTree>
    <p:extLst>
      <p:ext uri="{BB962C8B-B14F-4D97-AF65-F5344CB8AC3E}">
        <p14:creationId xmlns:p14="http://schemas.microsoft.com/office/powerpoint/2010/main" val="3653508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4475" indent="-244475" algn="l">
              <a:spcBef>
                <a:spcPts val="2300"/>
              </a:spcBef>
              <a:buFont typeface="Arial"/>
              <a:buChar char="•"/>
            </a:pPr>
            <a:r>
              <a:rPr lang="en-US" dirty="0"/>
              <a:t>Presentation: </a:t>
            </a:r>
          </a:p>
          <a:p>
            <a:pPr marL="488950" lvl="1" indent="-244475" algn="l">
              <a:spcBef>
                <a:spcPts val="2300"/>
              </a:spcBef>
              <a:buFont typeface="Arial"/>
              <a:buChar char="•"/>
            </a:pPr>
            <a:r>
              <a:rPr lang="en-US" dirty="0"/>
              <a:t>Slower thinking, difficulty focusing, trouble with short term memory, word finding, task planning and completion, and juggling multiple tasks. </a:t>
            </a:r>
          </a:p>
          <a:p>
            <a:pPr marL="243840" indent="-243840" algn="l">
              <a:spcBef>
                <a:spcPts val="2300"/>
              </a:spcBef>
              <a:buFont typeface="Arial"/>
              <a:buChar char="•"/>
            </a:pPr>
            <a:r>
              <a:rPr lang="en-US" dirty="0"/>
              <a:t>Assessment: </a:t>
            </a:r>
          </a:p>
          <a:p>
            <a:pPr marL="488950" lvl="1" indent="-244475" algn="l">
              <a:spcBef>
                <a:spcPts val="2300"/>
              </a:spcBef>
              <a:buFont typeface="Arial"/>
              <a:buChar char="•"/>
            </a:pPr>
            <a:r>
              <a:rPr lang="en-US" dirty="0"/>
              <a:t>NCCN recommends acknowledging patient reports of CI and assessment of cognitive function (no specific tool)</a:t>
            </a:r>
          </a:p>
          <a:p>
            <a:pPr marL="488950" lvl="1" indent="-244475" algn="l">
              <a:spcBef>
                <a:spcPts val="2300"/>
              </a:spcBef>
              <a:buFont typeface="Arial"/>
              <a:buChar char="•"/>
            </a:pPr>
            <a:r>
              <a:rPr lang="en-US" dirty="0"/>
              <a:t>Rule out other causes and co-morbidities (stress, anxiety, depression, </a:t>
            </a:r>
            <a:r>
              <a:rPr lang="en-US" dirty="0" err="1"/>
              <a:t>etc</a:t>
            </a:r>
            <a:r>
              <a:rPr lang="en-US" dirty="0"/>
              <a:t>)</a:t>
            </a:r>
          </a:p>
          <a:p>
            <a:pPr marL="488950" lvl="1" indent="-244475" algn="l">
              <a:spcBef>
                <a:spcPts val="2300"/>
              </a:spcBef>
              <a:buFont typeface="Arial"/>
              <a:buChar char="•"/>
            </a:pPr>
            <a:r>
              <a:rPr lang="en-US" dirty="0"/>
              <a:t>Referral to a neuropsychologist for further testing </a:t>
            </a:r>
          </a:p>
        </p:txBody>
      </p:sp>
    </p:spTree>
    <p:extLst>
      <p:ext uri="{BB962C8B-B14F-4D97-AF65-F5344CB8AC3E}">
        <p14:creationId xmlns:p14="http://schemas.microsoft.com/office/powerpoint/2010/main" val="2770323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Over 1/3 of cancer survivors will develop chemotherapy induced peripheral neuropathy </a:t>
            </a:r>
          </a:p>
          <a:p>
            <a:endParaRPr/>
          </a:p>
          <a:p>
            <a:r>
              <a:t>Platinum agents, vinca alkaloids, taxanes, and bortezomib have a higher risk for CIPN</a:t>
            </a:r>
          </a:p>
          <a:p>
            <a:endParaRPr/>
          </a:p>
          <a:p>
            <a:r>
              <a:t>Can be reversible, but could also lead to long-term effects on quality of life </a:t>
            </a:r>
          </a:p>
        </p:txBody>
      </p:sp>
    </p:spTree>
    <p:extLst>
      <p:ext uri="{BB962C8B-B14F-4D97-AF65-F5344CB8AC3E}">
        <p14:creationId xmlns:p14="http://schemas.microsoft.com/office/powerpoint/2010/main" val="3925159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8273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Common long term effect, especially among breast and prostate cancer patients</a:t>
            </a:r>
            <a:endParaRPr lang="en-US"/>
          </a:p>
          <a:p>
            <a:r>
              <a:rPr lang="en-US" sz="1200">
                <a:effectLst/>
                <a:latin typeface="+mn-lt"/>
                <a:ea typeface="+mn-ea"/>
                <a:cs typeface="+mn-cs"/>
                <a:sym typeface="Calibri"/>
              </a:rPr>
              <a:t>These patients are typically on some type of hormone therapies or who experience early menopause.</a:t>
            </a:r>
            <a:r>
              <a:rPr lang="en-US"/>
              <a:t> </a:t>
            </a:r>
            <a:endParaRPr lang="en-US" sz="1200">
              <a:effectLst/>
              <a:latin typeface="+mn-lt"/>
              <a:ea typeface="+mn-ea"/>
              <a:cs typeface="+mn-cs"/>
              <a:sym typeface="Calibri"/>
            </a:endParaRPr>
          </a:p>
          <a:p>
            <a:r>
              <a:rPr lang="en-US" sz="1200">
                <a:effectLst/>
                <a:latin typeface="+mn-lt"/>
                <a:ea typeface="+mn-ea"/>
                <a:cs typeface="+mn-cs"/>
                <a:sym typeface="Calibri"/>
              </a:rPr>
              <a:t>They are at higher risk of developing fractures, osteopenia (lower than normal bone density) and osteoporosis {loss of bone density).</a:t>
            </a:r>
          </a:p>
          <a:p>
            <a:endParaRPr lang="en-US"/>
          </a:p>
          <a:p>
            <a:r>
              <a:rPr lang="en-US"/>
              <a:t>AI</a:t>
            </a:r>
          </a:p>
          <a:p>
            <a:r>
              <a:rPr lang="en-US"/>
              <a:t>ADT – Advanced Prostate cancer</a:t>
            </a:r>
          </a:p>
          <a:p>
            <a:r>
              <a:rPr lang="en-US"/>
              <a:t>Methotrexate – CNS lymphomas, </a:t>
            </a:r>
          </a:p>
          <a:p>
            <a:r>
              <a:rPr lang="en-US"/>
              <a:t>doxorubicin Sarcomas, </a:t>
            </a:r>
          </a:p>
          <a:p>
            <a:r>
              <a:rPr lang="en-US"/>
              <a:t>Cytoxan BMT, Breast, others</a:t>
            </a:r>
          </a:p>
          <a:p>
            <a:r>
              <a:rPr lang="en-US"/>
              <a:t>Steroids – MM, Leukemias/Lymphomas</a:t>
            </a:r>
          </a:p>
        </p:txBody>
      </p:sp>
    </p:spTree>
    <p:extLst>
      <p:ext uri="{BB962C8B-B14F-4D97-AF65-F5344CB8AC3E}">
        <p14:creationId xmlns:p14="http://schemas.microsoft.com/office/powerpoint/2010/main" val="19103841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2"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 name="Title Text"/>
          <p:cNvSpPr txBox="1">
            <a:spLocks noGrp="1"/>
          </p:cNvSpPr>
          <p:nvPr>
            <p:ph type="title"/>
          </p:nvPr>
        </p:nvSpPr>
        <p:spPr>
          <a:xfrm>
            <a:off x="916720" y="950669"/>
            <a:ext cx="6480951" cy="1903097"/>
          </a:xfrm>
          <a:prstGeom prst="rect">
            <a:avLst/>
          </a:prstGeom>
        </p:spPr>
        <p:txBody>
          <a:bodyPr/>
          <a:lstStyle>
            <a:lvl1pPr>
              <a:lnSpc>
                <a:spcPct val="80000"/>
              </a:lnSpc>
              <a:defRPr sz="8000">
                <a:solidFill>
                  <a:srgbClr val="FFFFFF"/>
                </a:solidFill>
              </a:defRPr>
            </a:lvl1pPr>
          </a:lstStyle>
          <a:p>
            <a:r>
              <a:t>Title Text</a:t>
            </a:r>
          </a:p>
        </p:txBody>
      </p:sp>
      <p:sp>
        <p:nvSpPr>
          <p:cNvPr id="14" name="Body Level One…"/>
          <p:cNvSpPr txBox="1">
            <a:spLocks noGrp="1"/>
          </p:cNvSpPr>
          <p:nvPr>
            <p:ph type="body" sz="quarter" idx="1"/>
          </p:nvPr>
        </p:nvSpPr>
        <p:spPr>
          <a:xfrm>
            <a:off x="916720" y="3034857"/>
            <a:ext cx="6400801" cy="688512"/>
          </a:xfrm>
          <a:prstGeom prst="rect">
            <a:avLst/>
          </a:prstGeom>
        </p:spPr>
        <p:txBody>
          <a:bodyPr/>
          <a:lstStyle>
            <a:lvl1pPr>
              <a:spcBef>
                <a:spcPts val="400"/>
              </a:spcBef>
              <a:defRPr sz="2000" b="1">
                <a:solidFill>
                  <a:srgbClr val="F8A932"/>
                </a:solidFill>
              </a:defRPr>
            </a:lvl1pPr>
            <a:lvl2pPr marL="0" indent="457200">
              <a:spcBef>
                <a:spcPts val="400"/>
              </a:spcBef>
              <a:buSzTx/>
              <a:buNone/>
              <a:defRPr sz="2000" b="1">
                <a:solidFill>
                  <a:srgbClr val="F8A932"/>
                </a:solidFill>
              </a:defRPr>
            </a:lvl2pPr>
            <a:lvl3pPr marL="0" indent="914400">
              <a:spcBef>
                <a:spcPts val="400"/>
              </a:spcBef>
              <a:buSzTx/>
              <a:buNone/>
              <a:defRPr sz="2000" b="1">
                <a:solidFill>
                  <a:srgbClr val="F8A932"/>
                </a:solidFill>
              </a:defRPr>
            </a:lvl3pPr>
            <a:lvl4pPr marL="0" indent="1371600">
              <a:spcBef>
                <a:spcPts val="400"/>
              </a:spcBef>
              <a:buSzTx/>
              <a:buNone/>
              <a:defRPr sz="2000" b="1">
                <a:solidFill>
                  <a:srgbClr val="F8A932"/>
                </a:solidFill>
              </a:defRPr>
            </a:lvl4pPr>
            <a:lvl5pPr marL="0" indent="1828800">
              <a:spcBef>
                <a:spcPts val="400"/>
              </a:spcBef>
              <a:buSzTx/>
              <a:buNone/>
              <a:defRPr sz="2000" b="1">
                <a:solidFill>
                  <a:srgbClr val="F8A932"/>
                </a:solidFill>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3C2CB-F558-0544-9C3B-86FC64E9427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1BF2648-EAFF-FF40-A925-E8D93A2F383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C0D859-EE5D-B14C-A288-1A0EBF82EE2B}"/>
              </a:ext>
            </a:extLst>
          </p:cNvPr>
          <p:cNvSpPr>
            <a:spLocks noGrp="1"/>
          </p:cNvSpPr>
          <p:nvPr>
            <p:ph type="dt" sz="half" idx="10"/>
          </p:nvPr>
        </p:nvSpPr>
        <p:spPr/>
        <p:txBody>
          <a:bodyPr/>
          <a:lstStyle/>
          <a:p>
            <a:fld id="{CB8BFD5C-1EFE-8248-826B-95F2F3D8E765}" type="datetimeFigureOut">
              <a:rPr lang="en-US" smtClean="0"/>
              <a:t>4/13/2023</a:t>
            </a:fld>
            <a:endParaRPr lang="en-US"/>
          </a:p>
        </p:txBody>
      </p:sp>
      <p:sp>
        <p:nvSpPr>
          <p:cNvPr id="5" name="Footer Placeholder 4">
            <a:extLst>
              <a:ext uri="{FF2B5EF4-FFF2-40B4-BE49-F238E27FC236}">
                <a16:creationId xmlns:a16="http://schemas.microsoft.com/office/drawing/2014/main" id="{FEE963ED-8D18-2846-A495-699F5A13AE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C6229-D53E-FE40-A5AD-EF793918543A}"/>
              </a:ext>
            </a:extLst>
          </p:cNvPr>
          <p:cNvSpPr>
            <a:spLocks noGrp="1"/>
          </p:cNvSpPr>
          <p:nvPr>
            <p:ph type="sldNum" sz="quarter" idx="12"/>
          </p:nvPr>
        </p:nvSpPr>
        <p:spPr/>
        <p:txBody>
          <a:bodyPr/>
          <a:lstStyle/>
          <a:p>
            <a:fld id="{6F944304-9858-4140-A496-531CE8A74329}" type="slidenum">
              <a:rPr lang="en-US" smtClean="0"/>
              <a:t>‹#›</a:t>
            </a:fld>
            <a:endParaRPr lang="en-US"/>
          </a:p>
        </p:txBody>
      </p:sp>
    </p:spTree>
    <p:extLst>
      <p:ext uri="{BB962C8B-B14F-4D97-AF65-F5344CB8AC3E}">
        <p14:creationId xmlns:p14="http://schemas.microsoft.com/office/powerpoint/2010/main" val="2776524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7652-F798-C64F-8B2B-6E4943D22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701640-EBE3-684B-9F36-08D15E29EEE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732873-4747-2B4F-9C1C-204CAB1429E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E6AC64-D952-F447-B4C4-A0073C7055DE}"/>
              </a:ext>
            </a:extLst>
          </p:cNvPr>
          <p:cNvSpPr>
            <a:spLocks noGrp="1"/>
          </p:cNvSpPr>
          <p:nvPr>
            <p:ph type="dt" sz="half" idx="10"/>
          </p:nvPr>
        </p:nvSpPr>
        <p:spPr/>
        <p:txBody>
          <a:bodyPr/>
          <a:lstStyle/>
          <a:p>
            <a:fld id="{CB8BFD5C-1EFE-8248-826B-95F2F3D8E765}" type="datetimeFigureOut">
              <a:rPr lang="en-US" smtClean="0"/>
              <a:t>4/13/2023</a:t>
            </a:fld>
            <a:endParaRPr lang="en-US"/>
          </a:p>
        </p:txBody>
      </p:sp>
      <p:sp>
        <p:nvSpPr>
          <p:cNvPr id="6" name="Footer Placeholder 5">
            <a:extLst>
              <a:ext uri="{FF2B5EF4-FFF2-40B4-BE49-F238E27FC236}">
                <a16:creationId xmlns:a16="http://schemas.microsoft.com/office/drawing/2014/main" id="{1805F366-5E45-C446-8E60-7D1293281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EBF81-9C5D-264A-AAB0-19FD9AD305F9}"/>
              </a:ext>
            </a:extLst>
          </p:cNvPr>
          <p:cNvSpPr>
            <a:spLocks noGrp="1"/>
          </p:cNvSpPr>
          <p:nvPr>
            <p:ph type="sldNum" sz="quarter" idx="12"/>
          </p:nvPr>
        </p:nvSpPr>
        <p:spPr/>
        <p:txBody>
          <a:bodyPr/>
          <a:lstStyle/>
          <a:p>
            <a:fld id="{6F944304-9858-4140-A496-531CE8A74329}" type="slidenum">
              <a:rPr lang="en-US" smtClean="0"/>
              <a:t>‹#›</a:t>
            </a:fld>
            <a:endParaRPr lang="en-US"/>
          </a:p>
        </p:txBody>
      </p:sp>
    </p:spTree>
    <p:extLst>
      <p:ext uri="{BB962C8B-B14F-4D97-AF65-F5344CB8AC3E}">
        <p14:creationId xmlns:p14="http://schemas.microsoft.com/office/powerpoint/2010/main" val="3765115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531-D81E-E34A-9240-10369118272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0839DA-B0C1-764F-BC3D-1D230D6778C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91662FB-6951-284B-93EA-37D665C5FC2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52F46-8A5F-FD48-BBA6-B4E119ECBBB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41717C-2374-6D41-A807-0862F4EDF5A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09C5CC-5F95-1F4E-BD45-F9257E8EBC44}"/>
              </a:ext>
            </a:extLst>
          </p:cNvPr>
          <p:cNvSpPr>
            <a:spLocks noGrp="1"/>
          </p:cNvSpPr>
          <p:nvPr>
            <p:ph type="dt" sz="half" idx="10"/>
          </p:nvPr>
        </p:nvSpPr>
        <p:spPr/>
        <p:txBody>
          <a:bodyPr/>
          <a:lstStyle/>
          <a:p>
            <a:fld id="{CB8BFD5C-1EFE-8248-826B-95F2F3D8E765}" type="datetimeFigureOut">
              <a:rPr lang="en-US" smtClean="0"/>
              <a:t>4/13/2023</a:t>
            </a:fld>
            <a:endParaRPr lang="en-US"/>
          </a:p>
        </p:txBody>
      </p:sp>
      <p:sp>
        <p:nvSpPr>
          <p:cNvPr id="8" name="Footer Placeholder 7">
            <a:extLst>
              <a:ext uri="{FF2B5EF4-FFF2-40B4-BE49-F238E27FC236}">
                <a16:creationId xmlns:a16="http://schemas.microsoft.com/office/drawing/2014/main" id="{312450AD-236C-A347-A64E-F6CD8E1B5F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51AE85-94B8-184E-B251-B67E40704CA0}"/>
              </a:ext>
            </a:extLst>
          </p:cNvPr>
          <p:cNvSpPr>
            <a:spLocks noGrp="1"/>
          </p:cNvSpPr>
          <p:nvPr>
            <p:ph type="sldNum" sz="quarter" idx="12"/>
          </p:nvPr>
        </p:nvSpPr>
        <p:spPr/>
        <p:txBody>
          <a:bodyPr/>
          <a:lstStyle/>
          <a:p>
            <a:fld id="{6F944304-9858-4140-A496-531CE8A74329}" type="slidenum">
              <a:rPr lang="en-US" smtClean="0"/>
              <a:t>‹#›</a:t>
            </a:fld>
            <a:endParaRPr lang="en-US"/>
          </a:p>
        </p:txBody>
      </p:sp>
    </p:spTree>
    <p:extLst>
      <p:ext uri="{BB962C8B-B14F-4D97-AF65-F5344CB8AC3E}">
        <p14:creationId xmlns:p14="http://schemas.microsoft.com/office/powerpoint/2010/main" val="2851676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953F2-472C-E345-BAE9-F9AE315780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B5CEFE-4C79-304B-BC9A-8030D992363A}"/>
              </a:ext>
            </a:extLst>
          </p:cNvPr>
          <p:cNvSpPr>
            <a:spLocks noGrp="1"/>
          </p:cNvSpPr>
          <p:nvPr>
            <p:ph type="dt" sz="half" idx="10"/>
          </p:nvPr>
        </p:nvSpPr>
        <p:spPr/>
        <p:txBody>
          <a:bodyPr/>
          <a:lstStyle/>
          <a:p>
            <a:fld id="{CB8BFD5C-1EFE-8248-826B-95F2F3D8E765}" type="datetimeFigureOut">
              <a:rPr lang="en-US" smtClean="0"/>
              <a:t>4/13/2023</a:t>
            </a:fld>
            <a:endParaRPr lang="en-US"/>
          </a:p>
        </p:txBody>
      </p:sp>
      <p:sp>
        <p:nvSpPr>
          <p:cNvPr id="4" name="Footer Placeholder 3">
            <a:extLst>
              <a:ext uri="{FF2B5EF4-FFF2-40B4-BE49-F238E27FC236}">
                <a16:creationId xmlns:a16="http://schemas.microsoft.com/office/drawing/2014/main" id="{11C5BCBB-B05F-6545-9567-B6F63E71C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918305-A612-9242-A7EC-47D3B12C5D6B}"/>
              </a:ext>
            </a:extLst>
          </p:cNvPr>
          <p:cNvSpPr>
            <a:spLocks noGrp="1"/>
          </p:cNvSpPr>
          <p:nvPr>
            <p:ph type="sldNum" sz="quarter" idx="12"/>
          </p:nvPr>
        </p:nvSpPr>
        <p:spPr/>
        <p:txBody>
          <a:bodyPr/>
          <a:lstStyle/>
          <a:p>
            <a:fld id="{6F944304-9858-4140-A496-531CE8A74329}" type="slidenum">
              <a:rPr lang="en-US" smtClean="0"/>
              <a:t>‹#›</a:t>
            </a:fld>
            <a:endParaRPr lang="en-US"/>
          </a:p>
        </p:txBody>
      </p:sp>
    </p:spTree>
    <p:extLst>
      <p:ext uri="{BB962C8B-B14F-4D97-AF65-F5344CB8AC3E}">
        <p14:creationId xmlns:p14="http://schemas.microsoft.com/office/powerpoint/2010/main" val="2225755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A63BA-C1E7-6446-A916-4C993B2ED8F5}"/>
              </a:ext>
            </a:extLst>
          </p:cNvPr>
          <p:cNvSpPr>
            <a:spLocks noGrp="1"/>
          </p:cNvSpPr>
          <p:nvPr>
            <p:ph type="dt" sz="half" idx="10"/>
          </p:nvPr>
        </p:nvSpPr>
        <p:spPr/>
        <p:txBody>
          <a:bodyPr/>
          <a:lstStyle/>
          <a:p>
            <a:fld id="{CB8BFD5C-1EFE-8248-826B-95F2F3D8E765}" type="datetimeFigureOut">
              <a:rPr lang="en-US" smtClean="0"/>
              <a:t>4/13/2023</a:t>
            </a:fld>
            <a:endParaRPr lang="en-US"/>
          </a:p>
        </p:txBody>
      </p:sp>
      <p:sp>
        <p:nvSpPr>
          <p:cNvPr id="3" name="Footer Placeholder 2">
            <a:extLst>
              <a:ext uri="{FF2B5EF4-FFF2-40B4-BE49-F238E27FC236}">
                <a16:creationId xmlns:a16="http://schemas.microsoft.com/office/drawing/2014/main" id="{B56676AF-AD83-2B47-AAE5-5518F1554A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FF436A-B9AD-694E-8354-FD6473B6C406}"/>
              </a:ext>
            </a:extLst>
          </p:cNvPr>
          <p:cNvSpPr>
            <a:spLocks noGrp="1"/>
          </p:cNvSpPr>
          <p:nvPr>
            <p:ph type="sldNum" sz="quarter" idx="12"/>
          </p:nvPr>
        </p:nvSpPr>
        <p:spPr/>
        <p:txBody>
          <a:bodyPr/>
          <a:lstStyle/>
          <a:p>
            <a:fld id="{6F944304-9858-4140-A496-531CE8A74329}" type="slidenum">
              <a:rPr lang="en-US" smtClean="0"/>
              <a:t>‹#›</a:t>
            </a:fld>
            <a:endParaRPr lang="en-US"/>
          </a:p>
        </p:txBody>
      </p:sp>
    </p:spTree>
    <p:extLst>
      <p:ext uri="{BB962C8B-B14F-4D97-AF65-F5344CB8AC3E}">
        <p14:creationId xmlns:p14="http://schemas.microsoft.com/office/powerpoint/2010/main" val="1270866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95861-CB45-AF42-8710-E30C222BBE2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6D7723-5DBA-C04F-BD04-CD9B1AF0C14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80B9A-D919-7543-97A2-6172B894802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1F34A700-88CB-214F-AE00-76133A437B07}"/>
              </a:ext>
            </a:extLst>
          </p:cNvPr>
          <p:cNvSpPr>
            <a:spLocks noGrp="1"/>
          </p:cNvSpPr>
          <p:nvPr>
            <p:ph type="dt" sz="half" idx="10"/>
          </p:nvPr>
        </p:nvSpPr>
        <p:spPr/>
        <p:txBody>
          <a:bodyPr/>
          <a:lstStyle/>
          <a:p>
            <a:fld id="{CB8BFD5C-1EFE-8248-826B-95F2F3D8E765}" type="datetimeFigureOut">
              <a:rPr lang="en-US" smtClean="0"/>
              <a:t>4/13/2023</a:t>
            </a:fld>
            <a:endParaRPr lang="en-US"/>
          </a:p>
        </p:txBody>
      </p:sp>
      <p:sp>
        <p:nvSpPr>
          <p:cNvPr id="6" name="Footer Placeholder 5">
            <a:extLst>
              <a:ext uri="{FF2B5EF4-FFF2-40B4-BE49-F238E27FC236}">
                <a16:creationId xmlns:a16="http://schemas.microsoft.com/office/drawing/2014/main" id="{4BC1FCA4-9D50-E24E-B0C7-18D1596FE1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C15DC-3020-8C40-BA2F-7290FBDA195C}"/>
              </a:ext>
            </a:extLst>
          </p:cNvPr>
          <p:cNvSpPr>
            <a:spLocks noGrp="1"/>
          </p:cNvSpPr>
          <p:nvPr>
            <p:ph type="sldNum" sz="quarter" idx="12"/>
          </p:nvPr>
        </p:nvSpPr>
        <p:spPr/>
        <p:txBody>
          <a:bodyPr/>
          <a:lstStyle/>
          <a:p>
            <a:fld id="{6F944304-9858-4140-A496-531CE8A74329}" type="slidenum">
              <a:rPr lang="en-US" smtClean="0"/>
              <a:t>‹#›</a:t>
            </a:fld>
            <a:endParaRPr lang="en-US"/>
          </a:p>
        </p:txBody>
      </p:sp>
    </p:spTree>
    <p:extLst>
      <p:ext uri="{BB962C8B-B14F-4D97-AF65-F5344CB8AC3E}">
        <p14:creationId xmlns:p14="http://schemas.microsoft.com/office/powerpoint/2010/main" val="1988375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B3EEC-69DB-A844-9933-7150F0CFE33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C07DED9-5CF4-8C49-819D-96606CB4679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3598E11-D538-6640-B7D7-515FB01E136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53C59A0C-5A43-4549-9DAD-FF6E27B1834E}"/>
              </a:ext>
            </a:extLst>
          </p:cNvPr>
          <p:cNvSpPr>
            <a:spLocks noGrp="1"/>
          </p:cNvSpPr>
          <p:nvPr>
            <p:ph type="dt" sz="half" idx="10"/>
          </p:nvPr>
        </p:nvSpPr>
        <p:spPr/>
        <p:txBody>
          <a:bodyPr/>
          <a:lstStyle/>
          <a:p>
            <a:fld id="{CB8BFD5C-1EFE-8248-826B-95F2F3D8E765}" type="datetimeFigureOut">
              <a:rPr lang="en-US" smtClean="0"/>
              <a:t>4/13/2023</a:t>
            </a:fld>
            <a:endParaRPr lang="en-US"/>
          </a:p>
        </p:txBody>
      </p:sp>
      <p:sp>
        <p:nvSpPr>
          <p:cNvPr id="6" name="Footer Placeholder 5">
            <a:extLst>
              <a:ext uri="{FF2B5EF4-FFF2-40B4-BE49-F238E27FC236}">
                <a16:creationId xmlns:a16="http://schemas.microsoft.com/office/drawing/2014/main" id="{3F3B1A8E-6E1A-5842-B217-21C3C6081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8BF12-918F-2640-A01E-B0D417506504}"/>
              </a:ext>
            </a:extLst>
          </p:cNvPr>
          <p:cNvSpPr>
            <a:spLocks noGrp="1"/>
          </p:cNvSpPr>
          <p:nvPr>
            <p:ph type="sldNum" sz="quarter" idx="12"/>
          </p:nvPr>
        </p:nvSpPr>
        <p:spPr/>
        <p:txBody>
          <a:bodyPr/>
          <a:lstStyle/>
          <a:p>
            <a:fld id="{6F944304-9858-4140-A496-531CE8A74329}" type="slidenum">
              <a:rPr lang="en-US" smtClean="0"/>
              <a:t>‹#›</a:t>
            </a:fld>
            <a:endParaRPr lang="en-US"/>
          </a:p>
        </p:txBody>
      </p:sp>
    </p:spTree>
    <p:extLst>
      <p:ext uri="{BB962C8B-B14F-4D97-AF65-F5344CB8AC3E}">
        <p14:creationId xmlns:p14="http://schemas.microsoft.com/office/powerpoint/2010/main" val="1415778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2C7B4-4835-0A40-99B2-2218B57A34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9B76FF-B582-8C4B-A0A9-C3284D0309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A9E2F-7CFE-BC4C-88F1-4ADFB970234A}"/>
              </a:ext>
            </a:extLst>
          </p:cNvPr>
          <p:cNvSpPr>
            <a:spLocks noGrp="1"/>
          </p:cNvSpPr>
          <p:nvPr>
            <p:ph type="dt" sz="half" idx="10"/>
          </p:nvPr>
        </p:nvSpPr>
        <p:spPr/>
        <p:txBody>
          <a:bodyPr/>
          <a:lstStyle/>
          <a:p>
            <a:fld id="{CB8BFD5C-1EFE-8248-826B-95F2F3D8E765}" type="datetimeFigureOut">
              <a:rPr lang="en-US" smtClean="0"/>
              <a:t>4/13/2023</a:t>
            </a:fld>
            <a:endParaRPr lang="en-US"/>
          </a:p>
        </p:txBody>
      </p:sp>
      <p:sp>
        <p:nvSpPr>
          <p:cNvPr id="5" name="Footer Placeholder 4">
            <a:extLst>
              <a:ext uri="{FF2B5EF4-FFF2-40B4-BE49-F238E27FC236}">
                <a16:creationId xmlns:a16="http://schemas.microsoft.com/office/drawing/2014/main" id="{09025BCC-CB43-C140-BF2F-2CB4AA038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77E4A-749D-A84D-9CE0-6518C18E4E57}"/>
              </a:ext>
            </a:extLst>
          </p:cNvPr>
          <p:cNvSpPr>
            <a:spLocks noGrp="1"/>
          </p:cNvSpPr>
          <p:nvPr>
            <p:ph type="sldNum" sz="quarter" idx="12"/>
          </p:nvPr>
        </p:nvSpPr>
        <p:spPr/>
        <p:txBody>
          <a:bodyPr/>
          <a:lstStyle/>
          <a:p>
            <a:fld id="{6F944304-9858-4140-A496-531CE8A74329}" type="slidenum">
              <a:rPr lang="en-US" smtClean="0"/>
              <a:t>‹#›</a:t>
            </a:fld>
            <a:endParaRPr lang="en-US"/>
          </a:p>
        </p:txBody>
      </p:sp>
    </p:spTree>
    <p:extLst>
      <p:ext uri="{BB962C8B-B14F-4D97-AF65-F5344CB8AC3E}">
        <p14:creationId xmlns:p14="http://schemas.microsoft.com/office/powerpoint/2010/main" val="4100366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ECAAC0-D021-C640-8D8A-7DE1D64C331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7C3EBC-2E73-B949-B93A-73CB520B9F2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53E7C-3256-524F-8D12-99D4EB1F8F18}"/>
              </a:ext>
            </a:extLst>
          </p:cNvPr>
          <p:cNvSpPr>
            <a:spLocks noGrp="1"/>
          </p:cNvSpPr>
          <p:nvPr>
            <p:ph type="dt" sz="half" idx="10"/>
          </p:nvPr>
        </p:nvSpPr>
        <p:spPr/>
        <p:txBody>
          <a:bodyPr/>
          <a:lstStyle/>
          <a:p>
            <a:fld id="{CB8BFD5C-1EFE-8248-826B-95F2F3D8E765}" type="datetimeFigureOut">
              <a:rPr lang="en-US" smtClean="0"/>
              <a:t>4/13/2023</a:t>
            </a:fld>
            <a:endParaRPr lang="en-US"/>
          </a:p>
        </p:txBody>
      </p:sp>
      <p:sp>
        <p:nvSpPr>
          <p:cNvPr id="5" name="Footer Placeholder 4">
            <a:extLst>
              <a:ext uri="{FF2B5EF4-FFF2-40B4-BE49-F238E27FC236}">
                <a16:creationId xmlns:a16="http://schemas.microsoft.com/office/drawing/2014/main" id="{ED48CD5D-B9DA-1A43-98C7-EC02E6316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50F1B-CF81-1442-9B2F-62B8EE2782A1}"/>
              </a:ext>
            </a:extLst>
          </p:cNvPr>
          <p:cNvSpPr>
            <a:spLocks noGrp="1"/>
          </p:cNvSpPr>
          <p:nvPr>
            <p:ph type="sldNum" sz="quarter" idx="12"/>
          </p:nvPr>
        </p:nvSpPr>
        <p:spPr/>
        <p:txBody>
          <a:bodyPr/>
          <a:lstStyle/>
          <a:p>
            <a:fld id="{6F944304-9858-4140-A496-531CE8A74329}" type="slidenum">
              <a:rPr lang="en-US" smtClean="0"/>
              <a:t>‹#›</a:t>
            </a:fld>
            <a:endParaRPr lang="en-US"/>
          </a:p>
        </p:txBody>
      </p:sp>
    </p:spTree>
    <p:extLst>
      <p:ext uri="{BB962C8B-B14F-4D97-AF65-F5344CB8AC3E}">
        <p14:creationId xmlns:p14="http://schemas.microsoft.com/office/powerpoint/2010/main" val="411832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6720" y="657321"/>
            <a:ext cx="6480951" cy="3167843"/>
          </a:xfrm>
        </p:spPr>
        <p:txBody>
          <a:bodyPr anchor="b">
            <a:normAutofit/>
          </a:bodyPr>
          <a:lstStyle>
            <a:lvl1pPr algn="l">
              <a:lnSpc>
                <a:spcPct val="80000"/>
              </a:lnSpc>
              <a:defRPr sz="4500" b="1" i="0" baseline="0">
                <a:solidFill>
                  <a:schemeClr val="bg1"/>
                </a:solidFill>
                <a:latin typeface="Arial-BoldMT"/>
                <a:cs typeface="Arial-BoldMT"/>
              </a:defRPr>
            </a:lvl1pPr>
          </a:lstStyle>
          <a:p>
            <a:r>
              <a:rPr lang="en-US"/>
              <a:t>Headline</a:t>
            </a:r>
          </a:p>
        </p:txBody>
      </p:sp>
      <p:sp>
        <p:nvSpPr>
          <p:cNvPr id="3" name="Subtitle 2"/>
          <p:cNvSpPr>
            <a:spLocks noGrp="1"/>
          </p:cNvSpPr>
          <p:nvPr>
            <p:ph type="subTitle" idx="1" hasCustomPrompt="1"/>
          </p:nvPr>
        </p:nvSpPr>
        <p:spPr>
          <a:xfrm>
            <a:off x="916720" y="3825164"/>
            <a:ext cx="6400800" cy="688511"/>
          </a:xfrm>
        </p:spPr>
        <p:txBody>
          <a:bodyPr>
            <a:normAutofit/>
          </a:bodyPr>
          <a:lstStyle>
            <a:lvl1pPr marL="0" indent="0" algn="l">
              <a:buNone/>
              <a:defRPr sz="1600" b="1" i="0" baseline="0">
                <a:solidFill>
                  <a:srgbClr val="C3CD7B"/>
                </a:solidFill>
                <a:latin typeface="Arial-BoldM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a:t>
            </a:r>
          </a:p>
        </p:txBody>
      </p:sp>
    </p:spTree>
    <p:extLst>
      <p:ext uri="{BB962C8B-B14F-4D97-AF65-F5344CB8AC3E}">
        <p14:creationId xmlns:p14="http://schemas.microsoft.com/office/powerpoint/2010/main" val="100855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pic>
        <p:nvPicPr>
          <p:cNvPr id="22"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 name="Title Text"/>
          <p:cNvSpPr txBox="1">
            <a:spLocks noGrp="1"/>
          </p:cNvSpPr>
          <p:nvPr>
            <p:ph type="title"/>
          </p:nvPr>
        </p:nvSpPr>
        <p:spPr>
          <a:xfrm>
            <a:off x="1479116" y="2437925"/>
            <a:ext cx="5356158" cy="1903097"/>
          </a:xfrm>
          <a:prstGeom prst="rect">
            <a:avLst/>
          </a:prstGeom>
        </p:spPr>
        <p:txBody>
          <a:bodyPr/>
          <a:lstStyle>
            <a:lvl1pPr>
              <a:lnSpc>
                <a:spcPct val="80000"/>
              </a:lnSpc>
            </a:lvl1pPr>
          </a:lstStyle>
          <a:p>
            <a:r>
              <a:t>Title Text</a:t>
            </a:r>
          </a:p>
        </p:txBody>
      </p:sp>
      <p:sp>
        <p:nvSpPr>
          <p:cNvPr id="24" name="Body Level One…"/>
          <p:cNvSpPr txBox="1">
            <a:spLocks noGrp="1"/>
          </p:cNvSpPr>
          <p:nvPr>
            <p:ph type="body" sz="quarter" idx="1"/>
          </p:nvPr>
        </p:nvSpPr>
        <p:spPr>
          <a:xfrm>
            <a:off x="1479633" y="1741943"/>
            <a:ext cx="5289918" cy="688512"/>
          </a:xfrm>
          <a:prstGeom prst="rect">
            <a:avLst/>
          </a:prstGeom>
        </p:spPr>
        <p:txBody>
          <a:bodyPr/>
          <a:lstStyle>
            <a:lvl1pPr>
              <a:spcBef>
                <a:spcPts val="400"/>
              </a:spcBef>
              <a:defRPr sz="2000" b="1"/>
            </a:lvl1pPr>
            <a:lvl2pPr marL="0" indent="457200">
              <a:spcBef>
                <a:spcPts val="400"/>
              </a:spcBef>
              <a:buSzTx/>
              <a:buNone/>
              <a:defRPr sz="2000" b="1"/>
            </a:lvl2pPr>
            <a:lvl3pPr marL="0" indent="914400">
              <a:spcBef>
                <a:spcPts val="400"/>
              </a:spcBef>
              <a:buSzTx/>
              <a:buNone/>
              <a:defRPr sz="2000" b="1"/>
            </a:lvl3pPr>
            <a:lvl4pPr marL="0" indent="1371600">
              <a:spcBef>
                <a:spcPts val="400"/>
              </a:spcBef>
              <a:buSzTx/>
              <a:buNone/>
              <a:defRPr sz="2000" b="1"/>
            </a:lvl4pPr>
            <a:lvl5pPr marL="0" indent="1828800">
              <a:spcBef>
                <a:spcPts val="400"/>
              </a:spcBef>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956666" y="395831"/>
            <a:ext cx="7606427" cy="1359153"/>
          </a:xfrm>
        </p:spPr>
        <p:txBody>
          <a:bodyPr tIns="0" bIns="0"/>
          <a:lstStyle/>
          <a:p>
            <a:r>
              <a:rPr lang="en-US"/>
              <a:t>Click to edit Master title style</a:t>
            </a:r>
          </a:p>
        </p:txBody>
      </p:sp>
      <p:sp>
        <p:nvSpPr>
          <p:cNvPr id="10" name="Content Placeholder 2"/>
          <p:cNvSpPr>
            <a:spLocks noGrp="1"/>
          </p:cNvSpPr>
          <p:nvPr>
            <p:ph idx="1"/>
          </p:nvPr>
        </p:nvSpPr>
        <p:spPr>
          <a:xfrm>
            <a:off x="956667" y="1882620"/>
            <a:ext cx="7282212" cy="395031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956439" y="5936345"/>
            <a:ext cx="1293548" cy="365125"/>
          </a:xfrm>
          <a:prstGeom prst="rect">
            <a:avLst/>
          </a:prstGeom>
        </p:spPr>
        <p:txBody>
          <a:bodyPr/>
          <a:lstStyle>
            <a:lvl1pPr>
              <a:defRPr>
                <a:solidFill>
                  <a:srgbClr val="989EA3"/>
                </a:solidFill>
              </a:defRPr>
            </a:lvl1pPr>
          </a:lstStyle>
          <a:p>
            <a:fld id="{851A8724-036A-2A49-94EE-E18C19FB296E}" type="datetime1">
              <a:rPr lang="en-US" smtClean="0"/>
              <a:t>4/13/2023</a:t>
            </a:fld>
            <a:endParaRPr lang="en-US"/>
          </a:p>
        </p:txBody>
      </p:sp>
      <p:sp>
        <p:nvSpPr>
          <p:cNvPr id="8" name="Footer Placeholder 4"/>
          <p:cNvSpPr>
            <a:spLocks noGrp="1"/>
          </p:cNvSpPr>
          <p:nvPr>
            <p:ph type="ftr" sz="quarter" idx="11"/>
          </p:nvPr>
        </p:nvSpPr>
        <p:spPr>
          <a:xfrm>
            <a:off x="2265667" y="5936345"/>
            <a:ext cx="335538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5621047"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867386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4679846" y="1882621"/>
            <a:ext cx="3465576" cy="3895426"/>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956439" y="1882620"/>
            <a:ext cx="3465137" cy="3895427"/>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956439" y="5936345"/>
            <a:ext cx="1293548" cy="365125"/>
          </a:xfrm>
          <a:prstGeom prst="rect">
            <a:avLst/>
          </a:prstGeom>
        </p:spPr>
        <p:txBody>
          <a:bodyPr/>
          <a:lstStyle>
            <a:lvl1pPr>
              <a:defRPr>
                <a:solidFill>
                  <a:srgbClr val="989EA3"/>
                </a:solidFill>
              </a:defRPr>
            </a:lvl1pPr>
          </a:lstStyle>
          <a:p>
            <a:fld id="{13F5C0E4-DD60-0243-8217-39FF704DA87F}" type="datetime1">
              <a:rPr lang="en-US" smtClean="0"/>
              <a:t>4/13/2023</a:t>
            </a:fld>
            <a:endParaRPr lang="en-US"/>
          </a:p>
        </p:txBody>
      </p:sp>
      <p:sp>
        <p:nvSpPr>
          <p:cNvPr id="11" name="Footer Placeholder 4"/>
          <p:cNvSpPr>
            <a:spLocks noGrp="1"/>
          </p:cNvSpPr>
          <p:nvPr>
            <p:ph type="ftr" sz="quarter" idx="11"/>
          </p:nvPr>
        </p:nvSpPr>
        <p:spPr>
          <a:xfrm>
            <a:off x="2265667" y="5936345"/>
            <a:ext cx="335538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5621047"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a:p>
        </p:txBody>
      </p:sp>
    </p:spTree>
    <p:extLst>
      <p:ext uri="{BB962C8B-B14F-4D97-AF65-F5344CB8AC3E}">
        <p14:creationId xmlns:p14="http://schemas.microsoft.com/office/powerpoint/2010/main" val="3390570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191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461C2-915F-1146-9162-8C481D392D03}" type="datetime1">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255108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C1DDF96-1CD5-2940-8DA7-101171F5BCBA}"/>
              </a:ext>
            </a:extLst>
          </p:cNvPr>
          <p:cNvSpPr>
            <a:spLocks noGrp="1"/>
          </p:cNvSpPr>
          <p:nvPr>
            <p:ph type="dt" sz="half" idx="10"/>
          </p:nvPr>
        </p:nvSpPr>
        <p:spPr/>
        <p:txBody>
          <a:bodyPr/>
          <a:lstStyle>
            <a:lvl1pPr>
              <a:defRPr/>
            </a:lvl1pPr>
          </a:lstStyle>
          <a:p>
            <a:pPr>
              <a:defRPr/>
            </a:pPr>
            <a:fld id="{257D7ECF-BC8E-F944-90F4-C1DA9668EE89}" type="datetimeFigureOut">
              <a:rPr lang="en-US"/>
              <a:pPr>
                <a:defRPr/>
              </a:pPr>
              <a:t>4/13/2023</a:t>
            </a:fld>
            <a:endParaRPr lang="en-US"/>
          </a:p>
        </p:txBody>
      </p:sp>
      <p:sp>
        <p:nvSpPr>
          <p:cNvPr id="4" name="Footer Placeholder 4">
            <a:extLst>
              <a:ext uri="{FF2B5EF4-FFF2-40B4-BE49-F238E27FC236}">
                <a16:creationId xmlns:a16="http://schemas.microsoft.com/office/drawing/2014/main" id="{63CEDA4F-DF95-C043-86D7-3E44468FA2B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6D2AB6B-7F49-2E46-ACB0-38076E84C320}"/>
              </a:ext>
            </a:extLst>
          </p:cNvPr>
          <p:cNvSpPr>
            <a:spLocks noGrp="1"/>
          </p:cNvSpPr>
          <p:nvPr>
            <p:ph type="sldNum" sz="quarter" idx="12"/>
          </p:nvPr>
        </p:nvSpPr>
        <p:spPr/>
        <p:txBody>
          <a:bodyPr/>
          <a:lstStyle>
            <a:lvl1pPr>
              <a:defRPr/>
            </a:lvl1pPr>
          </a:lstStyle>
          <a:p>
            <a:fld id="{181044A7-C35F-EE47-A924-855AAD22F9EC}" type="slidenum">
              <a:rPr lang="en-US" altLang="en-US"/>
              <a:pPr/>
              <a:t>‹#›</a:t>
            </a:fld>
            <a:endParaRPr lang="en-US" altLang="en-US"/>
          </a:p>
        </p:txBody>
      </p:sp>
    </p:spTree>
    <p:extLst>
      <p:ext uri="{BB962C8B-B14F-4D97-AF65-F5344CB8AC3E}">
        <p14:creationId xmlns:p14="http://schemas.microsoft.com/office/powerpoint/2010/main" val="1613126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Slide - Paragraph">
    <p:spTree>
      <p:nvGrpSpPr>
        <p:cNvPr id="1" name=""/>
        <p:cNvGrpSpPr/>
        <p:nvPr/>
      </p:nvGrpSpPr>
      <p:grpSpPr>
        <a:xfrm>
          <a:off x="0" y="0"/>
          <a:ext cx="0" cy="0"/>
          <a:chOff x="0" y="0"/>
          <a:chExt cx="0" cy="0"/>
        </a:xfrm>
      </p:grpSpPr>
      <p:sp>
        <p:nvSpPr>
          <p:cNvPr id="9" name="Title 1"/>
          <p:cNvSpPr>
            <a:spLocks noGrp="1"/>
          </p:cNvSpPr>
          <p:nvPr>
            <p:ph type="title"/>
          </p:nvPr>
        </p:nvSpPr>
        <p:spPr>
          <a:xfrm>
            <a:off x="550072" y="688424"/>
            <a:ext cx="8128557" cy="547174"/>
          </a:xfrm>
        </p:spPr>
        <p:txBody>
          <a:bodyPr tIns="0" bIns="0"/>
          <a:lstStyle>
            <a:lvl1pPr>
              <a:defRPr sz="3600"/>
            </a:lvl1pPr>
          </a:lstStyle>
          <a:p>
            <a:r>
              <a:rPr lang="en-US" dirty="0"/>
              <a:t>Click to edit Master title style</a:t>
            </a:r>
          </a:p>
        </p:txBody>
      </p:sp>
      <p:sp>
        <p:nvSpPr>
          <p:cNvPr id="10" name="Content Placeholder 2"/>
          <p:cNvSpPr>
            <a:spLocks noGrp="1"/>
          </p:cNvSpPr>
          <p:nvPr>
            <p:ph idx="1"/>
          </p:nvPr>
        </p:nvSpPr>
        <p:spPr>
          <a:xfrm>
            <a:off x="547861" y="1382027"/>
            <a:ext cx="8130768" cy="4569406"/>
          </a:xfrm>
        </p:spPr>
        <p:txBody>
          <a:bodyPr>
            <a:noAutofit/>
          </a:bodyPr>
          <a:lstStyle>
            <a:lvl1pPr>
              <a:lnSpc>
                <a:spcPct val="90000"/>
              </a:lnSpc>
              <a:defRPr sz="2400"/>
            </a:lvl1pPr>
            <a:lvl2pPr>
              <a:lnSpc>
                <a:spcPct val="90000"/>
              </a:lnSpc>
              <a:defRPr sz="2400">
                <a:latin typeface="Arial"/>
                <a:cs typeface="Arial"/>
              </a:defRPr>
            </a:lvl2pPr>
            <a:lvl3pPr>
              <a:lnSpc>
                <a:spcPct val="90000"/>
              </a:lnSpc>
              <a:defRPr sz="2400"/>
            </a:lvl3pPr>
            <a:lvl4pPr>
              <a:lnSpc>
                <a:spcPct val="90000"/>
              </a:lnSpc>
              <a:defRPr sz="2400"/>
            </a:lvl4pPr>
            <a:lvl5pPr>
              <a:lnSpc>
                <a:spcPct val="90000"/>
              </a:lnSpc>
              <a:defRPr sz="2400"/>
            </a:lvl5pPr>
          </a:lstStyle>
          <a:p>
            <a:pPr lvl="0"/>
            <a:r>
              <a:rPr lang="en-US" dirty="0"/>
              <a:t>Click to edit Master text styles</a:t>
            </a:r>
          </a:p>
        </p:txBody>
      </p:sp>
      <p:sp>
        <p:nvSpPr>
          <p:cNvPr id="7" name="Slide Number Placeholder 5"/>
          <p:cNvSpPr>
            <a:spLocks noGrp="1"/>
          </p:cNvSpPr>
          <p:nvPr>
            <p:ph type="sldNum" sz="quarter" idx="4"/>
          </p:nvPr>
        </p:nvSpPr>
        <p:spPr>
          <a:xfrm>
            <a:off x="547863" y="6228925"/>
            <a:ext cx="504281" cy="295236"/>
          </a:xfrm>
          <a:prstGeom prst="rect">
            <a:avLst/>
          </a:prstGeom>
        </p:spPr>
        <p:txBody>
          <a:bodyPr/>
          <a:lstStyle>
            <a:lvl1pPr algn="l">
              <a:defRPr sz="1000">
                <a:solidFill>
                  <a:srgbClr val="989EA3"/>
                </a:solidFill>
                <a:latin typeface="Arial"/>
                <a:cs typeface="Arial"/>
              </a:defRPr>
            </a:lvl1pPr>
          </a:lstStyle>
          <a:p>
            <a:fld id="{D0394A55-0D5E-E449-981A-A375C652BACE}" type="slidenum">
              <a:rPr lang="en-US" smtClean="0"/>
              <a:t>‹#›</a:t>
            </a:fld>
            <a:endParaRPr lang="en-US" dirty="0"/>
          </a:p>
        </p:txBody>
      </p:sp>
    </p:spTree>
    <p:extLst>
      <p:ext uri="{BB962C8B-B14F-4D97-AF65-F5344CB8AC3E}">
        <p14:creationId xmlns:p14="http://schemas.microsoft.com/office/powerpoint/2010/main" val="4294438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7652-F798-C64F-8B2B-6E4943D22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701640-EBE3-684B-9F36-08D15E29EEE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732873-4747-2B4F-9C1C-204CAB1429E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E6AC64-D952-F447-B4C4-A0073C7055DE}"/>
              </a:ext>
            </a:extLst>
          </p:cNvPr>
          <p:cNvSpPr>
            <a:spLocks noGrp="1"/>
          </p:cNvSpPr>
          <p:nvPr>
            <p:ph type="dt" sz="half" idx="10"/>
          </p:nvPr>
        </p:nvSpPr>
        <p:spPr/>
        <p:txBody>
          <a:bodyPr/>
          <a:lstStyle/>
          <a:p>
            <a:fld id="{CB8BFD5C-1EFE-8248-826B-95F2F3D8E765}" type="datetimeFigureOut">
              <a:rPr lang="en-US" smtClean="0"/>
              <a:t>4/13/2023</a:t>
            </a:fld>
            <a:endParaRPr lang="en-US"/>
          </a:p>
        </p:txBody>
      </p:sp>
      <p:sp>
        <p:nvSpPr>
          <p:cNvPr id="6" name="Footer Placeholder 5">
            <a:extLst>
              <a:ext uri="{FF2B5EF4-FFF2-40B4-BE49-F238E27FC236}">
                <a16:creationId xmlns:a16="http://schemas.microsoft.com/office/drawing/2014/main" id="{1805F366-5E45-C446-8E60-7D1293281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EBF81-9C5D-264A-AAB0-19FD9AD305F9}"/>
              </a:ext>
            </a:extLst>
          </p:cNvPr>
          <p:cNvSpPr>
            <a:spLocks noGrp="1"/>
          </p:cNvSpPr>
          <p:nvPr>
            <p:ph type="sldNum" sz="quarter" idx="12"/>
          </p:nvPr>
        </p:nvSpPr>
        <p:spPr/>
        <p:txBody>
          <a:bodyPr/>
          <a:lstStyle/>
          <a:p>
            <a:fld id="{6F944304-9858-4140-A496-531CE8A74329}" type="slidenum">
              <a:rPr lang="en-US" smtClean="0"/>
              <a:t>‹#›</a:t>
            </a:fld>
            <a:endParaRPr lang="en-US"/>
          </a:p>
        </p:txBody>
      </p:sp>
    </p:spTree>
    <p:extLst>
      <p:ext uri="{BB962C8B-B14F-4D97-AF65-F5344CB8AC3E}">
        <p14:creationId xmlns:p14="http://schemas.microsoft.com/office/powerpoint/2010/main" val="3650896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B3EEC-69DB-A844-9933-7150F0CFE33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C07DED9-5CF4-8C49-819D-96606CB4679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3598E11-D538-6640-B7D7-515FB01E136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53C59A0C-5A43-4549-9DAD-FF6E27B1834E}"/>
              </a:ext>
            </a:extLst>
          </p:cNvPr>
          <p:cNvSpPr>
            <a:spLocks noGrp="1"/>
          </p:cNvSpPr>
          <p:nvPr>
            <p:ph type="dt" sz="half" idx="10"/>
          </p:nvPr>
        </p:nvSpPr>
        <p:spPr/>
        <p:txBody>
          <a:bodyPr/>
          <a:lstStyle/>
          <a:p>
            <a:fld id="{CB8BFD5C-1EFE-8248-826B-95F2F3D8E765}" type="datetimeFigureOut">
              <a:rPr lang="en-US" smtClean="0"/>
              <a:t>4/13/2023</a:t>
            </a:fld>
            <a:endParaRPr lang="en-US"/>
          </a:p>
        </p:txBody>
      </p:sp>
      <p:sp>
        <p:nvSpPr>
          <p:cNvPr id="6" name="Footer Placeholder 5">
            <a:extLst>
              <a:ext uri="{FF2B5EF4-FFF2-40B4-BE49-F238E27FC236}">
                <a16:creationId xmlns:a16="http://schemas.microsoft.com/office/drawing/2014/main" id="{3F3B1A8E-6E1A-5842-B217-21C3C6081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8BF12-918F-2640-A01E-B0D417506504}"/>
              </a:ext>
            </a:extLst>
          </p:cNvPr>
          <p:cNvSpPr>
            <a:spLocks noGrp="1"/>
          </p:cNvSpPr>
          <p:nvPr>
            <p:ph type="sldNum" sz="quarter" idx="12"/>
          </p:nvPr>
        </p:nvSpPr>
        <p:spPr/>
        <p:txBody>
          <a:bodyPr/>
          <a:lstStyle/>
          <a:p>
            <a:fld id="{6F944304-9858-4140-A496-531CE8A74329}" type="slidenum">
              <a:rPr lang="en-US" smtClean="0"/>
              <a:t>‹#›</a:t>
            </a:fld>
            <a:endParaRPr lang="en-US"/>
          </a:p>
        </p:txBody>
      </p:sp>
    </p:spTree>
    <p:extLst>
      <p:ext uri="{BB962C8B-B14F-4D97-AF65-F5344CB8AC3E}">
        <p14:creationId xmlns:p14="http://schemas.microsoft.com/office/powerpoint/2010/main" val="1881435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over_bkg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916720" y="657321"/>
            <a:ext cx="6480951" cy="3167843"/>
          </a:xfrm>
        </p:spPr>
        <p:txBody>
          <a:bodyPr anchor="b">
            <a:normAutofit/>
          </a:bodyPr>
          <a:lstStyle>
            <a:lvl1pPr algn="l">
              <a:lnSpc>
                <a:spcPct val="80000"/>
              </a:lnSpc>
              <a:defRPr sz="4500" b="1" i="0" baseline="0">
                <a:solidFill>
                  <a:schemeClr val="bg1"/>
                </a:solidFill>
                <a:latin typeface="Arial-BoldMT"/>
                <a:cs typeface="Arial-BoldMT"/>
              </a:defRPr>
            </a:lvl1pPr>
          </a:lstStyle>
          <a:p>
            <a:r>
              <a:rPr lang="en-US" dirty="0"/>
              <a:t>Headline</a:t>
            </a:r>
          </a:p>
        </p:txBody>
      </p:sp>
      <p:sp>
        <p:nvSpPr>
          <p:cNvPr id="3" name="Subtitle 2"/>
          <p:cNvSpPr>
            <a:spLocks noGrp="1"/>
          </p:cNvSpPr>
          <p:nvPr>
            <p:ph type="subTitle" idx="1" hasCustomPrompt="1"/>
          </p:nvPr>
        </p:nvSpPr>
        <p:spPr>
          <a:xfrm>
            <a:off x="916720" y="3825164"/>
            <a:ext cx="6400800" cy="688511"/>
          </a:xfrm>
        </p:spPr>
        <p:txBody>
          <a:bodyPr>
            <a:normAutofit/>
          </a:bodyPr>
          <a:lstStyle>
            <a:lvl1pPr marL="0" indent="0" algn="l">
              <a:buNone/>
              <a:defRPr sz="1600" b="1" i="0" baseline="0">
                <a:solidFill>
                  <a:srgbClr val="C3CD7B"/>
                </a:solidFill>
                <a:latin typeface="Arial-BoldM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a:t>
            </a:r>
          </a:p>
        </p:txBody>
      </p:sp>
    </p:spTree>
    <p:extLst>
      <p:ext uri="{BB962C8B-B14F-4D97-AF65-F5344CB8AC3E}">
        <p14:creationId xmlns:p14="http://schemas.microsoft.com/office/powerpoint/2010/main" val="1008552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956666" y="395831"/>
            <a:ext cx="7606427" cy="1359153"/>
          </a:xfrm>
        </p:spPr>
        <p:txBody>
          <a:bodyPr tIns="0" bIns="0"/>
          <a:lstStyle/>
          <a:p>
            <a:r>
              <a:rPr lang="en-US"/>
              <a:t>Click to edit Master title style</a:t>
            </a:r>
            <a:endParaRPr lang="en-US" dirty="0"/>
          </a:p>
        </p:txBody>
      </p:sp>
      <p:sp>
        <p:nvSpPr>
          <p:cNvPr id="10" name="Content Placeholder 2"/>
          <p:cNvSpPr>
            <a:spLocks noGrp="1"/>
          </p:cNvSpPr>
          <p:nvPr>
            <p:ph idx="1"/>
          </p:nvPr>
        </p:nvSpPr>
        <p:spPr>
          <a:xfrm>
            <a:off x="956667" y="1882620"/>
            <a:ext cx="7282212" cy="395031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p:cNvSpPr>
            <a:spLocks noGrp="1"/>
          </p:cNvSpPr>
          <p:nvPr>
            <p:ph type="dt" sz="half" idx="10"/>
          </p:nvPr>
        </p:nvSpPr>
        <p:spPr>
          <a:xfrm>
            <a:off x="956439" y="5936345"/>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4/13/2023</a:t>
            </a:fld>
            <a:endParaRPr lang="en-US" dirty="0"/>
          </a:p>
        </p:txBody>
      </p:sp>
      <p:sp>
        <p:nvSpPr>
          <p:cNvPr id="13" name="Footer Placeholder 4"/>
          <p:cNvSpPr>
            <a:spLocks noGrp="1"/>
          </p:cNvSpPr>
          <p:nvPr>
            <p:ph type="ftr" sz="quarter" idx="11"/>
          </p:nvPr>
        </p:nvSpPr>
        <p:spPr>
          <a:xfrm>
            <a:off x="2265667" y="5936345"/>
            <a:ext cx="3355380" cy="365125"/>
          </a:xfrm>
          <a:prstGeom prst="rect">
            <a:avLst/>
          </a:prstGeom>
        </p:spPr>
        <p:txBody>
          <a:bodyPr/>
          <a:lstStyle>
            <a:lvl1pPr algn="ctr">
              <a:defRPr>
                <a:solidFill>
                  <a:srgbClr val="989EA3"/>
                </a:solidFill>
              </a:defRPr>
            </a:lvl1pPr>
          </a:lstStyle>
          <a:p>
            <a:endParaRPr lang="en-US" dirty="0"/>
          </a:p>
        </p:txBody>
      </p:sp>
      <p:sp>
        <p:nvSpPr>
          <p:cNvPr id="14" name="Slide Number Placeholder 5"/>
          <p:cNvSpPr>
            <a:spLocks noGrp="1"/>
          </p:cNvSpPr>
          <p:nvPr>
            <p:ph type="sldNum" sz="quarter" idx="12"/>
          </p:nvPr>
        </p:nvSpPr>
        <p:spPr>
          <a:xfrm>
            <a:off x="5621047"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867386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2" name="Title Text"/>
          <p:cNvSpPr txBox="1">
            <a:spLocks noGrp="1"/>
          </p:cNvSpPr>
          <p:nvPr>
            <p:ph type="title"/>
          </p:nvPr>
        </p:nvSpPr>
        <p:spPr>
          <a:prstGeom prst="rect">
            <a:avLst/>
          </a:prstGeom>
        </p:spPr>
        <p:txBody>
          <a:bodyPr/>
          <a:lstStyle/>
          <a:p>
            <a:r>
              <a:t>Title Text</a:t>
            </a:r>
          </a:p>
        </p:txBody>
      </p:sp>
      <p:sp>
        <p:nvSpPr>
          <p:cNvPr id="3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4679846" y="1882621"/>
            <a:ext cx="3465576" cy="3895426"/>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956439" y="1882620"/>
            <a:ext cx="3465137" cy="3895427"/>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956439" y="5936345"/>
            <a:ext cx="1293548" cy="365125"/>
          </a:xfrm>
          <a:prstGeom prst="rect">
            <a:avLst/>
          </a:prstGeom>
        </p:spPr>
        <p:txBody>
          <a:bodyPr/>
          <a:lstStyle>
            <a:lvl1pPr>
              <a:defRPr>
                <a:solidFill>
                  <a:srgbClr val="989EA3"/>
                </a:solidFill>
              </a:defRPr>
            </a:lvl1pPr>
          </a:lstStyle>
          <a:p>
            <a:fld id="{A3F11EEC-60B6-DF4B-A821-B910872C5F64}" type="datetimeFigureOut">
              <a:rPr lang="en-US" smtClean="0"/>
              <a:pPr/>
              <a:t>4/13/2023</a:t>
            </a:fld>
            <a:endParaRPr lang="en-US" dirty="0"/>
          </a:p>
        </p:txBody>
      </p:sp>
      <p:sp>
        <p:nvSpPr>
          <p:cNvPr id="11" name="Footer Placeholder 4"/>
          <p:cNvSpPr>
            <a:spLocks noGrp="1"/>
          </p:cNvSpPr>
          <p:nvPr>
            <p:ph type="ftr" sz="quarter" idx="11"/>
          </p:nvPr>
        </p:nvSpPr>
        <p:spPr>
          <a:xfrm>
            <a:off x="2265667" y="5936345"/>
            <a:ext cx="3355380" cy="365125"/>
          </a:xfrm>
          <a:prstGeom prst="rect">
            <a:avLst/>
          </a:prstGeom>
        </p:spPr>
        <p:txBody>
          <a:bodyPr/>
          <a:lstStyle>
            <a:lvl1pPr algn="ctr">
              <a:defRPr>
                <a:solidFill>
                  <a:srgbClr val="989EA3"/>
                </a:solidFill>
              </a:defRPr>
            </a:lvl1pPr>
          </a:lstStyle>
          <a:p>
            <a:endParaRPr lang="en-US" dirty="0"/>
          </a:p>
        </p:txBody>
      </p:sp>
      <p:sp>
        <p:nvSpPr>
          <p:cNvPr id="12" name="Slide Number Placeholder 5"/>
          <p:cNvSpPr>
            <a:spLocks noGrp="1"/>
          </p:cNvSpPr>
          <p:nvPr>
            <p:ph type="sldNum" sz="quarter" idx="12"/>
          </p:nvPr>
        </p:nvSpPr>
        <p:spPr>
          <a:xfrm>
            <a:off x="5621047"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3390570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Closing_bkg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Closing_bkg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6191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ontent Slide - Paragraph">
    <p:spTree>
      <p:nvGrpSpPr>
        <p:cNvPr id="1" name=""/>
        <p:cNvGrpSpPr/>
        <p:nvPr/>
      </p:nvGrpSpPr>
      <p:grpSpPr>
        <a:xfrm>
          <a:off x="0" y="0"/>
          <a:ext cx="0" cy="0"/>
          <a:chOff x="0" y="0"/>
          <a:chExt cx="0" cy="0"/>
        </a:xfrm>
      </p:grpSpPr>
      <p:sp>
        <p:nvSpPr>
          <p:cNvPr id="9" name="Title 1"/>
          <p:cNvSpPr>
            <a:spLocks noGrp="1"/>
          </p:cNvSpPr>
          <p:nvPr>
            <p:ph type="title"/>
          </p:nvPr>
        </p:nvSpPr>
        <p:spPr>
          <a:xfrm>
            <a:off x="550072" y="688424"/>
            <a:ext cx="8128557" cy="547174"/>
          </a:xfrm>
        </p:spPr>
        <p:txBody>
          <a:bodyPr tIns="0" bIns="0"/>
          <a:lstStyle>
            <a:lvl1pPr>
              <a:defRPr sz="3600"/>
            </a:lvl1pPr>
          </a:lstStyle>
          <a:p>
            <a:r>
              <a:rPr lang="en-US" dirty="0"/>
              <a:t>Click to edit Master title style</a:t>
            </a:r>
          </a:p>
        </p:txBody>
      </p:sp>
      <p:sp>
        <p:nvSpPr>
          <p:cNvPr id="10" name="Content Placeholder 2"/>
          <p:cNvSpPr>
            <a:spLocks noGrp="1"/>
          </p:cNvSpPr>
          <p:nvPr>
            <p:ph idx="1"/>
          </p:nvPr>
        </p:nvSpPr>
        <p:spPr>
          <a:xfrm>
            <a:off x="547861" y="1382027"/>
            <a:ext cx="8130768" cy="4569406"/>
          </a:xfrm>
        </p:spPr>
        <p:txBody>
          <a:bodyPr>
            <a:noAutofit/>
          </a:bodyPr>
          <a:lstStyle>
            <a:lvl1pPr>
              <a:lnSpc>
                <a:spcPct val="90000"/>
              </a:lnSpc>
              <a:defRPr sz="2400"/>
            </a:lvl1pPr>
            <a:lvl2pPr>
              <a:lnSpc>
                <a:spcPct val="90000"/>
              </a:lnSpc>
              <a:defRPr sz="2400">
                <a:latin typeface="Arial"/>
                <a:cs typeface="Arial"/>
              </a:defRPr>
            </a:lvl2pPr>
            <a:lvl3pPr>
              <a:lnSpc>
                <a:spcPct val="90000"/>
              </a:lnSpc>
              <a:defRPr sz="2400"/>
            </a:lvl3pPr>
            <a:lvl4pPr>
              <a:lnSpc>
                <a:spcPct val="90000"/>
              </a:lnSpc>
              <a:defRPr sz="2400"/>
            </a:lvl4pPr>
            <a:lvl5pPr>
              <a:lnSpc>
                <a:spcPct val="90000"/>
              </a:lnSpc>
              <a:defRPr sz="2400"/>
            </a:lvl5pPr>
          </a:lstStyle>
          <a:p>
            <a:pPr lvl="0"/>
            <a:r>
              <a:rPr lang="en-US" dirty="0"/>
              <a:t>Click to edit Master text styles</a:t>
            </a:r>
          </a:p>
        </p:txBody>
      </p:sp>
      <p:sp>
        <p:nvSpPr>
          <p:cNvPr id="7" name="Slide Number Placeholder 5"/>
          <p:cNvSpPr>
            <a:spLocks noGrp="1"/>
          </p:cNvSpPr>
          <p:nvPr>
            <p:ph type="sldNum" sz="quarter" idx="4"/>
          </p:nvPr>
        </p:nvSpPr>
        <p:spPr>
          <a:xfrm>
            <a:off x="547863" y="6228925"/>
            <a:ext cx="504281" cy="295236"/>
          </a:xfrm>
          <a:prstGeom prst="rect">
            <a:avLst/>
          </a:prstGeom>
        </p:spPr>
        <p:txBody>
          <a:bodyPr/>
          <a:lstStyle>
            <a:lvl1pPr algn="l">
              <a:defRPr sz="1000">
                <a:solidFill>
                  <a:srgbClr val="989EA3"/>
                </a:solidFill>
                <a:latin typeface="Arial"/>
                <a:cs typeface="Arial"/>
              </a:defRPr>
            </a:lvl1pPr>
          </a:lstStyle>
          <a:p>
            <a:fld id="{D0394A55-0D5E-E449-981A-A375C652BACE}" type="slidenum">
              <a:rPr lang="en-US" smtClean="0"/>
              <a:t>‹#›</a:t>
            </a:fld>
            <a:endParaRPr lang="en-US" dirty="0"/>
          </a:p>
        </p:txBody>
      </p:sp>
    </p:spTree>
    <p:extLst>
      <p:ext uri="{BB962C8B-B14F-4D97-AF65-F5344CB8AC3E}">
        <p14:creationId xmlns:p14="http://schemas.microsoft.com/office/powerpoint/2010/main" val="382566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41" name="Title Text"/>
          <p:cNvSpPr txBox="1">
            <a:spLocks noGrp="1"/>
          </p:cNvSpPr>
          <p:nvPr>
            <p:ph type="title"/>
          </p:nvPr>
        </p:nvSpPr>
        <p:spPr>
          <a:xfrm>
            <a:off x="956439" y="337117"/>
            <a:ext cx="7514754" cy="1945530"/>
          </a:xfrm>
          <a:prstGeom prst="rect">
            <a:avLst/>
          </a:prstGeom>
        </p:spPr>
        <p:txBody>
          <a:bodyPr anchor="b"/>
          <a:lstStyle>
            <a:lvl1pPr>
              <a:defRPr sz="6500"/>
            </a:lvl1pPr>
          </a:lstStyle>
          <a:p>
            <a:r>
              <a:t>Title Text</a:t>
            </a:r>
          </a:p>
        </p:txBody>
      </p:sp>
      <p:sp>
        <p:nvSpPr>
          <p:cNvPr id="42" name="Body Level One…"/>
          <p:cNvSpPr txBox="1">
            <a:spLocks noGrp="1"/>
          </p:cNvSpPr>
          <p:nvPr>
            <p:ph type="body" sz="half" idx="1"/>
          </p:nvPr>
        </p:nvSpPr>
        <p:spPr>
          <a:xfrm>
            <a:off x="956438" y="2818245"/>
            <a:ext cx="7514753" cy="3118101"/>
          </a:xfrm>
          <a:prstGeom prst="rect">
            <a:avLst/>
          </a:prstGeom>
        </p:spPr>
        <p:txBody>
          <a:bodyPr/>
          <a:lstStyle>
            <a:lvl1pPr>
              <a:spcBef>
                <a:spcPts val="400"/>
              </a:spcBef>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xfrm>
            <a:off x="7801519" y="5936345"/>
            <a:ext cx="343903" cy="358141"/>
          </a:xfrm>
          <a:prstGeom prst="rect">
            <a:avLst/>
          </a:prstGeom>
        </p:spPr>
        <p:txBody>
          <a:bodyPr anchor="t"/>
          <a:lstStyle>
            <a:lvl1pPr>
              <a:defRPr sz="1800">
                <a:solidFill>
                  <a:srgbClr val="989EA3"/>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Body Level One…"/>
          <p:cNvSpPr txBox="1">
            <a:spLocks noGrp="1"/>
          </p:cNvSpPr>
          <p:nvPr>
            <p:ph type="body" sz="quarter" idx="1"/>
          </p:nvPr>
        </p:nvSpPr>
        <p:spPr>
          <a:xfrm>
            <a:off x="956439" y="2818245"/>
            <a:ext cx="3465137" cy="3118101"/>
          </a:xfrm>
          <a:prstGeom prst="rect">
            <a:avLst/>
          </a:prstGeom>
        </p:spPr>
        <p:txBody>
          <a:bodyPr/>
          <a:lstStyle>
            <a:lvl1pPr>
              <a:spcBef>
                <a:spcPts val="400"/>
              </a:spcBef>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2" name="Text Placeholder 2"/>
          <p:cNvSpPr>
            <a:spLocks noGrp="1"/>
          </p:cNvSpPr>
          <p:nvPr>
            <p:ph type="body" sz="quarter" idx="13"/>
          </p:nvPr>
        </p:nvSpPr>
        <p:spPr>
          <a:xfrm>
            <a:off x="5097515" y="2825387"/>
            <a:ext cx="3465578" cy="3118101"/>
          </a:xfrm>
          <a:prstGeom prst="rect">
            <a:avLst/>
          </a:prstGeom>
        </p:spPr>
        <p:txBody>
          <a:bodyPr/>
          <a:lstStyle/>
          <a:p>
            <a:pPr>
              <a:spcBef>
                <a:spcPts val="400"/>
              </a:spcBef>
              <a:defRPr sz="2000">
                <a:solidFill>
                  <a:srgbClr val="000000"/>
                </a:solidFill>
              </a:defRPr>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Body Level One…"/>
          <p:cNvSpPr txBox="1">
            <a:spLocks noGrp="1"/>
          </p:cNvSpPr>
          <p:nvPr>
            <p:ph type="body" sz="quarter" idx="1"/>
          </p:nvPr>
        </p:nvSpPr>
        <p:spPr>
          <a:xfrm>
            <a:off x="956439" y="2818245"/>
            <a:ext cx="3465137" cy="2959801"/>
          </a:xfrm>
          <a:prstGeom prst="rect">
            <a:avLst/>
          </a:prstGeom>
        </p:spPr>
        <p:txBody>
          <a:bodyPr/>
          <a:lstStyle>
            <a:lvl1pPr>
              <a:spcBef>
                <a:spcPts val="400"/>
              </a:spcBef>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2" name="Text Placeholder 2"/>
          <p:cNvSpPr>
            <a:spLocks noGrp="1"/>
          </p:cNvSpPr>
          <p:nvPr>
            <p:ph type="body" sz="quarter" idx="13"/>
          </p:nvPr>
        </p:nvSpPr>
        <p:spPr>
          <a:xfrm>
            <a:off x="5097515" y="2825386"/>
            <a:ext cx="3465578" cy="2952661"/>
          </a:xfrm>
          <a:prstGeom prst="rect">
            <a:avLst/>
          </a:prstGeom>
        </p:spPr>
        <p:txBody>
          <a:bodyPr/>
          <a:lstStyle/>
          <a:p>
            <a:pPr>
              <a:spcBef>
                <a:spcPts val="400"/>
              </a:spcBef>
              <a:defRPr sz="2000">
                <a:solidFill>
                  <a:srgbClr val="000000"/>
                </a:solidFill>
              </a:defRPr>
            </a:pPr>
            <a:endParaRPr/>
          </a:p>
        </p:txBody>
      </p:sp>
      <p:sp>
        <p:nvSpPr>
          <p:cNvPr id="63" name="Slide Number"/>
          <p:cNvSpPr txBox="1">
            <a:spLocks noGrp="1"/>
          </p:cNvSpPr>
          <p:nvPr>
            <p:ph type="sldNum" sz="quarter" idx="2"/>
          </p:nvPr>
        </p:nvSpPr>
        <p:spPr>
          <a:xfrm>
            <a:off x="7801519" y="5936345"/>
            <a:ext cx="343903" cy="358141"/>
          </a:xfrm>
          <a:prstGeom prst="rect">
            <a:avLst/>
          </a:prstGeom>
        </p:spPr>
        <p:txBody>
          <a:bodyPr anchor="t"/>
          <a:lstStyle>
            <a:lvl1pPr>
              <a:defRPr sz="1800">
                <a:solidFill>
                  <a:srgbClr val="989EA3"/>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grpSp>
        <p:nvGrpSpPr>
          <p:cNvPr id="72" name="Picture 1"/>
          <p:cNvGrpSpPr/>
          <p:nvPr/>
        </p:nvGrpSpPr>
        <p:grpSpPr>
          <a:xfrm>
            <a:off x="0" y="0"/>
            <a:ext cx="9144000" cy="6858000"/>
            <a:chOff x="0" y="0"/>
            <a:chExt cx="9144000" cy="6858000"/>
          </a:xfrm>
        </p:grpSpPr>
        <p:sp>
          <p:nvSpPr>
            <p:cNvPr id="70" name="Rectangle"/>
            <p:cNvSpPr/>
            <p:nvPr/>
          </p:nvSpPr>
          <p:spPr>
            <a:xfrm>
              <a:off x="0" y="0"/>
              <a:ext cx="9144000" cy="685800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pic>
          <p:nvPicPr>
            <p:cNvPr id="71" name="image4.jpeg" descr="image4.jpeg"/>
            <p:cNvPicPr>
              <a:picLocks noChangeAspect="1"/>
            </p:cNvPicPr>
            <p:nvPr/>
          </p:nvPicPr>
          <p:blipFill>
            <a:blip r:embed="rId2"/>
            <a:stretch>
              <a:fillRect/>
            </a:stretch>
          </p:blipFill>
          <p:spPr>
            <a:xfrm>
              <a:off x="0" y="0"/>
              <a:ext cx="9144000" cy="6858000"/>
            </a:xfrm>
            <a:prstGeom prst="rect">
              <a:avLst/>
            </a:prstGeom>
            <a:ln w="12700" cap="flat">
              <a:noFill/>
              <a:miter lim="400000"/>
            </a:ln>
            <a:effectLst/>
          </p:spPr>
        </p:pic>
      </p:gr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E2381-01A9-E346-BD1B-33A9DB8AAEA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2F55E89-B73C-FF48-91F8-9702907B8D5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0B40335-8B18-CE48-965F-168A6DABACC3}"/>
              </a:ext>
            </a:extLst>
          </p:cNvPr>
          <p:cNvSpPr>
            <a:spLocks noGrp="1"/>
          </p:cNvSpPr>
          <p:nvPr>
            <p:ph type="dt" sz="half" idx="10"/>
          </p:nvPr>
        </p:nvSpPr>
        <p:spPr/>
        <p:txBody>
          <a:bodyPr/>
          <a:lstStyle/>
          <a:p>
            <a:fld id="{CB8BFD5C-1EFE-8248-826B-95F2F3D8E765}" type="datetimeFigureOut">
              <a:rPr lang="en-US" smtClean="0"/>
              <a:t>4/13/2023</a:t>
            </a:fld>
            <a:endParaRPr lang="en-US"/>
          </a:p>
        </p:txBody>
      </p:sp>
      <p:sp>
        <p:nvSpPr>
          <p:cNvPr id="5" name="Footer Placeholder 4">
            <a:extLst>
              <a:ext uri="{FF2B5EF4-FFF2-40B4-BE49-F238E27FC236}">
                <a16:creationId xmlns:a16="http://schemas.microsoft.com/office/drawing/2014/main" id="{4FA4CAF9-4DB3-ED40-B688-3F70B66BE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1173C-112D-1448-8638-3B13910C0A21}"/>
              </a:ext>
            </a:extLst>
          </p:cNvPr>
          <p:cNvSpPr>
            <a:spLocks noGrp="1"/>
          </p:cNvSpPr>
          <p:nvPr>
            <p:ph type="sldNum" sz="quarter" idx="12"/>
          </p:nvPr>
        </p:nvSpPr>
        <p:spPr/>
        <p:txBody>
          <a:bodyPr/>
          <a:lstStyle/>
          <a:p>
            <a:fld id="{6F944304-9858-4140-A496-531CE8A74329}" type="slidenum">
              <a:rPr lang="en-US" smtClean="0"/>
              <a:t>‹#›</a:t>
            </a:fld>
            <a:endParaRPr lang="en-US"/>
          </a:p>
        </p:txBody>
      </p:sp>
    </p:spTree>
    <p:extLst>
      <p:ext uri="{BB962C8B-B14F-4D97-AF65-F5344CB8AC3E}">
        <p14:creationId xmlns:p14="http://schemas.microsoft.com/office/powerpoint/2010/main" val="2007702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7237-D635-BA44-94F2-E48E6033E4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FB5B72-2E63-444A-9625-A053D86DBA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21AFE-65DF-B949-B949-A2DA859E2CE2}"/>
              </a:ext>
            </a:extLst>
          </p:cNvPr>
          <p:cNvSpPr>
            <a:spLocks noGrp="1"/>
          </p:cNvSpPr>
          <p:nvPr>
            <p:ph type="dt" sz="half" idx="10"/>
          </p:nvPr>
        </p:nvSpPr>
        <p:spPr/>
        <p:txBody>
          <a:bodyPr/>
          <a:lstStyle/>
          <a:p>
            <a:fld id="{CB8BFD5C-1EFE-8248-826B-95F2F3D8E765}" type="datetimeFigureOut">
              <a:rPr lang="en-US" smtClean="0"/>
              <a:t>4/13/2023</a:t>
            </a:fld>
            <a:endParaRPr lang="en-US"/>
          </a:p>
        </p:txBody>
      </p:sp>
      <p:sp>
        <p:nvSpPr>
          <p:cNvPr id="5" name="Footer Placeholder 4">
            <a:extLst>
              <a:ext uri="{FF2B5EF4-FFF2-40B4-BE49-F238E27FC236}">
                <a16:creationId xmlns:a16="http://schemas.microsoft.com/office/drawing/2014/main" id="{4D00474A-B4F1-384E-A443-B2F1733FE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AC987-B5FE-C845-AB90-268C85E193DB}"/>
              </a:ext>
            </a:extLst>
          </p:cNvPr>
          <p:cNvSpPr>
            <a:spLocks noGrp="1"/>
          </p:cNvSpPr>
          <p:nvPr>
            <p:ph type="sldNum" sz="quarter" idx="12"/>
          </p:nvPr>
        </p:nvSpPr>
        <p:spPr/>
        <p:txBody>
          <a:bodyPr/>
          <a:lstStyle/>
          <a:p>
            <a:fld id="{6F944304-9858-4140-A496-531CE8A74329}" type="slidenum">
              <a:rPr lang="en-US" smtClean="0"/>
              <a:t>‹#›</a:t>
            </a:fld>
            <a:endParaRPr lang="en-US"/>
          </a:p>
        </p:txBody>
      </p:sp>
    </p:spTree>
    <p:extLst>
      <p:ext uri="{BB962C8B-B14F-4D97-AF65-F5344CB8AC3E}">
        <p14:creationId xmlns:p14="http://schemas.microsoft.com/office/powerpoint/2010/main" val="133405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5.jpe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8.jpe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5" descr="Picture 5"/>
          <p:cNvPicPr>
            <a:picLocks noChangeAspect="1"/>
          </p:cNvPicPr>
          <p:nvPr/>
        </p:nvPicPr>
        <p:blipFill>
          <a:blip r:embed="rId9"/>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956666" y="395830"/>
            <a:ext cx="7606428" cy="12028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956666" y="1598706"/>
            <a:ext cx="7606427" cy="497323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med"/>
  <p:txStyles>
    <p:titleStyle>
      <a:lvl1pPr marL="0" marR="0" indent="0" algn="l" defTabSz="457200" rtl="0" latinLnBrk="0">
        <a:lnSpc>
          <a:spcPct val="90000"/>
        </a:lnSpc>
        <a:spcBef>
          <a:spcPts val="0"/>
        </a:spcBef>
        <a:spcAft>
          <a:spcPts val="0"/>
        </a:spcAft>
        <a:buClrTx/>
        <a:buSzTx/>
        <a:buFontTx/>
        <a:buNone/>
        <a:tabLst/>
        <a:defRPr sz="4800" b="1" i="0" u="none" strike="noStrike" cap="none" spc="0" baseline="0">
          <a:ln>
            <a:noFill/>
          </a:ln>
          <a:solidFill>
            <a:srgbClr val="31373C"/>
          </a:solidFill>
          <a:uFillTx/>
          <a:latin typeface="Arial"/>
          <a:ea typeface="Arial"/>
          <a:cs typeface="Arial"/>
          <a:sym typeface="Arial"/>
        </a:defRPr>
      </a:lvl1pPr>
      <a:lvl2pPr marL="0" marR="0" indent="0" algn="l" defTabSz="457200" rtl="0" latinLnBrk="0">
        <a:lnSpc>
          <a:spcPct val="90000"/>
        </a:lnSpc>
        <a:spcBef>
          <a:spcPts val="0"/>
        </a:spcBef>
        <a:spcAft>
          <a:spcPts val="0"/>
        </a:spcAft>
        <a:buClrTx/>
        <a:buSzTx/>
        <a:buFontTx/>
        <a:buNone/>
        <a:tabLst/>
        <a:defRPr sz="4800" b="1" i="0" u="none" strike="noStrike" cap="none" spc="0" baseline="0">
          <a:ln>
            <a:noFill/>
          </a:ln>
          <a:solidFill>
            <a:srgbClr val="31373C"/>
          </a:solidFill>
          <a:uFillTx/>
          <a:latin typeface="Arial"/>
          <a:ea typeface="Arial"/>
          <a:cs typeface="Arial"/>
          <a:sym typeface="Arial"/>
        </a:defRPr>
      </a:lvl2pPr>
      <a:lvl3pPr marL="0" marR="0" indent="0" algn="l" defTabSz="457200" rtl="0" latinLnBrk="0">
        <a:lnSpc>
          <a:spcPct val="90000"/>
        </a:lnSpc>
        <a:spcBef>
          <a:spcPts val="0"/>
        </a:spcBef>
        <a:spcAft>
          <a:spcPts val="0"/>
        </a:spcAft>
        <a:buClrTx/>
        <a:buSzTx/>
        <a:buFontTx/>
        <a:buNone/>
        <a:tabLst/>
        <a:defRPr sz="4800" b="1" i="0" u="none" strike="noStrike" cap="none" spc="0" baseline="0">
          <a:ln>
            <a:noFill/>
          </a:ln>
          <a:solidFill>
            <a:srgbClr val="31373C"/>
          </a:solidFill>
          <a:uFillTx/>
          <a:latin typeface="Arial"/>
          <a:ea typeface="Arial"/>
          <a:cs typeface="Arial"/>
          <a:sym typeface="Arial"/>
        </a:defRPr>
      </a:lvl3pPr>
      <a:lvl4pPr marL="0" marR="0" indent="0" algn="l" defTabSz="457200" rtl="0" latinLnBrk="0">
        <a:lnSpc>
          <a:spcPct val="90000"/>
        </a:lnSpc>
        <a:spcBef>
          <a:spcPts val="0"/>
        </a:spcBef>
        <a:spcAft>
          <a:spcPts val="0"/>
        </a:spcAft>
        <a:buClrTx/>
        <a:buSzTx/>
        <a:buFontTx/>
        <a:buNone/>
        <a:tabLst/>
        <a:defRPr sz="4800" b="1" i="0" u="none" strike="noStrike" cap="none" spc="0" baseline="0">
          <a:ln>
            <a:noFill/>
          </a:ln>
          <a:solidFill>
            <a:srgbClr val="31373C"/>
          </a:solidFill>
          <a:uFillTx/>
          <a:latin typeface="Arial"/>
          <a:ea typeface="Arial"/>
          <a:cs typeface="Arial"/>
          <a:sym typeface="Arial"/>
        </a:defRPr>
      </a:lvl4pPr>
      <a:lvl5pPr marL="0" marR="0" indent="0" algn="l" defTabSz="457200" rtl="0" latinLnBrk="0">
        <a:lnSpc>
          <a:spcPct val="90000"/>
        </a:lnSpc>
        <a:spcBef>
          <a:spcPts val="0"/>
        </a:spcBef>
        <a:spcAft>
          <a:spcPts val="0"/>
        </a:spcAft>
        <a:buClrTx/>
        <a:buSzTx/>
        <a:buFontTx/>
        <a:buNone/>
        <a:tabLst/>
        <a:defRPr sz="4800" b="1" i="0" u="none" strike="noStrike" cap="none" spc="0" baseline="0">
          <a:ln>
            <a:noFill/>
          </a:ln>
          <a:solidFill>
            <a:srgbClr val="31373C"/>
          </a:solidFill>
          <a:uFillTx/>
          <a:latin typeface="Arial"/>
          <a:ea typeface="Arial"/>
          <a:cs typeface="Arial"/>
          <a:sym typeface="Arial"/>
        </a:defRPr>
      </a:lvl5pPr>
      <a:lvl6pPr marL="0" marR="0" indent="0" algn="l" defTabSz="457200" rtl="0" latinLnBrk="0">
        <a:lnSpc>
          <a:spcPct val="90000"/>
        </a:lnSpc>
        <a:spcBef>
          <a:spcPts val="0"/>
        </a:spcBef>
        <a:spcAft>
          <a:spcPts val="0"/>
        </a:spcAft>
        <a:buClrTx/>
        <a:buSzTx/>
        <a:buFontTx/>
        <a:buNone/>
        <a:tabLst/>
        <a:defRPr sz="4800" b="1" i="0" u="none" strike="noStrike" cap="none" spc="0" baseline="0">
          <a:ln>
            <a:noFill/>
          </a:ln>
          <a:solidFill>
            <a:srgbClr val="31373C"/>
          </a:solidFill>
          <a:uFillTx/>
          <a:latin typeface="Arial"/>
          <a:ea typeface="Arial"/>
          <a:cs typeface="Arial"/>
          <a:sym typeface="Arial"/>
        </a:defRPr>
      </a:lvl6pPr>
      <a:lvl7pPr marL="0" marR="0" indent="0" algn="l" defTabSz="457200" rtl="0" latinLnBrk="0">
        <a:lnSpc>
          <a:spcPct val="90000"/>
        </a:lnSpc>
        <a:spcBef>
          <a:spcPts val="0"/>
        </a:spcBef>
        <a:spcAft>
          <a:spcPts val="0"/>
        </a:spcAft>
        <a:buClrTx/>
        <a:buSzTx/>
        <a:buFontTx/>
        <a:buNone/>
        <a:tabLst/>
        <a:defRPr sz="4800" b="1" i="0" u="none" strike="noStrike" cap="none" spc="0" baseline="0">
          <a:ln>
            <a:noFill/>
          </a:ln>
          <a:solidFill>
            <a:srgbClr val="31373C"/>
          </a:solidFill>
          <a:uFillTx/>
          <a:latin typeface="Arial"/>
          <a:ea typeface="Arial"/>
          <a:cs typeface="Arial"/>
          <a:sym typeface="Arial"/>
        </a:defRPr>
      </a:lvl7pPr>
      <a:lvl8pPr marL="0" marR="0" indent="0" algn="l" defTabSz="457200" rtl="0" latinLnBrk="0">
        <a:lnSpc>
          <a:spcPct val="90000"/>
        </a:lnSpc>
        <a:spcBef>
          <a:spcPts val="0"/>
        </a:spcBef>
        <a:spcAft>
          <a:spcPts val="0"/>
        </a:spcAft>
        <a:buClrTx/>
        <a:buSzTx/>
        <a:buFontTx/>
        <a:buNone/>
        <a:tabLst/>
        <a:defRPr sz="4800" b="1" i="0" u="none" strike="noStrike" cap="none" spc="0" baseline="0">
          <a:ln>
            <a:noFill/>
          </a:ln>
          <a:solidFill>
            <a:srgbClr val="31373C"/>
          </a:solidFill>
          <a:uFillTx/>
          <a:latin typeface="Arial"/>
          <a:ea typeface="Arial"/>
          <a:cs typeface="Arial"/>
          <a:sym typeface="Arial"/>
        </a:defRPr>
      </a:lvl8pPr>
      <a:lvl9pPr marL="0" marR="0" indent="0" algn="l" defTabSz="457200" rtl="0" latinLnBrk="0">
        <a:lnSpc>
          <a:spcPct val="90000"/>
        </a:lnSpc>
        <a:spcBef>
          <a:spcPts val="0"/>
        </a:spcBef>
        <a:spcAft>
          <a:spcPts val="0"/>
        </a:spcAft>
        <a:buClrTx/>
        <a:buSzTx/>
        <a:buFontTx/>
        <a:buNone/>
        <a:tabLst/>
        <a:defRPr sz="4800" b="1" i="0" u="none" strike="noStrike" cap="none" spc="0" baseline="0">
          <a:ln>
            <a:noFill/>
          </a:ln>
          <a:solidFill>
            <a:srgbClr val="31373C"/>
          </a:solidFill>
          <a:uFillTx/>
          <a:latin typeface="Arial"/>
          <a:ea typeface="Arial"/>
          <a:cs typeface="Arial"/>
          <a:sym typeface="Arial"/>
        </a:defRPr>
      </a:lvl9pPr>
    </p:titleStyle>
    <p:bodyStyle>
      <a:lvl1pPr marL="0" marR="0" indent="0" algn="l" defTabSz="457200" rtl="0" latinLnBrk="0">
        <a:lnSpc>
          <a:spcPct val="90000"/>
        </a:lnSpc>
        <a:spcBef>
          <a:spcPts val="500"/>
        </a:spcBef>
        <a:spcAft>
          <a:spcPts val="0"/>
        </a:spcAft>
        <a:buClrTx/>
        <a:buSzTx/>
        <a:buFontTx/>
        <a:buNone/>
        <a:tabLst/>
        <a:defRPr sz="2400" b="0" i="0" u="none" strike="noStrike" cap="none" spc="0" baseline="0">
          <a:ln>
            <a:noFill/>
          </a:ln>
          <a:solidFill>
            <a:srgbClr val="6D7272"/>
          </a:solidFill>
          <a:uFillTx/>
          <a:latin typeface="Arial"/>
          <a:ea typeface="Arial"/>
          <a:cs typeface="Arial"/>
          <a:sym typeface="Arial"/>
        </a:defRPr>
      </a:lvl1pPr>
      <a:lvl2pPr marL="800100" marR="0" indent="-342900" algn="l" defTabSz="457200" rtl="0" latinLnBrk="0">
        <a:lnSpc>
          <a:spcPct val="90000"/>
        </a:lnSpc>
        <a:spcBef>
          <a:spcPts val="500"/>
        </a:spcBef>
        <a:spcAft>
          <a:spcPts val="0"/>
        </a:spcAft>
        <a:buClrTx/>
        <a:buSzPct val="100000"/>
        <a:buFontTx/>
        <a:buChar char="–"/>
        <a:tabLst/>
        <a:defRPr sz="2400" b="0" i="0" u="none" strike="noStrike" cap="none" spc="0" baseline="0">
          <a:ln>
            <a:noFill/>
          </a:ln>
          <a:solidFill>
            <a:srgbClr val="6D7272"/>
          </a:solidFill>
          <a:uFillTx/>
          <a:latin typeface="Arial"/>
          <a:ea typeface="Arial"/>
          <a:cs typeface="Arial"/>
          <a:sym typeface="Arial"/>
        </a:defRPr>
      </a:lvl2pPr>
      <a:lvl3pPr marL="1143000" marR="0" indent="-228600" algn="l" defTabSz="457200" rtl="0" latinLnBrk="0">
        <a:lnSpc>
          <a:spcPct val="90000"/>
        </a:lnSpc>
        <a:spcBef>
          <a:spcPts val="500"/>
        </a:spcBef>
        <a:spcAft>
          <a:spcPts val="0"/>
        </a:spcAft>
        <a:buClrTx/>
        <a:buSzPct val="100000"/>
        <a:buFontTx/>
        <a:buChar char="•"/>
        <a:tabLst/>
        <a:defRPr sz="2400" b="0" i="0" u="none" strike="noStrike" cap="none" spc="0" baseline="0">
          <a:ln>
            <a:noFill/>
          </a:ln>
          <a:solidFill>
            <a:srgbClr val="6D7272"/>
          </a:solidFill>
          <a:uFillTx/>
          <a:latin typeface="Arial"/>
          <a:ea typeface="Arial"/>
          <a:cs typeface="Arial"/>
          <a:sym typeface="Arial"/>
        </a:defRPr>
      </a:lvl3pPr>
      <a:lvl4pPr marL="1600200" marR="0" indent="-228600" algn="l" defTabSz="457200" rtl="0" latinLnBrk="0">
        <a:lnSpc>
          <a:spcPct val="90000"/>
        </a:lnSpc>
        <a:spcBef>
          <a:spcPts val="500"/>
        </a:spcBef>
        <a:spcAft>
          <a:spcPts val="0"/>
        </a:spcAft>
        <a:buClrTx/>
        <a:buSzPct val="100000"/>
        <a:buFontTx/>
        <a:buChar char="–"/>
        <a:tabLst/>
        <a:defRPr sz="2400" b="0" i="0" u="none" strike="noStrike" cap="none" spc="0" baseline="0">
          <a:ln>
            <a:noFill/>
          </a:ln>
          <a:solidFill>
            <a:srgbClr val="6D7272"/>
          </a:solidFill>
          <a:uFillTx/>
          <a:latin typeface="Arial"/>
          <a:ea typeface="Arial"/>
          <a:cs typeface="Arial"/>
          <a:sym typeface="Arial"/>
        </a:defRPr>
      </a:lvl4pPr>
      <a:lvl5pPr marL="2057400" marR="0" indent="-228600" algn="l" defTabSz="457200" rtl="0" latinLnBrk="0">
        <a:lnSpc>
          <a:spcPct val="90000"/>
        </a:lnSpc>
        <a:spcBef>
          <a:spcPts val="500"/>
        </a:spcBef>
        <a:spcAft>
          <a:spcPts val="0"/>
        </a:spcAft>
        <a:buClrTx/>
        <a:buSzPct val="100000"/>
        <a:buFontTx/>
        <a:buChar char="»"/>
        <a:tabLst/>
        <a:defRPr sz="2400" b="0" i="0" u="none" strike="noStrike" cap="none" spc="0" baseline="0">
          <a:ln>
            <a:noFill/>
          </a:ln>
          <a:solidFill>
            <a:srgbClr val="6D7272"/>
          </a:solidFill>
          <a:uFillTx/>
          <a:latin typeface="Arial"/>
          <a:ea typeface="Arial"/>
          <a:cs typeface="Arial"/>
          <a:sym typeface="Arial"/>
        </a:defRPr>
      </a:lvl5pPr>
      <a:lvl6pPr marL="2560320" marR="0" indent="-274320" algn="l" defTabSz="457200" rtl="0" latinLnBrk="0">
        <a:lnSpc>
          <a:spcPct val="90000"/>
        </a:lnSpc>
        <a:spcBef>
          <a:spcPts val="500"/>
        </a:spcBef>
        <a:spcAft>
          <a:spcPts val="0"/>
        </a:spcAft>
        <a:buClrTx/>
        <a:buSzPct val="100000"/>
        <a:buFontTx/>
        <a:buChar char="•"/>
        <a:tabLst/>
        <a:defRPr sz="2400" b="0" i="0" u="none" strike="noStrike" cap="none" spc="0" baseline="0">
          <a:ln>
            <a:noFill/>
          </a:ln>
          <a:solidFill>
            <a:srgbClr val="6D7272"/>
          </a:solidFill>
          <a:uFillTx/>
          <a:latin typeface="Arial"/>
          <a:ea typeface="Arial"/>
          <a:cs typeface="Arial"/>
          <a:sym typeface="Arial"/>
        </a:defRPr>
      </a:lvl6pPr>
      <a:lvl7pPr marL="3017520" marR="0" indent="-274320" algn="l" defTabSz="457200" rtl="0" latinLnBrk="0">
        <a:lnSpc>
          <a:spcPct val="90000"/>
        </a:lnSpc>
        <a:spcBef>
          <a:spcPts val="500"/>
        </a:spcBef>
        <a:spcAft>
          <a:spcPts val="0"/>
        </a:spcAft>
        <a:buClrTx/>
        <a:buSzPct val="100000"/>
        <a:buFontTx/>
        <a:buChar char="•"/>
        <a:tabLst/>
        <a:defRPr sz="2400" b="0" i="0" u="none" strike="noStrike" cap="none" spc="0" baseline="0">
          <a:ln>
            <a:noFill/>
          </a:ln>
          <a:solidFill>
            <a:srgbClr val="6D7272"/>
          </a:solidFill>
          <a:uFillTx/>
          <a:latin typeface="Arial"/>
          <a:ea typeface="Arial"/>
          <a:cs typeface="Arial"/>
          <a:sym typeface="Arial"/>
        </a:defRPr>
      </a:lvl7pPr>
      <a:lvl8pPr marL="3474720" marR="0" indent="-274320" algn="l" defTabSz="457200" rtl="0" latinLnBrk="0">
        <a:lnSpc>
          <a:spcPct val="90000"/>
        </a:lnSpc>
        <a:spcBef>
          <a:spcPts val="500"/>
        </a:spcBef>
        <a:spcAft>
          <a:spcPts val="0"/>
        </a:spcAft>
        <a:buClrTx/>
        <a:buSzPct val="100000"/>
        <a:buFontTx/>
        <a:buChar char="•"/>
        <a:tabLst/>
        <a:defRPr sz="2400" b="0" i="0" u="none" strike="noStrike" cap="none" spc="0" baseline="0">
          <a:ln>
            <a:noFill/>
          </a:ln>
          <a:solidFill>
            <a:srgbClr val="6D7272"/>
          </a:solidFill>
          <a:uFillTx/>
          <a:latin typeface="Arial"/>
          <a:ea typeface="Arial"/>
          <a:cs typeface="Arial"/>
          <a:sym typeface="Arial"/>
        </a:defRPr>
      </a:lvl8pPr>
      <a:lvl9pPr marL="3931920" marR="0" indent="-274320" algn="l" defTabSz="457200" rtl="0" latinLnBrk="0">
        <a:lnSpc>
          <a:spcPct val="90000"/>
        </a:lnSpc>
        <a:spcBef>
          <a:spcPts val="500"/>
        </a:spcBef>
        <a:spcAft>
          <a:spcPts val="0"/>
        </a:spcAft>
        <a:buClrTx/>
        <a:buSzPct val="100000"/>
        <a:buFontTx/>
        <a:buChar char="•"/>
        <a:tabLst/>
        <a:defRPr sz="2400" b="0" i="0" u="none" strike="noStrike" cap="none" spc="0" baseline="0">
          <a:ln>
            <a:noFill/>
          </a:ln>
          <a:solidFill>
            <a:srgbClr val="6D7272"/>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224270-93D0-CB40-8206-54A390DAC55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60FE4D-4407-8945-996E-0EE436265B7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F2379-8F66-8544-B8A4-994093A28C0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B8BFD5C-1EFE-8248-826B-95F2F3D8E765}" type="datetimeFigureOut">
              <a:rPr lang="en-US" smtClean="0"/>
              <a:t>4/13/2023</a:t>
            </a:fld>
            <a:endParaRPr lang="en-US"/>
          </a:p>
        </p:txBody>
      </p:sp>
      <p:sp>
        <p:nvSpPr>
          <p:cNvPr id="5" name="Footer Placeholder 4">
            <a:extLst>
              <a:ext uri="{FF2B5EF4-FFF2-40B4-BE49-F238E27FC236}">
                <a16:creationId xmlns:a16="http://schemas.microsoft.com/office/drawing/2014/main" id="{992DDB10-A620-A546-9609-FFEBB20C46E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F4E2D2-8A8A-7A42-B4FD-7D242C9D446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944304-9858-4140-A496-531CE8A74329}" type="slidenum">
              <a:rPr lang="en-US" smtClean="0"/>
              <a:t>‹#›</a:t>
            </a:fld>
            <a:endParaRPr lang="en-US"/>
          </a:p>
        </p:txBody>
      </p:sp>
    </p:spTree>
    <p:extLst>
      <p:ext uri="{BB962C8B-B14F-4D97-AF65-F5344CB8AC3E}">
        <p14:creationId xmlns:p14="http://schemas.microsoft.com/office/powerpoint/2010/main" val="280666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6666" y="395831"/>
            <a:ext cx="7606427" cy="1359153"/>
          </a:xfrm>
          <a:prstGeom prst="rect">
            <a:avLst/>
          </a:prstGeom>
        </p:spPr>
        <p:txBody>
          <a:bodyPr vert="horz" lIns="91440" tIns="0" rIns="91440" bIns="0" rtlCol="0" anchor="b">
            <a:normAutofit/>
          </a:bodyPr>
          <a:lstStyle/>
          <a:p>
            <a:r>
              <a:rPr lang="en-US"/>
              <a:t>Headline</a:t>
            </a:r>
          </a:p>
        </p:txBody>
      </p:sp>
      <p:sp>
        <p:nvSpPr>
          <p:cNvPr id="3" name="Text Placeholder 2"/>
          <p:cNvSpPr>
            <a:spLocks noGrp="1"/>
          </p:cNvSpPr>
          <p:nvPr>
            <p:ph type="body" idx="1"/>
          </p:nvPr>
        </p:nvSpPr>
        <p:spPr>
          <a:xfrm>
            <a:off x="956667" y="1882620"/>
            <a:ext cx="7282212" cy="4689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905964"/>
      </p:ext>
    </p:extLst>
  </p:cSld>
  <p:clrMap bg1="lt1" tx1="dk1" bg2="lt2" tx2="dk2" accent1="accent1" accent2="accent2" accent3="accent3" accent4="accent4" accent5="accent5" accent6="accent6" hlink="hlink" folHlink="folHlink"/>
  <p:sldLayoutIdLst>
    <p:sldLayoutId id="2147483738" r:id="rId1"/>
    <p:sldLayoutId id="2147483740" r:id="rId2"/>
    <p:sldLayoutId id="2147483742" r:id="rId3"/>
    <p:sldLayoutId id="2147483743" r:id="rId4"/>
    <p:sldLayoutId id="2147483767" r:id="rId5"/>
    <p:sldLayoutId id="2147483745" r:id="rId6"/>
    <p:sldLayoutId id="2147483746" r:id="rId7"/>
    <p:sldLayoutId id="2147483770" r:id="rId8"/>
    <p:sldLayoutId id="2147483771" r:id="rId9"/>
  </p:sldLayoutIdLst>
  <p:hf sldNum="0" hdr="0" dt="0"/>
  <p:txStyles>
    <p:titleStyle>
      <a:lvl1pPr algn="l" defTabSz="457200" rtl="0" eaLnBrk="1" latinLnBrk="0" hangingPunct="1">
        <a:lnSpc>
          <a:spcPct val="90000"/>
        </a:lnSpc>
        <a:spcBef>
          <a:spcPct val="0"/>
        </a:spcBef>
        <a:buNone/>
        <a:defRPr sz="4500" b="1" i="0" kern="1200" baseline="0">
          <a:solidFill>
            <a:srgbClr val="AD122A"/>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ontent_bkg_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956666" y="395831"/>
            <a:ext cx="7606427" cy="1359153"/>
          </a:xfrm>
          <a:prstGeom prst="rect">
            <a:avLst/>
          </a:prstGeom>
        </p:spPr>
        <p:txBody>
          <a:bodyPr vert="horz" lIns="91440" tIns="0" rIns="91440" bIns="0" rtlCol="0" anchor="b">
            <a:normAutofit/>
          </a:bodyPr>
          <a:lstStyle/>
          <a:p>
            <a:r>
              <a:rPr lang="en-US" dirty="0"/>
              <a:t>Headline</a:t>
            </a:r>
          </a:p>
        </p:txBody>
      </p:sp>
      <p:sp>
        <p:nvSpPr>
          <p:cNvPr id="3" name="Text Placeholder 2"/>
          <p:cNvSpPr>
            <a:spLocks noGrp="1"/>
          </p:cNvSpPr>
          <p:nvPr>
            <p:ph type="body" idx="1"/>
          </p:nvPr>
        </p:nvSpPr>
        <p:spPr>
          <a:xfrm>
            <a:off x="956667" y="1882620"/>
            <a:ext cx="7282212" cy="4689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190596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44" r:id="rId5"/>
  </p:sldLayoutIdLst>
  <p:txStyles>
    <p:titleStyle>
      <a:lvl1pPr algn="l" defTabSz="457200" rtl="0" eaLnBrk="1" latinLnBrk="0" hangingPunct="1">
        <a:lnSpc>
          <a:spcPct val="90000"/>
        </a:lnSpc>
        <a:spcBef>
          <a:spcPct val="0"/>
        </a:spcBef>
        <a:buNone/>
        <a:defRPr sz="4500" b="1" i="0" kern="1200" baseline="0">
          <a:solidFill>
            <a:srgbClr val="AD122A"/>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humannhealth.com/category/thyroid-health/" TargetMode="External"/><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s://www.thebluediamondgallery.com/handwriting/f/fertility.html" TargetMode="External"/><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p:cNvSpPr txBox="1">
            <a:spLocks noGrp="1"/>
          </p:cNvSpPr>
          <p:nvPr>
            <p:ph type="ctrTitle" idx="4294967295"/>
          </p:nvPr>
        </p:nvSpPr>
        <p:spPr>
          <a:xfrm>
            <a:off x="601590" y="705067"/>
            <a:ext cx="7603298" cy="1822137"/>
          </a:xfrm>
          <a:prstGeom prst="rect">
            <a:avLst/>
          </a:prstGeom>
        </p:spPr>
        <p:txBody>
          <a:bodyPr lIns="0" tIns="0" rIns="0" bIns="0" anchor="t">
            <a:normAutofit fontScale="90000"/>
          </a:bodyPr>
          <a:lstStyle/>
          <a:p>
            <a:pPr>
              <a:defRPr sz="6600"/>
            </a:pPr>
            <a:endParaRPr dirty="0"/>
          </a:p>
          <a:p>
            <a:pPr>
              <a:defRPr sz="6600"/>
            </a:pPr>
            <a:r>
              <a:rPr lang="en-US" dirty="0">
                <a:solidFill>
                  <a:schemeClr val="bg1"/>
                </a:solidFill>
              </a:rPr>
              <a:t>Survivorship: </a:t>
            </a:r>
            <a:br>
              <a:rPr lang="en-US" dirty="0">
                <a:solidFill>
                  <a:schemeClr val="bg1"/>
                </a:solidFill>
              </a:rPr>
            </a:br>
            <a:r>
              <a:rPr lang="en-US" dirty="0">
                <a:solidFill>
                  <a:schemeClr val="bg1"/>
                </a:solidFill>
              </a:rPr>
              <a:t>Life after Diagnosis </a:t>
            </a:r>
            <a:endParaRPr dirty="0">
              <a:solidFill>
                <a:schemeClr val="bg1"/>
              </a:solidFill>
            </a:endParaRPr>
          </a:p>
        </p:txBody>
      </p:sp>
      <p:sp>
        <p:nvSpPr>
          <p:cNvPr id="83" name="Subtitle 2"/>
          <p:cNvSpPr txBox="1">
            <a:spLocks noGrp="1"/>
          </p:cNvSpPr>
          <p:nvPr>
            <p:ph type="subTitle" sz="quarter" idx="4294967295"/>
          </p:nvPr>
        </p:nvSpPr>
        <p:spPr>
          <a:xfrm>
            <a:off x="340096" y="3917597"/>
            <a:ext cx="7597589" cy="1495334"/>
          </a:xfrm>
          <a:prstGeom prst="rect">
            <a:avLst/>
          </a:prstGeom>
        </p:spPr>
        <p:txBody>
          <a:bodyPr lIns="45719" tIns="45720" rIns="45719" bIns="45720" anchor="t">
            <a:normAutofit/>
          </a:bodyPr>
          <a:lstStyle/>
          <a:p>
            <a:r>
              <a:rPr dirty="0">
                <a:solidFill>
                  <a:schemeClr val="bg1"/>
                </a:solidFill>
              </a:rPr>
              <a:t>Rachael Schmidt, </a:t>
            </a:r>
            <a:r>
              <a:rPr lang="en-US" dirty="0">
                <a:solidFill>
                  <a:schemeClr val="bg1"/>
                </a:solidFill>
              </a:rPr>
              <a:t>DNP</a:t>
            </a:r>
            <a:r>
              <a:rPr dirty="0">
                <a:solidFill>
                  <a:schemeClr val="bg1"/>
                </a:solidFill>
              </a:rPr>
              <a:t>, </a:t>
            </a:r>
            <a:r>
              <a:rPr lang="en-US" dirty="0">
                <a:solidFill>
                  <a:schemeClr val="bg1"/>
                </a:solidFill>
              </a:rPr>
              <a:t>APRN</a:t>
            </a:r>
            <a:r>
              <a:rPr dirty="0">
                <a:solidFill>
                  <a:schemeClr val="bg1"/>
                </a:solidFill>
              </a:rPr>
              <a:t>,</a:t>
            </a:r>
            <a:r>
              <a:rPr lang="en-US" dirty="0">
                <a:solidFill>
                  <a:schemeClr val="bg1"/>
                </a:solidFill>
              </a:rPr>
              <a:t> </a:t>
            </a:r>
            <a:r>
              <a:rPr dirty="0">
                <a:solidFill>
                  <a:schemeClr val="bg1"/>
                </a:solidFill>
              </a:rPr>
              <a:t>AOCNP</a:t>
            </a:r>
            <a:r>
              <a:rPr lang="en-US" dirty="0">
                <a:solidFill>
                  <a:schemeClr val="bg1"/>
                </a:solidFill>
              </a:rPr>
              <a:t> </a:t>
            </a:r>
          </a:p>
          <a:p>
            <a:r>
              <a:rPr lang="en-US" dirty="0">
                <a:solidFill>
                  <a:schemeClr val="bg1"/>
                </a:solidFill>
              </a:rPr>
              <a:t>Program Director </a:t>
            </a:r>
          </a:p>
          <a:p>
            <a:r>
              <a:rPr lang="en-US" dirty="0">
                <a:solidFill>
                  <a:schemeClr val="bg1"/>
                </a:solidFill>
              </a:rPr>
              <a:t>Survivorship &amp; Cancer Risk/Prevention</a:t>
            </a:r>
          </a:p>
          <a:p>
            <a:endParaRPr lang="en-US" dirty="0">
              <a:solidFill>
                <a:schemeClr val="bg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C53AF47F-B1A8-4E56-B43B-35C2D26E1AD1}"/>
              </a:ext>
            </a:extLst>
          </p:cNvPr>
          <p:cNvPicPr>
            <a:picLocks noGrp="1" noChangeAspect="1"/>
          </p:cNvPicPr>
          <p:nvPr>
            <p:ph idx="1"/>
          </p:nvPr>
        </p:nvPicPr>
        <p:blipFill>
          <a:blip r:embed="rId2"/>
          <a:stretch>
            <a:fillRect/>
          </a:stretch>
        </p:blipFill>
        <p:spPr>
          <a:xfrm>
            <a:off x="482600" y="1021869"/>
            <a:ext cx="8178799" cy="4814261"/>
          </a:xfrm>
          <a:prstGeom prst="rect">
            <a:avLst/>
          </a:prstGeom>
        </p:spPr>
      </p:pic>
    </p:spTree>
    <p:extLst>
      <p:ext uri="{BB962C8B-B14F-4D97-AF65-F5344CB8AC3E}">
        <p14:creationId xmlns:p14="http://schemas.microsoft.com/office/powerpoint/2010/main" val="2779547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CBF13C89-21EC-469A-9A0A-61A64A7B4FF0}"/>
              </a:ext>
            </a:extLst>
          </p:cNvPr>
          <p:cNvPicPr>
            <a:picLocks noGrp="1" noChangeAspect="1"/>
          </p:cNvPicPr>
          <p:nvPr>
            <p:ph idx="1"/>
          </p:nvPr>
        </p:nvPicPr>
        <p:blipFill>
          <a:blip r:embed="rId2"/>
          <a:stretch>
            <a:fillRect/>
          </a:stretch>
        </p:blipFill>
        <p:spPr>
          <a:xfrm>
            <a:off x="482600" y="1840883"/>
            <a:ext cx="8178799" cy="3176232"/>
          </a:xfrm>
          <a:prstGeom prst="rect">
            <a:avLst/>
          </a:prstGeom>
        </p:spPr>
      </p:pic>
    </p:spTree>
    <p:extLst>
      <p:ext uri="{BB962C8B-B14F-4D97-AF65-F5344CB8AC3E}">
        <p14:creationId xmlns:p14="http://schemas.microsoft.com/office/powerpoint/2010/main" val="1833299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9667F50-C77D-4251-8D29-96A1F880B5BB}"/>
              </a:ext>
            </a:extLst>
          </p:cNvPr>
          <p:cNvPicPr>
            <a:picLocks noGrp="1" noChangeAspect="1"/>
          </p:cNvPicPr>
          <p:nvPr>
            <p:ph idx="1"/>
          </p:nvPr>
        </p:nvPicPr>
        <p:blipFill>
          <a:blip r:embed="rId2"/>
          <a:stretch>
            <a:fillRect/>
          </a:stretch>
        </p:blipFill>
        <p:spPr>
          <a:xfrm>
            <a:off x="1381073" y="643467"/>
            <a:ext cx="6381853" cy="5571066"/>
          </a:xfrm>
          <a:prstGeom prst="rect">
            <a:avLst/>
          </a:prstGeom>
        </p:spPr>
      </p:pic>
    </p:spTree>
    <p:extLst>
      <p:ext uri="{BB962C8B-B14F-4D97-AF65-F5344CB8AC3E}">
        <p14:creationId xmlns:p14="http://schemas.microsoft.com/office/powerpoint/2010/main" val="3184976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vertebrate, coelenterate, hydrozoan&#10;&#10;Description automatically generated">
            <a:extLst>
              <a:ext uri="{FF2B5EF4-FFF2-40B4-BE49-F238E27FC236}">
                <a16:creationId xmlns:a16="http://schemas.microsoft.com/office/drawing/2014/main" id="{17417ADE-2E03-094F-892E-9807218DD462}"/>
              </a:ext>
            </a:extLst>
          </p:cNvPr>
          <p:cNvPicPr>
            <a:picLocks noChangeAspect="1"/>
          </p:cNvPicPr>
          <p:nvPr/>
        </p:nvPicPr>
        <p:blipFill rotWithShape="1">
          <a:blip r:embed="rId2"/>
          <a:srcRect l="17775" r="17778" b="3"/>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a:extLst>
              <a:ext uri="{FF2B5EF4-FFF2-40B4-BE49-F238E27FC236}">
                <a16:creationId xmlns:a16="http://schemas.microsoft.com/office/drawing/2014/main" id="{3F7F8A5D-B84E-CE4D-BAAE-2C81B4661CBE}"/>
              </a:ext>
            </a:extLst>
          </p:cNvPr>
          <p:cNvPicPr>
            <a:picLocks noChangeAspect="1"/>
          </p:cNvPicPr>
          <p:nvPr/>
        </p:nvPicPr>
        <p:blipFill rotWithShape="1">
          <a:blip r:embed="rId3"/>
          <a:srcRect l="19163" r="19851" b="-3"/>
          <a:stretch/>
        </p:blipFill>
        <p:spPr>
          <a:xfrm>
            <a:off x="5536267" y="3456433"/>
            <a:ext cx="3607733"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9" name="Picture 8" descr="A close-up of a baby's feet&#10;&#10;Description automatically generated">
            <a:extLst>
              <a:ext uri="{FF2B5EF4-FFF2-40B4-BE49-F238E27FC236}">
                <a16:creationId xmlns:a16="http://schemas.microsoft.com/office/drawing/2014/main" id="{BF4E7A1A-DC6C-384A-8830-681DF1C68F17}"/>
              </a:ext>
            </a:extLst>
          </p:cNvPr>
          <p:cNvPicPr>
            <a:picLocks noChangeAspect="1"/>
          </p:cNvPicPr>
          <p:nvPr/>
        </p:nvPicPr>
        <p:blipFill rotWithShape="1">
          <a:blip r:embed="rId4"/>
          <a:srcRect l="9093" r="18417"/>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8" name="Freeform: Shape 27">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66F6DA-648D-B444-BCEA-F4340C251762}"/>
              </a:ext>
            </a:extLst>
          </p:cNvPr>
          <p:cNvSpPr>
            <a:spLocks noGrp="1"/>
          </p:cNvSpPr>
          <p:nvPr>
            <p:ph type="title"/>
          </p:nvPr>
        </p:nvSpPr>
        <p:spPr>
          <a:xfrm>
            <a:off x="336042" y="685800"/>
            <a:ext cx="2105406" cy="1325563"/>
          </a:xfrm>
        </p:spPr>
        <p:txBody>
          <a:bodyPr>
            <a:normAutofit/>
          </a:bodyPr>
          <a:lstStyle/>
          <a:p>
            <a:r>
              <a:rPr lang="en-US" sz="2400"/>
              <a:t>Surveillance in Survivorship</a:t>
            </a:r>
          </a:p>
        </p:txBody>
      </p:sp>
      <p:sp>
        <p:nvSpPr>
          <p:cNvPr id="32" name="Rectangle 31">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AB8A868-6F7A-0445-8E17-47976FA91B44}"/>
              </a:ext>
            </a:extLst>
          </p:cNvPr>
          <p:cNvSpPr>
            <a:spLocks noGrp="1"/>
          </p:cNvSpPr>
          <p:nvPr>
            <p:ph idx="1"/>
          </p:nvPr>
        </p:nvSpPr>
        <p:spPr>
          <a:xfrm>
            <a:off x="336042" y="2258568"/>
            <a:ext cx="2105406" cy="3922776"/>
          </a:xfrm>
        </p:spPr>
        <p:txBody>
          <a:bodyPr>
            <a:normAutofit/>
          </a:bodyPr>
          <a:lstStyle/>
          <a:p>
            <a:r>
              <a:rPr lang="en-US" sz="1400" b="1" u="sng"/>
              <a:t>Long-Term Effects</a:t>
            </a:r>
            <a:r>
              <a:rPr lang="en-US" sz="1400"/>
              <a:t>: Any persistent side effects or complications of cancer therapy after active treatment. </a:t>
            </a:r>
          </a:p>
          <a:p>
            <a:pPr lvl="1"/>
            <a:r>
              <a:rPr lang="en-US" sz="1400"/>
              <a:t>Numbness and tingling in the fingers and toes</a:t>
            </a:r>
          </a:p>
          <a:p>
            <a:pPr lvl="1"/>
            <a:r>
              <a:rPr lang="en-US" sz="1400"/>
              <a:t>Pain/Fatigue</a:t>
            </a:r>
          </a:p>
          <a:p>
            <a:r>
              <a:rPr lang="en-US" sz="1400" b="1" u="sng"/>
              <a:t>Late Effects</a:t>
            </a:r>
            <a:r>
              <a:rPr lang="en-US" sz="1400"/>
              <a:t>: toxicities that are absent or subclinical at the completion of active therapy but appear months to years later</a:t>
            </a:r>
          </a:p>
          <a:p>
            <a:pPr lvl="1"/>
            <a:r>
              <a:rPr lang="en-US" sz="1400"/>
              <a:t>Cardiac toxicities</a:t>
            </a:r>
          </a:p>
          <a:p>
            <a:pPr lvl="1"/>
            <a:r>
              <a:rPr lang="en-US" sz="1400"/>
              <a:t>Secondary Cancers</a:t>
            </a:r>
          </a:p>
        </p:txBody>
      </p:sp>
      <p:pic>
        <p:nvPicPr>
          <p:cNvPr id="11" name="Picture 10" descr="Icon&#10;&#10;Description automatically generated">
            <a:extLst>
              <a:ext uri="{FF2B5EF4-FFF2-40B4-BE49-F238E27FC236}">
                <a16:creationId xmlns:a16="http://schemas.microsoft.com/office/drawing/2014/main" id="{60268099-1831-3E41-9BEF-F45214018F8C}"/>
              </a:ext>
            </a:extLst>
          </p:cNvPr>
          <p:cNvPicPr>
            <a:picLocks noChangeAspect="1"/>
          </p:cNvPicPr>
          <p:nvPr/>
        </p:nvPicPr>
        <p:blipFill rotWithShape="1">
          <a:blip r:embed="rId5"/>
          <a:srcRect l="1040" r="23712" b="4"/>
          <a:stretch/>
        </p:blipFill>
        <p:spPr>
          <a:xfrm>
            <a:off x="5553279" y="10"/>
            <a:ext cx="3590721"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3711051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F6090F-0C53-444C-BAC9-13EBC5335537}"/>
              </a:ext>
            </a:extLst>
          </p:cNvPr>
          <p:cNvSpPr>
            <a:spLocks noGrp="1"/>
          </p:cNvSpPr>
          <p:nvPr>
            <p:ph type="title" idx="4294967295"/>
          </p:nvPr>
        </p:nvSpPr>
        <p:spPr>
          <a:xfrm>
            <a:off x="4885341" y="365125"/>
            <a:ext cx="3630007" cy="1807305"/>
          </a:xfrm>
        </p:spPr>
        <p:txBody>
          <a:bodyPr vert="horz" lIns="91440" tIns="45720" rIns="91440" bIns="45720" rtlCol="0" anchor="ctr">
            <a:normAutofit/>
          </a:bodyPr>
          <a:lstStyle/>
          <a:p>
            <a:pPr defTabSz="914400"/>
            <a:r>
              <a:rPr lang="en-US" sz="4100" b="1" dirty="0"/>
              <a:t>Second Cancers</a:t>
            </a:r>
          </a:p>
          <a:p>
            <a:pPr defTabSz="914400"/>
            <a:endParaRPr lang="en-US" sz="4100" dirty="0"/>
          </a:p>
        </p:txBody>
      </p:sp>
      <p:pic>
        <p:nvPicPr>
          <p:cNvPr id="1026" name="Picture 2" descr="Robin Roberts said she intends to marry longtime partner in 2023">
            <a:extLst>
              <a:ext uri="{FF2B5EF4-FFF2-40B4-BE49-F238E27FC236}">
                <a16:creationId xmlns:a16="http://schemas.microsoft.com/office/drawing/2014/main" id="{2E2F52A9-42F5-49A5-8FBB-B4A39C6CD8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12" r="26562"/>
          <a:stretch/>
        </p:blipFill>
        <p:spPr bwMode="auto">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4695C45-F63C-4BBC-A7CB-FCB28B136C83}"/>
              </a:ext>
            </a:extLst>
          </p:cNvPr>
          <p:cNvSpPr>
            <a:spLocks noGrp="1"/>
          </p:cNvSpPr>
          <p:nvPr>
            <p:ph idx="4294967295"/>
          </p:nvPr>
        </p:nvSpPr>
        <p:spPr>
          <a:xfrm>
            <a:off x="4414345" y="2333297"/>
            <a:ext cx="4727369" cy="3843666"/>
          </a:xfrm>
        </p:spPr>
        <p:txBody>
          <a:bodyPr vert="horz" lIns="91440" tIns="45720" rIns="91440" bIns="45720" rtlCol="0">
            <a:normAutofit/>
          </a:bodyPr>
          <a:lstStyle/>
          <a:p>
            <a:pPr marL="444500" indent="-228600" defTabSz="914400">
              <a:spcBef>
                <a:spcPts val="0"/>
              </a:spcBef>
              <a:spcAft>
                <a:spcPts val="600"/>
              </a:spcAft>
            </a:pPr>
            <a:r>
              <a:rPr lang="en-US" sz="2000" dirty="0"/>
              <a:t>Neoplasm that arises independently in a new site or tissue at least 2 months after the primary cancer is diagnosed</a:t>
            </a:r>
          </a:p>
          <a:p>
            <a:pPr marL="444500" indent="-228600" defTabSz="914400">
              <a:spcBef>
                <a:spcPts val="0"/>
              </a:spcBef>
              <a:spcAft>
                <a:spcPts val="600"/>
              </a:spcAft>
            </a:pPr>
            <a:endParaRPr lang="en-US" sz="2000" dirty="0"/>
          </a:p>
          <a:p>
            <a:pPr marL="444500" indent="-228600" defTabSz="914400">
              <a:spcBef>
                <a:spcPts val="0"/>
              </a:spcBef>
              <a:spcAft>
                <a:spcPts val="600"/>
              </a:spcAft>
            </a:pPr>
            <a:r>
              <a:rPr lang="en-US" sz="2000" dirty="0"/>
              <a:t>Lifetime risk for developing a SPM in cancer survivors is as high as 33%</a:t>
            </a:r>
          </a:p>
          <a:p>
            <a:pPr marL="444500" indent="-228600" defTabSz="914400">
              <a:spcBef>
                <a:spcPts val="0"/>
              </a:spcBef>
              <a:spcAft>
                <a:spcPts val="600"/>
              </a:spcAft>
            </a:pPr>
            <a:endParaRPr lang="en-US" sz="2000" dirty="0"/>
          </a:p>
          <a:p>
            <a:pPr marL="444500" indent="-228600" defTabSz="914400">
              <a:spcBef>
                <a:spcPts val="0"/>
              </a:spcBef>
              <a:spcAft>
                <a:spcPts val="600"/>
              </a:spcAft>
            </a:pPr>
            <a:r>
              <a:rPr lang="en-US" sz="2000" dirty="0"/>
              <a:t>Environmental exposures, lifestyle, genetics, or cancer treatment </a:t>
            </a:r>
          </a:p>
        </p:txBody>
      </p:sp>
    </p:spTree>
    <p:extLst>
      <p:ext uri="{BB962C8B-B14F-4D97-AF65-F5344CB8AC3E}">
        <p14:creationId xmlns:p14="http://schemas.microsoft.com/office/powerpoint/2010/main" val="2089661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DFA74E9-54D8-4EC6-85D0-1E31E3DA35BA}"/>
              </a:ext>
            </a:extLst>
          </p:cNvPr>
          <p:cNvSpPr>
            <a:spLocks noGrp="1"/>
          </p:cNvSpPr>
          <p:nvPr>
            <p:ph type="title"/>
          </p:nvPr>
        </p:nvSpPr>
        <p:spPr/>
        <p:txBody>
          <a:bodyPr>
            <a:normAutofit/>
          </a:bodyPr>
          <a:lstStyle/>
          <a:p>
            <a:r>
              <a:rPr lang="en-US" sz="4000" b="1" dirty="0">
                <a:cs typeface="Calibri Light"/>
              </a:rPr>
              <a:t>Screenings for Second Cancers</a:t>
            </a:r>
          </a:p>
        </p:txBody>
      </p:sp>
      <p:sp>
        <p:nvSpPr>
          <p:cNvPr id="4" name="Content Placeholder 3">
            <a:extLst>
              <a:ext uri="{FF2B5EF4-FFF2-40B4-BE49-F238E27FC236}">
                <a16:creationId xmlns:a16="http://schemas.microsoft.com/office/drawing/2014/main" id="{F853947A-EC21-4217-A453-88804FA85970}"/>
              </a:ext>
            </a:extLst>
          </p:cNvPr>
          <p:cNvSpPr>
            <a:spLocks noGrp="1"/>
          </p:cNvSpPr>
          <p:nvPr>
            <p:ph idx="1"/>
          </p:nvPr>
        </p:nvSpPr>
        <p:spPr/>
        <p:txBody>
          <a:bodyPr vert="horz" lIns="91440" tIns="45720" rIns="91440" bIns="45720" rtlCol="0" anchor="t">
            <a:normAutofit fontScale="92500" lnSpcReduction="20000"/>
          </a:bodyPr>
          <a:lstStyle/>
          <a:p>
            <a:r>
              <a:rPr lang="en-US" dirty="0">
                <a:cs typeface="Calibri"/>
              </a:rPr>
              <a:t>Yearly CBC (hematologic cancers) </a:t>
            </a:r>
          </a:p>
          <a:p>
            <a:r>
              <a:rPr lang="en-US" dirty="0">
                <a:cs typeface="Calibri"/>
              </a:rPr>
              <a:t>Yearly low dose chest CT (if significant smoking history) </a:t>
            </a:r>
          </a:p>
          <a:p>
            <a:r>
              <a:rPr lang="en-US" dirty="0">
                <a:cs typeface="Calibri"/>
              </a:rPr>
              <a:t>Colonoscopy screening by age 45, earlier if had TBI or significant family history </a:t>
            </a:r>
          </a:p>
          <a:p>
            <a:r>
              <a:rPr lang="en-US" dirty="0">
                <a:cs typeface="Calibri"/>
              </a:rPr>
              <a:t>Yearly skin exam by dermatologist </a:t>
            </a:r>
          </a:p>
          <a:p>
            <a:endParaRPr lang="en-US" dirty="0">
              <a:cs typeface="Calibri"/>
            </a:endParaRPr>
          </a:p>
          <a:p>
            <a:pPr marL="0" indent="0">
              <a:buNone/>
            </a:pPr>
            <a:r>
              <a:rPr lang="en-US" dirty="0">
                <a:cs typeface="Calibri"/>
              </a:rPr>
              <a:t>Women</a:t>
            </a:r>
          </a:p>
          <a:p>
            <a:r>
              <a:rPr lang="en-US" dirty="0">
                <a:cs typeface="Calibri"/>
              </a:rPr>
              <a:t>Yearly mammogram starting at age 40</a:t>
            </a:r>
          </a:p>
          <a:p>
            <a:r>
              <a:rPr lang="en-US" dirty="0">
                <a:cs typeface="Calibri"/>
              </a:rPr>
              <a:t>If received chest radiation between ages 10-30, would qualify for high-risk breast cancer screening starting 8 years after treatment, with mammogram + breast MRI</a:t>
            </a:r>
          </a:p>
          <a:p>
            <a:r>
              <a:rPr lang="en-US" dirty="0">
                <a:cs typeface="Calibri"/>
              </a:rPr>
              <a:t>Routine age-appropriate PAP testing </a:t>
            </a:r>
          </a:p>
          <a:p>
            <a:endParaRPr lang="en-US" dirty="0">
              <a:cs typeface="Calibri"/>
            </a:endParaRPr>
          </a:p>
          <a:p>
            <a:pPr marL="0" indent="0">
              <a:buNone/>
            </a:pPr>
            <a:r>
              <a:rPr lang="en-US" dirty="0">
                <a:cs typeface="Calibri"/>
              </a:rPr>
              <a:t>Men </a:t>
            </a:r>
          </a:p>
          <a:p>
            <a:r>
              <a:rPr lang="en-US" dirty="0">
                <a:cs typeface="Calibri"/>
              </a:rPr>
              <a:t>Routine age-appropriate prostate testing</a:t>
            </a:r>
          </a:p>
          <a:p>
            <a:endParaRPr lang="en-US" dirty="0">
              <a:cs typeface="Calibri"/>
            </a:endParaRPr>
          </a:p>
        </p:txBody>
      </p:sp>
    </p:spTree>
    <p:extLst>
      <p:ext uri="{BB962C8B-B14F-4D97-AF65-F5344CB8AC3E}">
        <p14:creationId xmlns:p14="http://schemas.microsoft.com/office/powerpoint/2010/main" val="909615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atigue"/>
          <p:cNvSpPr txBox="1">
            <a:spLocks noGrp="1"/>
          </p:cNvSpPr>
          <p:nvPr>
            <p:ph type="title"/>
          </p:nvPr>
        </p:nvSpPr>
        <p:spPr>
          <a:xfrm>
            <a:off x="417399" y="643467"/>
            <a:ext cx="8408193" cy="744836"/>
          </a:xfrm>
          <a:prstGeom prst="rect">
            <a:avLst/>
          </a:prstGeom>
        </p:spPr>
        <p:txBody>
          <a:bodyPr vert="horz" lIns="91440" tIns="45720" rIns="91440" bIns="45720" rtlCol="0" anchor="ctr">
            <a:normAutofit/>
          </a:bodyPr>
          <a:lstStyle>
            <a:lvl1pPr>
              <a:defRPr b="0"/>
            </a:lvl1pPr>
          </a:lstStyle>
          <a:p>
            <a:pPr algn="ctr" defTabSz="914400"/>
            <a:r>
              <a:rPr lang="en-US" sz="2800" kern="1200">
                <a:solidFill>
                  <a:schemeClr val="bg1"/>
                </a:solidFill>
                <a:latin typeface="+mj-lt"/>
                <a:ea typeface="+mj-ea"/>
                <a:cs typeface="+mj-cs"/>
              </a:rPr>
              <a:t>Cancer Related Fatigue</a:t>
            </a:r>
          </a:p>
        </p:txBody>
      </p:sp>
      <p:pic>
        <p:nvPicPr>
          <p:cNvPr id="206" name="Image" descr="Image"/>
          <p:cNvPicPr>
            <a:picLocks noChangeAspect="1"/>
          </p:cNvPicPr>
          <p:nvPr/>
        </p:nvPicPr>
        <p:blipFill>
          <a:blip r:embed="rId3"/>
          <a:srcRect l="4759" t="18719" r="7189" b="23484"/>
          <a:stretch>
            <a:fillRect/>
          </a:stretch>
        </p:blipFill>
        <p:spPr>
          <a:xfrm>
            <a:off x="482600" y="1798836"/>
            <a:ext cx="8178799" cy="4146981"/>
          </a:xfrm>
          <a:prstGeom prst="rect">
            <a:avLst/>
          </a:prstGeom>
        </p:spPr>
      </p:pic>
    </p:spTree>
    <p:extLst>
      <p:ext uri="{BB962C8B-B14F-4D97-AF65-F5344CB8AC3E}">
        <p14:creationId xmlns:p14="http://schemas.microsoft.com/office/powerpoint/2010/main" val="3260186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1C767BA-0131-134F-918B-462575C0916F}"/>
              </a:ext>
            </a:extLst>
          </p:cNvPr>
          <p:cNvSpPr>
            <a:spLocks noGrp="1"/>
          </p:cNvSpPr>
          <p:nvPr>
            <p:ph type="title"/>
          </p:nvPr>
        </p:nvSpPr>
        <p:spPr>
          <a:xfrm>
            <a:off x="3973321" y="1104138"/>
            <a:ext cx="4688333" cy="1337310"/>
          </a:xfrm>
        </p:spPr>
        <p:txBody>
          <a:bodyPr vert="horz" lIns="68580" tIns="34290" rIns="68580" bIns="34290" rtlCol="0" anchor="b">
            <a:normAutofit/>
          </a:bodyPr>
          <a:lstStyle/>
          <a:p>
            <a:r>
              <a:rPr lang="en-US" sz="4100"/>
              <a:t>Psychological Challenges…</a:t>
            </a:r>
          </a:p>
        </p:txBody>
      </p:sp>
      <p:pic>
        <p:nvPicPr>
          <p:cNvPr id="18" name="Content Placeholder 17" descr="Background pattern&#10;&#10;Description automatically generated with low confidence">
            <a:extLst>
              <a:ext uri="{FF2B5EF4-FFF2-40B4-BE49-F238E27FC236}">
                <a16:creationId xmlns:a16="http://schemas.microsoft.com/office/drawing/2014/main" id="{D4AC19AD-D631-4A45-A94D-A551A20AAC5D}"/>
              </a:ext>
            </a:extLst>
          </p:cNvPr>
          <p:cNvPicPr>
            <a:picLocks noGrp="1" noChangeAspect="1"/>
          </p:cNvPicPr>
          <p:nvPr>
            <p:ph sz="half" idx="2"/>
          </p:nvPr>
        </p:nvPicPr>
        <p:blipFill rotWithShape="1">
          <a:blip r:embed="rId3"/>
          <a:srcRect l="58842" r="7203"/>
          <a:stretch/>
        </p:blipFill>
        <p:spPr>
          <a:xfrm>
            <a:off x="1" y="85725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2" y="2638460"/>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5">
            <a:extLst>
              <a:ext uri="{FF2B5EF4-FFF2-40B4-BE49-F238E27FC236}">
                <a16:creationId xmlns:a16="http://schemas.microsoft.com/office/drawing/2014/main" id="{36ABD6B9-3E3B-45BE-84F9-676721B300DA}"/>
              </a:ext>
            </a:extLst>
          </p:cNvPr>
          <p:cNvGraphicFramePr>
            <a:graphicFrameLocks noGrp="1"/>
          </p:cNvGraphicFramePr>
          <p:nvPr>
            <p:ph sz="half" idx="1"/>
            <p:extLst>
              <p:ext uri="{D42A27DB-BD31-4B8C-83A1-F6EECF244321}">
                <p14:modId xmlns:p14="http://schemas.microsoft.com/office/powerpoint/2010/main" val="2347653190"/>
              </p:ext>
            </p:extLst>
          </p:nvPr>
        </p:nvGraphicFramePr>
        <p:xfrm>
          <a:off x="3973321" y="2887218"/>
          <a:ext cx="4688333" cy="26128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10003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F6090F-0C53-444C-BAC9-13EBC5335537}"/>
              </a:ext>
            </a:extLst>
          </p:cNvPr>
          <p:cNvSpPr>
            <a:spLocks noGrp="1"/>
          </p:cNvSpPr>
          <p:nvPr>
            <p:ph type="title"/>
          </p:nvPr>
        </p:nvSpPr>
        <p:spPr>
          <a:xfrm>
            <a:off x="480060" y="4777739"/>
            <a:ext cx="2564242" cy="1412119"/>
          </a:xfrm>
        </p:spPr>
        <p:txBody>
          <a:bodyPr vert="horz" lIns="91440" tIns="45720" rIns="91440" bIns="45720" rtlCol="0" anchor="ctr">
            <a:normAutofit/>
          </a:bodyPr>
          <a:lstStyle/>
          <a:p>
            <a:pPr defTabSz="914400"/>
            <a:r>
              <a:rPr lang="en-US" sz="3900"/>
              <a:t>Cognitive Impairment</a:t>
            </a:r>
          </a:p>
        </p:txBody>
      </p:sp>
      <p:pic>
        <p:nvPicPr>
          <p:cNvPr id="5" name="Picture 5" descr="A picture containing text, toy, vector graphics&#10;&#10;Description automatically generated">
            <a:extLst>
              <a:ext uri="{FF2B5EF4-FFF2-40B4-BE49-F238E27FC236}">
                <a16:creationId xmlns:a16="http://schemas.microsoft.com/office/drawing/2014/main" id="{6D7AE06A-3F62-42B9-AD76-A5AA8A50D870}"/>
              </a:ext>
            </a:extLst>
          </p:cNvPr>
          <p:cNvPicPr>
            <a:picLocks noGrp="1" noChangeAspect="1"/>
          </p:cNvPicPr>
          <p:nvPr>
            <p:ph type="pic" idx="1"/>
          </p:nvPr>
        </p:nvPicPr>
        <p:blipFill rotWithShape="1">
          <a:blip r:embed="rId3"/>
          <a:srcRect t="11404" b="752"/>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695C45-F63C-4BBC-A7CB-FCB28B136C83}"/>
              </a:ext>
            </a:extLst>
          </p:cNvPr>
          <p:cNvSpPr>
            <a:spLocks noGrp="1"/>
          </p:cNvSpPr>
          <p:nvPr>
            <p:ph type="body" sz="half" idx="2"/>
          </p:nvPr>
        </p:nvSpPr>
        <p:spPr>
          <a:xfrm>
            <a:off x="3490720" y="4777739"/>
            <a:ext cx="5173220" cy="1399223"/>
          </a:xfrm>
        </p:spPr>
        <p:txBody>
          <a:bodyPr vert="horz" lIns="91440" tIns="45720" rIns="91440" bIns="45720" rtlCol="0" anchor="ctr">
            <a:normAutofit/>
          </a:bodyPr>
          <a:lstStyle/>
          <a:p>
            <a:pPr marL="323850" indent="-228600" defTabSz="914400">
              <a:spcBef>
                <a:spcPts val="3000"/>
              </a:spcBef>
              <a:buFont typeface="Arial" panose="020B0604020202020204" pitchFamily="34" charset="0"/>
              <a:buChar char="•"/>
            </a:pPr>
            <a:r>
              <a:rPr lang="en-US" sz="1900"/>
              <a:t>“Chemo-Brain or Brain Fog” </a:t>
            </a:r>
          </a:p>
          <a:p>
            <a:pPr marL="323850" indent="-228600" defTabSz="914400">
              <a:spcBef>
                <a:spcPts val="3000"/>
              </a:spcBef>
              <a:buFont typeface="Arial" panose="020B0604020202020204" pitchFamily="34" charset="0"/>
              <a:buChar char="•"/>
            </a:pPr>
            <a:r>
              <a:rPr lang="en-US" sz="1900"/>
              <a:t>Estimated as high as 75% (non CNS cancers) to 90% (CNS cancers)</a:t>
            </a:r>
          </a:p>
        </p:txBody>
      </p:sp>
    </p:spTree>
    <p:extLst>
      <p:ext uri="{BB962C8B-B14F-4D97-AF65-F5344CB8AC3E}">
        <p14:creationId xmlns:p14="http://schemas.microsoft.com/office/powerpoint/2010/main" val="2432416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0" name="Rectangle 114">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Peripheral Neuropathy"/>
          <p:cNvSpPr txBox="1">
            <a:spLocks noGrp="1"/>
          </p:cNvSpPr>
          <p:nvPr>
            <p:ph type="title"/>
          </p:nvPr>
        </p:nvSpPr>
        <p:spPr>
          <a:xfrm>
            <a:off x="473202" y="640823"/>
            <a:ext cx="2564892" cy="5583148"/>
          </a:xfrm>
          <a:prstGeom prst="rect">
            <a:avLst/>
          </a:prstGeom>
        </p:spPr>
        <p:txBody>
          <a:bodyPr vert="horz" lIns="91440" tIns="45720" rIns="91440" bIns="45720" rtlCol="0" anchor="ctr">
            <a:normAutofit/>
          </a:bodyPr>
          <a:lstStyle>
            <a:lvl1pPr defTabSz="425194">
              <a:defRPr sz="4400" b="0"/>
            </a:lvl1pPr>
          </a:lstStyle>
          <a:p>
            <a:pPr defTabSz="914400"/>
            <a:r>
              <a:rPr lang="en-US" sz="2900" b="1" kern="1200" dirty="0">
                <a:latin typeface="+mj-lt"/>
                <a:ea typeface="+mj-ea"/>
                <a:cs typeface="+mj-cs"/>
              </a:rPr>
              <a:t>Chemotherapy Induced Peripheral Neuropathy</a:t>
            </a:r>
          </a:p>
        </p:txBody>
      </p:sp>
      <p:sp>
        <p:nvSpPr>
          <p:cNvPr id="241"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00400" y="630936"/>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 name="connsiteX0" fmla="*/ 0 w 13716"/>
              <a:gd name="connsiteY0" fmla="*/ 0 h 5590381"/>
              <a:gd name="connsiteX1" fmla="*/ 13716 w 13716"/>
              <a:gd name="connsiteY1" fmla="*/ 0 h 5590381"/>
              <a:gd name="connsiteX2" fmla="*/ 13716 w 13716"/>
              <a:gd name="connsiteY2" fmla="*/ 698798 h 5590381"/>
              <a:gd name="connsiteX3" fmla="*/ 13716 w 13716"/>
              <a:gd name="connsiteY3" fmla="*/ 1397595 h 5590381"/>
              <a:gd name="connsiteX4" fmla="*/ 13716 w 13716"/>
              <a:gd name="connsiteY4" fmla="*/ 2152297 h 5590381"/>
              <a:gd name="connsiteX5" fmla="*/ 13716 w 13716"/>
              <a:gd name="connsiteY5" fmla="*/ 2739287 h 5590381"/>
              <a:gd name="connsiteX6" fmla="*/ 13716 w 13716"/>
              <a:gd name="connsiteY6" fmla="*/ 3493988 h 5590381"/>
              <a:gd name="connsiteX7" fmla="*/ 13716 w 13716"/>
              <a:gd name="connsiteY7" fmla="*/ 4304593 h 5590381"/>
              <a:gd name="connsiteX8" fmla="*/ 13716 w 13716"/>
              <a:gd name="connsiteY8" fmla="*/ 5590381 h 5590381"/>
              <a:gd name="connsiteX9" fmla="*/ 0 w 13716"/>
              <a:gd name="connsiteY9" fmla="*/ 5590381 h 5590381"/>
              <a:gd name="connsiteX10" fmla="*/ 0 w 13716"/>
              <a:gd name="connsiteY10" fmla="*/ 4835680 h 5590381"/>
              <a:gd name="connsiteX11" fmla="*/ 0 w 13716"/>
              <a:gd name="connsiteY11" fmla="*/ 4136882 h 5590381"/>
              <a:gd name="connsiteX12" fmla="*/ 0 w 13716"/>
              <a:gd name="connsiteY12" fmla="*/ 3549892 h 5590381"/>
              <a:gd name="connsiteX13" fmla="*/ 0 w 13716"/>
              <a:gd name="connsiteY13" fmla="*/ 2851094 h 5590381"/>
              <a:gd name="connsiteX14" fmla="*/ 0 w 13716"/>
              <a:gd name="connsiteY14" fmla="*/ 2264104 h 5590381"/>
              <a:gd name="connsiteX15" fmla="*/ 0 w 13716"/>
              <a:gd name="connsiteY15" fmla="*/ 1733018 h 5590381"/>
              <a:gd name="connsiteX16" fmla="*/ 0 w 13716"/>
              <a:gd name="connsiteY16" fmla="*/ 1090124 h 5590381"/>
              <a:gd name="connsiteX17" fmla="*/ 0 w 13716"/>
              <a:gd name="connsiteY17"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5590381" fill="none" extrusionOk="0">
                <a:moveTo>
                  <a:pt x="0" y="0"/>
                </a:moveTo>
                <a:cubicBezTo>
                  <a:pt x="6858" y="-583"/>
                  <a:pt x="7851" y="431"/>
                  <a:pt x="13716" y="0"/>
                </a:cubicBezTo>
                <a:cubicBezTo>
                  <a:pt x="34933" y="215318"/>
                  <a:pt x="27251" y="565582"/>
                  <a:pt x="13716" y="754701"/>
                </a:cubicBezTo>
                <a:cubicBezTo>
                  <a:pt x="-46127" y="1001571"/>
                  <a:pt x="16502" y="1226848"/>
                  <a:pt x="13716" y="1565307"/>
                </a:cubicBezTo>
                <a:cubicBezTo>
                  <a:pt x="518" y="1889109"/>
                  <a:pt x="-16367" y="2000548"/>
                  <a:pt x="13716" y="2152297"/>
                </a:cubicBezTo>
                <a:cubicBezTo>
                  <a:pt x="-27751" y="2293511"/>
                  <a:pt x="26467" y="2577637"/>
                  <a:pt x="13716" y="2906998"/>
                </a:cubicBezTo>
                <a:cubicBezTo>
                  <a:pt x="10317" y="3210592"/>
                  <a:pt x="23894" y="3347388"/>
                  <a:pt x="13716" y="3549892"/>
                </a:cubicBezTo>
                <a:cubicBezTo>
                  <a:pt x="-2084" y="3774164"/>
                  <a:pt x="29811" y="3846282"/>
                  <a:pt x="13716" y="4080978"/>
                </a:cubicBezTo>
                <a:cubicBezTo>
                  <a:pt x="-34083" y="4316157"/>
                  <a:pt x="-21714" y="4469094"/>
                  <a:pt x="13716" y="4835680"/>
                </a:cubicBezTo>
                <a:cubicBezTo>
                  <a:pt x="54813" y="5147918"/>
                  <a:pt x="-17924" y="5390556"/>
                  <a:pt x="13716" y="5590381"/>
                </a:cubicBezTo>
                <a:cubicBezTo>
                  <a:pt x="8175" y="5590136"/>
                  <a:pt x="6849" y="5590599"/>
                  <a:pt x="0" y="5590381"/>
                </a:cubicBezTo>
                <a:cubicBezTo>
                  <a:pt x="25138" y="5250698"/>
                  <a:pt x="-4619" y="5075445"/>
                  <a:pt x="0" y="4835680"/>
                </a:cubicBezTo>
                <a:cubicBezTo>
                  <a:pt x="36581" y="4590550"/>
                  <a:pt x="3022" y="4474529"/>
                  <a:pt x="0" y="4304593"/>
                </a:cubicBezTo>
                <a:cubicBezTo>
                  <a:pt x="-12701" y="4111845"/>
                  <a:pt x="27688" y="3905584"/>
                  <a:pt x="0" y="3773507"/>
                </a:cubicBezTo>
                <a:cubicBezTo>
                  <a:pt x="-26601" y="3606595"/>
                  <a:pt x="-5508" y="3333425"/>
                  <a:pt x="0" y="3186517"/>
                </a:cubicBezTo>
                <a:cubicBezTo>
                  <a:pt x="27803" y="3020623"/>
                  <a:pt x="39608" y="2648539"/>
                  <a:pt x="0" y="2487720"/>
                </a:cubicBezTo>
                <a:cubicBezTo>
                  <a:pt x="-30668" y="2356394"/>
                  <a:pt x="-10848" y="2125581"/>
                  <a:pt x="0" y="1956633"/>
                </a:cubicBezTo>
                <a:cubicBezTo>
                  <a:pt x="21350" y="1832604"/>
                  <a:pt x="13098" y="1675326"/>
                  <a:pt x="0" y="1425547"/>
                </a:cubicBezTo>
                <a:cubicBezTo>
                  <a:pt x="51943" y="1231575"/>
                  <a:pt x="-49685" y="947153"/>
                  <a:pt x="0" y="614942"/>
                </a:cubicBezTo>
                <a:cubicBezTo>
                  <a:pt x="23685" y="274445"/>
                  <a:pt x="15608" y="143232"/>
                  <a:pt x="0" y="0"/>
                </a:cubicBezTo>
                <a:close/>
              </a:path>
              <a:path w="13716" h="5590381" stroke="0" extrusionOk="0">
                <a:moveTo>
                  <a:pt x="0" y="0"/>
                </a:moveTo>
                <a:cubicBezTo>
                  <a:pt x="4519" y="745"/>
                  <a:pt x="7608" y="27"/>
                  <a:pt x="13716" y="0"/>
                </a:cubicBezTo>
                <a:cubicBezTo>
                  <a:pt x="44022" y="114427"/>
                  <a:pt x="8229" y="453118"/>
                  <a:pt x="13716" y="698798"/>
                </a:cubicBezTo>
                <a:cubicBezTo>
                  <a:pt x="34424" y="963774"/>
                  <a:pt x="36600" y="1212364"/>
                  <a:pt x="13716" y="1397595"/>
                </a:cubicBezTo>
                <a:cubicBezTo>
                  <a:pt x="48283" y="1542354"/>
                  <a:pt x="25375" y="1802464"/>
                  <a:pt x="13716" y="2152297"/>
                </a:cubicBezTo>
                <a:cubicBezTo>
                  <a:pt x="3835" y="2525678"/>
                  <a:pt x="21814" y="2592868"/>
                  <a:pt x="13716" y="2739287"/>
                </a:cubicBezTo>
                <a:cubicBezTo>
                  <a:pt x="1084" y="2874965"/>
                  <a:pt x="-36448" y="3144013"/>
                  <a:pt x="13716" y="3493988"/>
                </a:cubicBezTo>
                <a:cubicBezTo>
                  <a:pt x="-17205" y="3852647"/>
                  <a:pt x="66492" y="4038484"/>
                  <a:pt x="13716" y="4304593"/>
                </a:cubicBezTo>
                <a:cubicBezTo>
                  <a:pt x="-83354" y="4564310"/>
                  <a:pt x="113944" y="5225828"/>
                  <a:pt x="13716" y="5590381"/>
                </a:cubicBezTo>
                <a:cubicBezTo>
                  <a:pt x="9333" y="5590250"/>
                  <a:pt x="5993" y="5589792"/>
                  <a:pt x="0" y="5590381"/>
                </a:cubicBezTo>
                <a:cubicBezTo>
                  <a:pt x="35863" y="5257220"/>
                  <a:pt x="-32757" y="5135372"/>
                  <a:pt x="0" y="4835680"/>
                </a:cubicBezTo>
                <a:cubicBezTo>
                  <a:pt x="7921" y="4562721"/>
                  <a:pt x="-29047" y="4351594"/>
                  <a:pt x="0" y="4136882"/>
                </a:cubicBezTo>
                <a:cubicBezTo>
                  <a:pt x="1393" y="3929098"/>
                  <a:pt x="-4372" y="3755796"/>
                  <a:pt x="0" y="3549892"/>
                </a:cubicBezTo>
                <a:cubicBezTo>
                  <a:pt x="-14123" y="3323552"/>
                  <a:pt x="21701" y="3076195"/>
                  <a:pt x="0" y="2851094"/>
                </a:cubicBezTo>
                <a:cubicBezTo>
                  <a:pt x="-51577" y="2661940"/>
                  <a:pt x="-7702" y="2448681"/>
                  <a:pt x="0" y="2264104"/>
                </a:cubicBezTo>
                <a:cubicBezTo>
                  <a:pt x="-8180" y="2080123"/>
                  <a:pt x="16108" y="1991682"/>
                  <a:pt x="0" y="1733018"/>
                </a:cubicBezTo>
                <a:cubicBezTo>
                  <a:pt x="-21280" y="1472795"/>
                  <a:pt x="8343" y="1385598"/>
                  <a:pt x="0" y="1090124"/>
                </a:cubicBezTo>
                <a:cubicBezTo>
                  <a:pt x="41559" y="815693"/>
                  <a:pt x="-53513" y="485395"/>
                  <a:pt x="0" y="0"/>
                </a:cubicBezTo>
                <a:close/>
              </a:path>
              <a:path w="13716" h="5590381" fill="none" stroke="0" extrusionOk="0">
                <a:moveTo>
                  <a:pt x="0" y="0"/>
                </a:moveTo>
                <a:cubicBezTo>
                  <a:pt x="6692" y="-634"/>
                  <a:pt x="7933" y="727"/>
                  <a:pt x="13716" y="0"/>
                </a:cubicBezTo>
                <a:cubicBezTo>
                  <a:pt x="-11397" y="210553"/>
                  <a:pt x="41795" y="570219"/>
                  <a:pt x="13716" y="754701"/>
                </a:cubicBezTo>
                <a:cubicBezTo>
                  <a:pt x="-16345" y="939055"/>
                  <a:pt x="5480" y="1271330"/>
                  <a:pt x="13716" y="1565307"/>
                </a:cubicBezTo>
                <a:cubicBezTo>
                  <a:pt x="214" y="1888228"/>
                  <a:pt x="-22439" y="2000817"/>
                  <a:pt x="13716" y="2152297"/>
                </a:cubicBezTo>
                <a:cubicBezTo>
                  <a:pt x="36483" y="2302199"/>
                  <a:pt x="43294" y="2645200"/>
                  <a:pt x="13716" y="2906998"/>
                </a:cubicBezTo>
                <a:cubicBezTo>
                  <a:pt x="10400" y="3203875"/>
                  <a:pt x="27719" y="3309255"/>
                  <a:pt x="13716" y="3549892"/>
                </a:cubicBezTo>
                <a:cubicBezTo>
                  <a:pt x="-8323" y="3767364"/>
                  <a:pt x="36239" y="3859248"/>
                  <a:pt x="13716" y="4080978"/>
                </a:cubicBezTo>
                <a:cubicBezTo>
                  <a:pt x="-28362" y="4308528"/>
                  <a:pt x="-17360" y="4464817"/>
                  <a:pt x="13716" y="4835680"/>
                </a:cubicBezTo>
                <a:cubicBezTo>
                  <a:pt x="37186" y="5120324"/>
                  <a:pt x="-5183" y="5409792"/>
                  <a:pt x="13716" y="5590381"/>
                </a:cubicBezTo>
                <a:cubicBezTo>
                  <a:pt x="8151" y="5590111"/>
                  <a:pt x="6756" y="5590651"/>
                  <a:pt x="0" y="5590381"/>
                </a:cubicBezTo>
                <a:cubicBezTo>
                  <a:pt x="366" y="5289836"/>
                  <a:pt x="-51421" y="5037027"/>
                  <a:pt x="0" y="4835680"/>
                </a:cubicBezTo>
                <a:cubicBezTo>
                  <a:pt x="30695" y="4638845"/>
                  <a:pt x="15954" y="4503929"/>
                  <a:pt x="0" y="4304593"/>
                </a:cubicBezTo>
                <a:cubicBezTo>
                  <a:pt x="14622" y="4089881"/>
                  <a:pt x="18900" y="3917008"/>
                  <a:pt x="0" y="3773507"/>
                </a:cubicBezTo>
                <a:cubicBezTo>
                  <a:pt x="-3147" y="3613850"/>
                  <a:pt x="-23547" y="3335869"/>
                  <a:pt x="0" y="3186517"/>
                </a:cubicBezTo>
                <a:cubicBezTo>
                  <a:pt x="5486" y="3055843"/>
                  <a:pt x="41826" y="2645889"/>
                  <a:pt x="0" y="2487720"/>
                </a:cubicBezTo>
                <a:cubicBezTo>
                  <a:pt x="-23992" y="2347034"/>
                  <a:pt x="14189" y="2145771"/>
                  <a:pt x="0" y="1956633"/>
                </a:cubicBezTo>
                <a:cubicBezTo>
                  <a:pt x="14669" y="1780910"/>
                  <a:pt x="-4302" y="1660669"/>
                  <a:pt x="0" y="1425547"/>
                </a:cubicBezTo>
                <a:cubicBezTo>
                  <a:pt x="70611" y="1196115"/>
                  <a:pt x="14725" y="924393"/>
                  <a:pt x="0" y="614942"/>
                </a:cubicBezTo>
                <a:cubicBezTo>
                  <a:pt x="-2330" y="269013"/>
                  <a:pt x="15133" y="13266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Text&#10;&#10;Description automatically generated">
            <a:extLst>
              <a:ext uri="{FF2B5EF4-FFF2-40B4-BE49-F238E27FC236}">
                <a16:creationId xmlns:a16="http://schemas.microsoft.com/office/drawing/2014/main" id="{1245A864-E12D-4407-B3BB-811739A8EA8D}"/>
              </a:ext>
            </a:extLst>
          </p:cNvPr>
          <p:cNvPicPr>
            <a:picLocks noGrp="1" noChangeAspect="1"/>
          </p:cNvPicPr>
          <p:nvPr>
            <p:ph sz="half" idx="2"/>
          </p:nvPr>
        </p:nvPicPr>
        <p:blipFill rotWithShape="1">
          <a:blip r:embed="rId3"/>
          <a:stretch/>
        </p:blipFill>
        <p:spPr>
          <a:xfrm>
            <a:off x="3490722" y="630942"/>
            <a:ext cx="5170932" cy="1512497"/>
          </a:xfrm>
          <a:prstGeom prst="rect">
            <a:avLst/>
          </a:prstGeom>
        </p:spPr>
      </p:pic>
      <p:sp>
        <p:nvSpPr>
          <p:cNvPr id="10" name="Content Placeholder 9">
            <a:extLst>
              <a:ext uri="{FF2B5EF4-FFF2-40B4-BE49-F238E27FC236}">
                <a16:creationId xmlns:a16="http://schemas.microsoft.com/office/drawing/2014/main" id="{D75AFE2C-1D62-463B-8F0A-B1347A35DD8E}"/>
              </a:ext>
            </a:extLst>
          </p:cNvPr>
          <p:cNvSpPr>
            <a:spLocks noGrp="1"/>
          </p:cNvSpPr>
          <p:nvPr>
            <p:ph sz="half" idx="1"/>
          </p:nvPr>
        </p:nvSpPr>
        <p:spPr>
          <a:xfrm>
            <a:off x="3490722" y="2792160"/>
            <a:ext cx="5170932" cy="3434904"/>
          </a:xfrm>
        </p:spPr>
        <p:txBody>
          <a:bodyPr vert="horz" lIns="91440" tIns="45720" rIns="91440" bIns="45720" rtlCol="0" anchor="t">
            <a:noAutofit/>
          </a:bodyPr>
          <a:lstStyle/>
          <a:p>
            <a:pPr indent="-228600" defTabSz="914400">
              <a:spcBef>
                <a:spcPts val="0"/>
              </a:spcBef>
              <a:spcAft>
                <a:spcPts val="600"/>
              </a:spcAft>
            </a:pPr>
            <a:r>
              <a:rPr lang="en-US" sz="1600" b="1" dirty="0"/>
              <a:t>1/3 will develop CIPN </a:t>
            </a:r>
            <a:endParaRPr lang="en-US" sz="1600" b="1" dirty="0">
              <a:cs typeface="Calibri"/>
            </a:endParaRPr>
          </a:p>
          <a:p>
            <a:pPr indent="-228600" defTabSz="914400">
              <a:spcBef>
                <a:spcPts val="0"/>
              </a:spcBef>
              <a:spcAft>
                <a:spcPts val="600"/>
              </a:spcAft>
            </a:pPr>
            <a:r>
              <a:rPr lang="en-US" sz="1600" b="1" dirty="0"/>
              <a:t>Can be reversible but also could lead to long term effects on quality of life</a:t>
            </a:r>
            <a:endParaRPr lang="en-US" sz="1600" b="1" dirty="0">
              <a:cs typeface="Calibri"/>
            </a:endParaRPr>
          </a:p>
          <a:p>
            <a:pPr indent="-228600" defTabSz="914400">
              <a:spcBef>
                <a:spcPts val="0"/>
              </a:spcBef>
              <a:spcAft>
                <a:spcPts val="600"/>
              </a:spcAft>
            </a:pPr>
            <a:endParaRPr lang="en-US" sz="1600" b="1" dirty="0">
              <a:cs typeface="Calibri"/>
            </a:endParaRPr>
          </a:p>
          <a:p>
            <a:pPr indent="-228600" defTabSz="914400">
              <a:spcBef>
                <a:spcPts val="0"/>
              </a:spcBef>
            </a:pPr>
            <a:r>
              <a:rPr lang="en-US" sz="1600" dirty="0">
                <a:ea typeface="+mn-lt"/>
                <a:cs typeface="+mn-lt"/>
              </a:rPr>
              <a:t>Evaluate balance</a:t>
            </a:r>
          </a:p>
          <a:p>
            <a:pPr indent="-228600" defTabSz="914400">
              <a:spcBef>
                <a:spcPts val="0"/>
              </a:spcBef>
            </a:pPr>
            <a:r>
              <a:rPr lang="en-US" sz="1600" dirty="0">
                <a:ea typeface="+mn-lt"/>
                <a:cs typeface="+mn-lt"/>
              </a:rPr>
              <a:t>Protect hands and feet from harm. Wear shoes and gloves. Use care when cooking, using the oven, and handling objects that are hot or cold. </a:t>
            </a:r>
          </a:p>
          <a:p>
            <a:pPr indent="-228600" defTabSz="914400">
              <a:spcBef>
                <a:spcPts val="0"/>
              </a:spcBef>
            </a:pPr>
            <a:r>
              <a:rPr lang="en-US" sz="1600" dirty="0">
                <a:ea typeface="+mn-lt"/>
                <a:cs typeface="+mn-lt"/>
              </a:rPr>
              <a:t>Be careful with sharp objects so you don’t cut yourself. </a:t>
            </a:r>
          </a:p>
          <a:p>
            <a:pPr indent="-228600" defTabSz="914400">
              <a:spcBef>
                <a:spcPts val="0"/>
              </a:spcBef>
            </a:pPr>
            <a:r>
              <a:rPr lang="en-US" sz="1600" dirty="0">
                <a:ea typeface="+mn-lt"/>
                <a:cs typeface="+mn-lt"/>
              </a:rPr>
              <a:t>Don’t expose yourself to water that is too hot since you may not feel how hot it is. </a:t>
            </a:r>
          </a:p>
          <a:p>
            <a:pPr indent="-228600" defTabSz="914400">
              <a:spcBef>
                <a:spcPts val="0"/>
              </a:spcBef>
            </a:pPr>
            <a:r>
              <a:rPr lang="en-US" sz="1600" dirty="0">
                <a:ea typeface="+mn-lt"/>
                <a:cs typeface="+mn-lt"/>
              </a:rPr>
              <a:t>Remove throw rugs so you don’t trip on them. </a:t>
            </a:r>
          </a:p>
          <a:p>
            <a:pPr indent="-228600" defTabSz="914400">
              <a:spcBef>
                <a:spcPts val="0"/>
              </a:spcBef>
            </a:pPr>
            <a:r>
              <a:rPr lang="en-US" sz="1600" dirty="0">
                <a:ea typeface="+mn-lt"/>
                <a:cs typeface="+mn-lt"/>
              </a:rPr>
              <a:t>Be careful in the shower so you don’t slip and fall. </a:t>
            </a:r>
          </a:p>
          <a:p>
            <a:pPr indent="-228600" defTabSz="914400">
              <a:spcBef>
                <a:spcPts val="0"/>
              </a:spcBef>
            </a:pPr>
            <a:r>
              <a:rPr lang="en-US" sz="1600" dirty="0">
                <a:ea typeface="+mn-lt"/>
                <a:cs typeface="+mn-lt"/>
              </a:rPr>
              <a:t>Stay as active as you can so you keep your muscles working.</a:t>
            </a:r>
            <a:endParaRPr lang="en-US" sz="1600" b="1" dirty="0">
              <a:cs typeface="Calibri" panose="020F0502020204030204"/>
            </a:endParaRPr>
          </a:p>
        </p:txBody>
      </p:sp>
    </p:spTree>
    <p:extLst>
      <p:ext uri="{BB962C8B-B14F-4D97-AF65-F5344CB8AC3E}">
        <p14:creationId xmlns:p14="http://schemas.microsoft.com/office/powerpoint/2010/main" val="803148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owl of food&#10;&#10;Description automatically generated with medium confidence">
            <a:extLst>
              <a:ext uri="{FF2B5EF4-FFF2-40B4-BE49-F238E27FC236}">
                <a16:creationId xmlns:a16="http://schemas.microsoft.com/office/drawing/2014/main" id="{CE070E51-852E-D241-90FC-0622CED5A173}"/>
              </a:ext>
            </a:extLst>
          </p:cNvPr>
          <p:cNvPicPr>
            <a:picLocks noChangeAspect="1"/>
          </p:cNvPicPr>
          <p:nvPr/>
        </p:nvPicPr>
        <p:blipFill>
          <a:blip r:embed="rId2"/>
          <a:stretch>
            <a:fillRect/>
          </a:stretch>
        </p:blipFill>
        <p:spPr>
          <a:xfrm>
            <a:off x="-966" y="-795"/>
            <a:ext cx="9383157" cy="6859592"/>
          </a:xfrm>
          <a:prstGeom prst="rect">
            <a:avLst/>
          </a:prstGeom>
        </p:spPr>
      </p:pic>
      <p:sp>
        <p:nvSpPr>
          <p:cNvPr id="2" name="Title 1">
            <a:extLst>
              <a:ext uri="{FF2B5EF4-FFF2-40B4-BE49-F238E27FC236}">
                <a16:creationId xmlns:a16="http://schemas.microsoft.com/office/drawing/2014/main" id="{551770B1-F34B-6A4E-B1B1-C234E10792FD}"/>
              </a:ext>
            </a:extLst>
          </p:cNvPr>
          <p:cNvSpPr>
            <a:spLocks noGrp="1"/>
          </p:cNvSpPr>
          <p:nvPr>
            <p:ph type="title"/>
          </p:nvPr>
        </p:nvSpPr>
        <p:spPr>
          <a:xfrm>
            <a:off x="1036417" y="2389651"/>
            <a:ext cx="8491292" cy="2072616"/>
          </a:xfrm>
        </p:spPr>
        <p:txBody>
          <a:bodyPr>
            <a:normAutofit/>
          </a:bodyPr>
          <a:lstStyle/>
          <a:p>
            <a:r>
              <a:rPr lang="en-US" sz="4800" dirty="0">
                <a:solidFill>
                  <a:schemeClr val="bg1"/>
                </a:solidFill>
                <a:highlight>
                  <a:srgbClr val="000000"/>
                </a:highlight>
                <a:latin typeface="Chalkduster"/>
              </a:rPr>
              <a:t>Let’s Talk Survivorship</a:t>
            </a:r>
          </a:p>
        </p:txBody>
      </p:sp>
      <p:pic>
        <p:nvPicPr>
          <p:cNvPr id="5" name="Content Placeholder 4" descr="Graphical user interface&#10;&#10;Description automatically generated">
            <a:extLst>
              <a:ext uri="{FF2B5EF4-FFF2-40B4-BE49-F238E27FC236}">
                <a16:creationId xmlns:a16="http://schemas.microsoft.com/office/drawing/2014/main" id="{8C893F67-99E3-BD49-8EB3-DF6C94265B72}"/>
              </a:ext>
            </a:extLst>
          </p:cNvPr>
          <p:cNvPicPr>
            <a:picLocks noGrp="1" noChangeAspect="1"/>
          </p:cNvPicPr>
          <p:nvPr>
            <p:ph idx="1"/>
          </p:nvPr>
        </p:nvPicPr>
        <p:blipFill>
          <a:blip r:embed="rId3"/>
          <a:stretch>
            <a:fillRect/>
          </a:stretch>
        </p:blipFill>
        <p:spPr>
          <a:xfrm>
            <a:off x="5397059" y="4782441"/>
            <a:ext cx="3985133" cy="2076996"/>
          </a:xfrm>
        </p:spPr>
      </p:pic>
      <p:pic>
        <p:nvPicPr>
          <p:cNvPr id="17" name="Picture 16" descr="Graphical user interface, text&#10;&#10;Description automatically generated">
            <a:extLst>
              <a:ext uri="{FF2B5EF4-FFF2-40B4-BE49-F238E27FC236}">
                <a16:creationId xmlns:a16="http://schemas.microsoft.com/office/drawing/2014/main" id="{E9DF63A5-1F23-8946-92CE-98AB4BD14993}"/>
              </a:ext>
            </a:extLst>
          </p:cNvPr>
          <p:cNvPicPr>
            <a:picLocks noChangeAspect="1"/>
          </p:cNvPicPr>
          <p:nvPr/>
        </p:nvPicPr>
        <p:blipFill>
          <a:blip r:embed="rId4"/>
          <a:stretch>
            <a:fillRect/>
          </a:stretch>
        </p:blipFill>
        <p:spPr>
          <a:xfrm>
            <a:off x="4104669" y="-1436"/>
            <a:ext cx="5263635" cy="869174"/>
          </a:xfrm>
          <a:prstGeom prst="rect">
            <a:avLst/>
          </a:prstGeom>
        </p:spPr>
      </p:pic>
      <p:pic>
        <p:nvPicPr>
          <p:cNvPr id="20" name="Picture 19" descr="Logo&#10;&#10;Description automatically generated">
            <a:extLst>
              <a:ext uri="{FF2B5EF4-FFF2-40B4-BE49-F238E27FC236}">
                <a16:creationId xmlns:a16="http://schemas.microsoft.com/office/drawing/2014/main" id="{5A0494F7-2940-294F-A5A6-EB231C8CE4E2}"/>
              </a:ext>
            </a:extLst>
          </p:cNvPr>
          <p:cNvPicPr>
            <a:picLocks noChangeAspect="1"/>
          </p:cNvPicPr>
          <p:nvPr/>
        </p:nvPicPr>
        <p:blipFill>
          <a:blip r:embed="rId5"/>
          <a:stretch>
            <a:fillRect/>
          </a:stretch>
        </p:blipFill>
        <p:spPr>
          <a:xfrm>
            <a:off x="5400238" y="5818078"/>
            <a:ext cx="2274798" cy="554508"/>
          </a:xfrm>
          <a:prstGeom prst="rect">
            <a:avLst/>
          </a:prstGeom>
        </p:spPr>
      </p:pic>
    </p:spTree>
    <p:extLst>
      <p:ext uri="{BB962C8B-B14F-4D97-AF65-F5344CB8AC3E}">
        <p14:creationId xmlns:p14="http://schemas.microsoft.com/office/powerpoint/2010/main" val="1537305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2EE7CB8-05C6-4A1E-87EB-029E47072289}"/>
              </a:ext>
            </a:extLst>
          </p:cNvPr>
          <p:cNvSpPr>
            <a:spLocks noGrp="1"/>
          </p:cNvSpPr>
          <p:nvPr>
            <p:ph type="title"/>
          </p:nvPr>
        </p:nvSpPr>
        <p:spPr>
          <a:xfrm>
            <a:off x="381185" y="703334"/>
            <a:ext cx="8354891" cy="930447"/>
          </a:xfrm>
        </p:spPr>
        <p:txBody>
          <a:bodyPr vert="horz" lIns="91440" tIns="45720" rIns="91440" bIns="45720" rtlCol="0" anchor="b">
            <a:noAutofit/>
          </a:bodyPr>
          <a:lstStyle/>
          <a:p>
            <a:pPr algn="ctr" defTabSz="914400"/>
            <a:r>
              <a:rPr lang="en-US" sz="2800" kern="1200" dirty="0">
                <a:solidFill>
                  <a:schemeClr val="bg1"/>
                </a:solidFill>
                <a:latin typeface="+mj-lt"/>
                <a:ea typeface="+mj-ea"/>
                <a:cs typeface="+mj-cs"/>
              </a:rPr>
              <a:t>Sexual </a:t>
            </a:r>
            <a:r>
              <a:rPr lang="en-US" sz="2800" dirty="0">
                <a:solidFill>
                  <a:schemeClr val="bg1"/>
                </a:solidFill>
              </a:rPr>
              <a:t>Dysfunction</a:t>
            </a:r>
            <a:br>
              <a:rPr lang="en-US" sz="2800" dirty="0"/>
            </a:br>
            <a:endParaRPr lang="en-US" sz="2800" kern="1200">
              <a:solidFill>
                <a:schemeClr val="bg1"/>
              </a:solidFill>
              <a:latin typeface="+mj-lt"/>
              <a:cs typeface="Calibri Light"/>
            </a:endParaRPr>
          </a:p>
        </p:txBody>
      </p:sp>
      <p:cxnSp>
        <p:nvCxnSpPr>
          <p:cNvPr id="15" name="Straight Connector 1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A screenshot of a person&#10;&#10;Description generated with very high confidence">
            <a:extLst>
              <a:ext uri="{FF2B5EF4-FFF2-40B4-BE49-F238E27FC236}">
                <a16:creationId xmlns:a16="http://schemas.microsoft.com/office/drawing/2014/main" id="{51B658B9-953F-41DA-8C2C-8DEA6B413DF4}"/>
              </a:ext>
            </a:extLst>
          </p:cNvPr>
          <p:cNvPicPr>
            <a:picLocks noGrp="1" noChangeAspect="1"/>
          </p:cNvPicPr>
          <p:nvPr>
            <p:ph idx="1"/>
          </p:nvPr>
        </p:nvPicPr>
        <p:blipFill>
          <a:blip r:embed="rId3"/>
          <a:stretch>
            <a:fillRect/>
          </a:stretch>
        </p:blipFill>
        <p:spPr>
          <a:xfrm>
            <a:off x="1162875" y="3510383"/>
            <a:ext cx="7044293" cy="3997637"/>
          </a:xfrm>
          <a:prstGeom prst="rect">
            <a:avLst/>
          </a:prstGeom>
        </p:spPr>
      </p:pic>
      <p:sp>
        <p:nvSpPr>
          <p:cNvPr id="3" name="TextBox 2">
            <a:extLst>
              <a:ext uri="{FF2B5EF4-FFF2-40B4-BE49-F238E27FC236}">
                <a16:creationId xmlns:a16="http://schemas.microsoft.com/office/drawing/2014/main" id="{B31A7F49-A9AB-4187-8C5F-AC8D480AAEB1}"/>
              </a:ext>
            </a:extLst>
          </p:cNvPr>
          <p:cNvSpPr txBox="1"/>
          <p:nvPr/>
        </p:nvSpPr>
        <p:spPr>
          <a:xfrm>
            <a:off x="3071004" y="267419"/>
            <a:ext cx="27432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endParaRPr lang="en-US" sz="1800" b="0" i="0" u="none" strike="noStrike" cap="none" spc="0" normalizeH="0" baseline="0">
              <a:ln>
                <a:noFill/>
              </a:ln>
              <a:solidFill>
                <a:srgbClr val="000000"/>
              </a:solidFill>
              <a:effectLst/>
              <a:uFillTx/>
              <a:latin typeface="+mn-lt"/>
              <a:ea typeface="+mn-ea"/>
              <a:cs typeface="+mn-cs"/>
            </a:endParaRPr>
          </a:p>
        </p:txBody>
      </p:sp>
      <p:sp>
        <p:nvSpPr>
          <p:cNvPr id="6" name="TextBox 5">
            <a:extLst>
              <a:ext uri="{FF2B5EF4-FFF2-40B4-BE49-F238E27FC236}">
                <a16:creationId xmlns:a16="http://schemas.microsoft.com/office/drawing/2014/main" id="{5EEEAA39-4CB5-4A8D-90CE-96B96A55063D}"/>
              </a:ext>
            </a:extLst>
          </p:cNvPr>
          <p:cNvSpPr txBox="1"/>
          <p:nvPr/>
        </p:nvSpPr>
        <p:spPr>
          <a:xfrm>
            <a:off x="950328" y="2394117"/>
            <a:ext cx="746225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solidFill>
                <a:latin typeface="Calibri Light"/>
                <a:cs typeface="Calibri Light"/>
              </a:rPr>
              <a:t>40% to 100% of cancer survivors experience some form of sexual dysfunction after cancer treatment </a:t>
            </a:r>
            <a:endParaRPr lang="en-US" sz="2800">
              <a:solidFill>
                <a:schemeClr val="tx1"/>
              </a:solidFill>
              <a:cs typeface="Calibri"/>
            </a:endParaRPr>
          </a:p>
        </p:txBody>
      </p:sp>
    </p:spTree>
    <p:extLst>
      <p:ext uri="{BB962C8B-B14F-4D97-AF65-F5344CB8AC3E}">
        <p14:creationId xmlns:p14="http://schemas.microsoft.com/office/powerpoint/2010/main" val="1050777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5" name="Title 1"/>
          <p:cNvSpPr txBox="1">
            <a:spLocks noGrp="1"/>
          </p:cNvSpPr>
          <p:nvPr>
            <p:ph type="title"/>
          </p:nvPr>
        </p:nvSpPr>
        <p:spPr>
          <a:xfrm>
            <a:off x="473202" y="630936"/>
            <a:ext cx="2699766" cy="1463040"/>
          </a:xfrm>
          <a:prstGeom prst="rect">
            <a:avLst/>
          </a:prstGeom>
        </p:spPr>
        <p:txBody>
          <a:bodyPr vert="horz" lIns="91440" tIns="45720" rIns="91440" bIns="45720" rtlCol="0" anchor="ctr">
            <a:normAutofit/>
          </a:bodyPr>
          <a:lstStyle>
            <a:lvl1pPr>
              <a:defRPr b="0">
                <a:solidFill>
                  <a:srgbClr val="000000"/>
                </a:solidFill>
              </a:defRPr>
            </a:lvl1pPr>
          </a:lstStyle>
          <a:p>
            <a:pPr defTabSz="914400"/>
            <a:r>
              <a:rPr lang="en-US" sz="3600" kern="1200" dirty="0">
                <a:solidFill>
                  <a:srgbClr val="FFFFFF"/>
                </a:solidFill>
                <a:latin typeface="+mj-lt"/>
                <a:ea typeface="+mj-ea"/>
                <a:cs typeface="+mj-cs"/>
              </a:rPr>
              <a:t>Osteopenia/Osteoporosis</a:t>
            </a:r>
            <a:r>
              <a:rPr lang="en-US" sz="3600" dirty="0">
                <a:solidFill>
                  <a:srgbClr val="FFFFFF"/>
                </a:solidFill>
              </a:rPr>
              <a:t> </a:t>
            </a:r>
            <a:endParaRPr lang="en-US" sz="3600" kern="1200">
              <a:solidFill>
                <a:srgbClr val="FFFFFF"/>
              </a:solidFill>
              <a:latin typeface="+mj-lt"/>
              <a:cs typeface="Calibri Light"/>
            </a:endParaRPr>
          </a:p>
        </p:txBody>
      </p:sp>
      <p:sp>
        <p:nvSpPr>
          <p:cNvPr id="128"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355598"/>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 Placeholder 2"/>
          <p:cNvSpPr txBox="1">
            <a:spLocks noGrp="1"/>
          </p:cNvSpPr>
          <p:nvPr>
            <p:ph type="body" sz="half" idx="2"/>
          </p:nvPr>
        </p:nvSpPr>
        <p:spPr>
          <a:xfrm>
            <a:off x="3355846" y="109568"/>
            <a:ext cx="5305807" cy="2639460"/>
          </a:xfrm>
          <a:prstGeom prst="rect">
            <a:avLst/>
          </a:prstGeom>
        </p:spPr>
        <p:txBody>
          <a:bodyPr vert="horz" lIns="91440" tIns="45720" rIns="91440" bIns="45720" rtlCol="0" anchor="ctr">
            <a:normAutofit lnSpcReduction="10000"/>
          </a:bodyPr>
          <a:lstStyle/>
          <a:p>
            <a:pPr marL="342900" indent="-342900" defTabSz="914400">
              <a:buSzPct val="100000"/>
              <a:buFont typeface="Arial" panose="020B0604020202020204" pitchFamily="34" charset="0"/>
              <a:buChar char="•"/>
              <a:defRPr sz="2100">
                <a:solidFill>
                  <a:srgbClr val="000000"/>
                </a:solidFill>
              </a:defRPr>
            </a:pPr>
            <a:r>
              <a:rPr lang="en-US" b="1" dirty="0">
                <a:ea typeface="+mn-lt"/>
                <a:cs typeface="+mn-lt"/>
              </a:rPr>
              <a:t>Adequate Calcium and Vitamin D supplementation </a:t>
            </a:r>
            <a:endParaRPr lang="en-US" sz="2100" b="1" dirty="0">
              <a:ea typeface="+mn-lt"/>
              <a:cs typeface="+mn-lt"/>
            </a:endParaRPr>
          </a:p>
          <a:p>
            <a:pPr marL="342900" indent="-342900" defTabSz="914400">
              <a:buFont typeface="Arial,Sans-Serif" panose="020B0604020202020204" pitchFamily="34" charset="0"/>
              <a:buChar char="•"/>
              <a:defRPr sz="2100">
                <a:solidFill>
                  <a:srgbClr val="000000"/>
                </a:solidFill>
              </a:defRPr>
            </a:pPr>
            <a:r>
              <a:rPr lang="en-US" sz="2100" b="1" dirty="0">
                <a:ea typeface="+mn-lt"/>
                <a:cs typeface="+mn-lt"/>
              </a:rPr>
              <a:t>Checking Vitamin D levels</a:t>
            </a:r>
            <a:endParaRPr lang="en-US" b="1" dirty="0">
              <a:ea typeface="+mn-lt"/>
              <a:cs typeface="+mn-lt"/>
            </a:endParaRPr>
          </a:p>
          <a:p>
            <a:pPr marL="342900" indent="-342900" defTabSz="914400">
              <a:buFont typeface="Arial,Sans-Serif" panose="020B0604020202020204" pitchFamily="34" charset="0"/>
              <a:buChar char="•"/>
              <a:defRPr sz="2100">
                <a:solidFill>
                  <a:srgbClr val="000000"/>
                </a:solidFill>
              </a:defRPr>
            </a:pPr>
            <a:r>
              <a:rPr lang="en-US" sz="2100" b="1" dirty="0">
                <a:ea typeface="+mn-lt"/>
                <a:cs typeface="+mn-lt"/>
              </a:rPr>
              <a:t>DEXA scan </a:t>
            </a:r>
          </a:p>
          <a:p>
            <a:pPr marL="342900" indent="-342900" defTabSz="914400">
              <a:buFont typeface="Arial,Sans-Serif" panose="020B0604020202020204" pitchFamily="34" charset="0"/>
              <a:buChar char="•"/>
              <a:defRPr sz="2100">
                <a:solidFill>
                  <a:srgbClr val="000000"/>
                </a:solidFill>
              </a:defRPr>
            </a:pPr>
            <a:r>
              <a:rPr lang="en-US" sz="2100" b="1" dirty="0">
                <a:ea typeface="+mn-lt"/>
                <a:cs typeface="+mn-lt"/>
              </a:rPr>
              <a:t>Lifestyle modifications: </a:t>
            </a:r>
          </a:p>
          <a:p>
            <a:pPr marL="1143000" lvl="1" indent="-285750" defTabSz="914400">
              <a:buFont typeface="Arial,Sans-Serif" panose="020B0604020202020204" pitchFamily="34" charset="0"/>
              <a:buChar char="•"/>
              <a:defRPr sz="2100">
                <a:solidFill>
                  <a:srgbClr val="000000"/>
                </a:solidFill>
              </a:defRPr>
            </a:pPr>
            <a:r>
              <a:rPr lang="en-US" sz="2100" b="1" dirty="0">
                <a:ea typeface="+mn-lt"/>
                <a:cs typeface="+mn-lt"/>
              </a:rPr>
              <a:t>Weight bearing exercises </a:t>
            </a:r>
          </a:p>
          <a:p>
            <a:pPr marL="1143000" lvl="1" indent="-285750" defTabSz="914400">
              <a:buFont typeface="Arial,Sans-Serif" panose="020B0604020202020204" pitchFamily="34" charset="0"/>
              <a:buChar char="•"/>
              <a:defRPr sz="2100">
                <a:solidFill>
                  <a:srgbClr val="000000"/>
                </a:solidFill>
              </a:defRPr>
            </a:pPr>
            <a:r>
              <a:rPr lang="en-US" sz="2100" b="1" dirty="0">
                <a:ea typeface="+mn-lt"/>
                <a:cs typeface="+mn-lt"/>
              </a:rPr>
              <a:t>Smoking cessation </a:t>
            </a:r>
          </a:p>
          <a:p>
            <a:pPr marL="1143000" lvl="1" indent="-285750" defTabSz="914400">
              <a:buFont typeface="Arial,Sans-Serif" panose="020B0604020202020204" pitchFamily="34" charset="0"/>
              <a:buChar char="•"/>
              <a:defRPr sz="2100">
                <a:solidFill>
                  <a:srgbClr val="000000"/>
                </a:solidFill>
              </a:defRPr>
            </a:pPr>
            <a:r>
              <a:rPr lang="en-US" sz="2100" b="1" dirty="0">
                <a:ea typeface="+mn-lt"/>
                <a:cs typeface="+mn-lt"/>
              </a:rPr>
              <a:t>Limiting alcohol use </a:t>
            </a:r>
            <a:endParaRPr lang="en-US" b="1" dirty="0"/>
          </a:p>
        </p:txBody>
      </p:sp>
      <p:pic>
        <p:nvPicPr>
          <p:cNvPr id="247" name="Image" descr="Image"/>
          <p:cNvPicPr>
            <a:picLocks noChangeAspect="1"/>
          </p:cNvPicPr>
          <p:nvPr/>
        </p:nvPicPr>
        <p:blipFill>
          <a:blip r:embed="rId3"/>
          <a:srcRect l="5651" t="14236" r="10769"/>
          <a:stretch>
            <a:fillRect/>
          </a:stretch>
        </p:blipFill>
        <p:spPr>
          <a:xfrm>
            <a:off x="1520051" y="2971800"/>
            <a:ext cx="6094753" cy="3278488"/>
          </a:xfrm>
          <a:prstGeom prst="rect">
            <a:avLst/>
          </a:prstGeom>
        </p:spPr>
      </p:pic>
    </p:spTree>
    <p:extLst>
      <p:ext uri="{BB962C8B-B14F-4D97-AF65-F5344CB8AC3E}">
        <p14:creationId xmlns:p14="http://schemas.microsoft.com/office/powerpoint/2010/main" val="1519053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75" y="-2378"/>
            <a:ext cx="5398745" cy="1807305"/>
          </a:xfrm>
        </p:spPr>
        <p:txBody>
          <a:bodyPr vert="horz" lIns="91440" tIns="45720" rIns="91440" bIns="45720" rtlCol="0" anchor="ctr">
            <a:normAutofit/>
          </a:bodyPr>
          <a:lstStyle/>
          <a:p>
            <a:pPr defTabSz="914400"/>
            <a:r>
              <a:rPr lang="en-US" sz="4400" b="0"/>
              <a:t>Cardiovascular Toxicity</a:t>
            </a:r>
          </a:p>
        </p:txBody>
      </p:sp>
      <p:sp>
        <p:nvSpPr>
          <p:cNvPr id="3" name="Text Placeholder 2"/>
          <p:cNvSpPr>
            <a:spLocks noGrp="1"/>
          </p:cNvSpPr>
          <p:nvPr>
            <p:ph type="body" sz="half" idx="2"/>
          </p:nvPr>
        </p:nvSpPr>
        <p:spPr>
          <a:xfrm>
            <a:off x="165218" y="1400097"/>
            <a:ext cx="4774982" cy="3843666"/>
          </a:xfrm>
        </p:spPr>
        <p:txBody>
          <a:bodyPr vert="horz" lIns="91440" tIns="45720" rIns="91440" bIns="45720" rtlCol="0" anchor="t">
            <a:noAutofit/>
          </a:bodyPr>
          <a:lstStyle/>
          <a:p>
            <a:pPr defTabSz="914400"/>
            <a:r>
              <a:rPr lang="en-US" sz="1800" dirty="0">
                <a:cs typeface="Calibri"/>
              </a:rPr>
              <a:t>When compared to general population, survivors &gt;50 years old have twice the number of CV complications; 5x more severe CV conditions</a:t>
            </a:r>
            <a:endParaRPr lang="en-US"/>
          </a:p>
          <a:p>
            <a:pPr indent="-228600" defTabSz="914400">
              <a:buChar char="•"/>
            </a:pPr>
            <a:endParaRPr lang="en-US" sz="1800" b="1" dirty="0">
              <a:cs typeface="Calibri"/>
            </a:endParaRPr>
          </a:p>
          <a:p>
            <a:pPr defTabSz="914400"/>
            <a:r>
              <a:rPr lang="en-US" sz="1800" b="1" dirty="0">
                <a:cs typeface="Calibri"/>
              </a:rPr>
              <a:t>Recommend Aggressive Management of CV Risk Factors:</a:t>
            </a:r>
          </a:p>
          <a:p>
            <a:pPr lvl="1" indent="-285750" defTabSz="914400">
              <a:buChar char="•"/>
            </a:pPr>
            <a:r>
              <a:rPr lang="en-US" sz="1800" dirty="0">
                <a:cs typeface="Calibri"/>
              </a:rPr>
              <a:t>Blood pressure</a:t>
            </a:r>
          </a:p>
          <a:p>
            <a:pPr lvl="1" indent="-285750" defTabSz="914400">
              <a:buChar char="•"/>
            </a:pPr>
            <a:r>
              <a:rPr lang="en-US" sz="1800" dirty="0">
                <a:cs typeface="Calibri"/>
              </a:rPr>
              <a:t>Cholesterol </a:t>
            </a:r>
          </a:p>
          <a:p>
            <a:pPr lvl="1" indent="-285750" defTabSz="914400">
              <a:buChar char="•"/>
            </a:pPr>
            <a:r>
              <a:rPr lang="en-US" sz="1800" dirty="0">
                <a:cs typeface="Calibri"/>
              </a:rPr>
              <a:t>Diabetes </a:t>
            </a:r>
          </a:p>
          <a:p>
            <a:pPr lvl="1" indent="-285750" defTabSz="914400">
              <a:buChar char="•"/>
            </a:pPr>
            <a:r>
              <a:rPr lang="en-US" sz="1800" dirty="0">
                <a:cs typeface="Calibri"/>
              </a:rPr>
              <a:t>Weight </a:t>
            </a:r>
          </a:p>
          <a:p>
            <a:pPr lvl="1" indent="-285750" defTabSz="914400">
              <a:buChar char="•"/>
            </a:pPr>
            <a:r>
              <a:rPr lang="en-US" sz="1800" dirty="0">
                <a:cs typeface="Calibri"/>
              </a:rPr>
              <a:t>Exercise </a:t>
            </a:r>
          </a:p>
          <a:p>
            <a:pPr lvl="1" indent="-285750" defTabSz="914400">
              <a:buChar char="•"/>
            </a:pPr>
            <a:r>
              <a:rPr lang="en-US" sz="1800" dirty="0">
                <a:cs typeface="Calibri"/>
              </a:rPr>
              <a:t>Tobacco Use </a:t>
            </a:r>
            <a:endParaRPr lang="en-US" sz="1800" dirty="0"/>
          </a:p>
          <a:p>
            <a:pPr lvl="1" indent="-285750" defTabSz="914400">
              <a:buChar char="•"/>
            </a:pPr>
            <a:endParaRPr lang="en-US" sz="1700" dirty="0">
              <a:cs typeface="Calibri" panose="020F0502020204030204"/>
            </a:endParaRPr>
          </a:p>
          <a:p>
            <a:pPr defTabSz="914400"/>
            <a:r>
              <a:rPr lang="en-US" sz="1800" b="1" dirty="0"/>
              <a:t>Cardio-Oncology</a:t>
            </a:r>
            <a:r>
              <a:rPr lang="en-US" sz="1800" dirty="0"/>
              <a:t> - efforts to prevent or treat patients with cancer who face heart problems caused by cancer treatments</a:t>
            </a:r>
            <a:endParaRPr lang="en-US" sz="1800" dirty="0">
              <a:cs typeface="Calibri"/>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664" r="1607"/>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75586789"/>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94437" y="501651"/>
            <a:ext cx="3311136" cy="1716255"/>
          </a:xfrm>
        </p:spPr>
        <p:txBody>
          <a:bodyPr vert="horz" lIns="91440" tIns="45720" rIns="91440" bIns="45720" rtlCol="0" anchor="b">
            <a:normAutofit/>
          </a:bodyPr>
          <a:lstStyle/>
          <a:p>
            <a:pPr defTabSz="914400"/>
            <a:r>
              <a:rPr lang="en-US" sz="4900" b="0"/>
              <a:t>Pulmonary Toxicity </a:t>
            </a:r>
          </a:p>
        </p:txBody>
      </p:sp>
      <p:sp>
        <p:nvSpPr>
          <p:cNvPr id="21" name="Rectangle 2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7EE0D13F-CA39-4562-B4EF-89C7C9A1FC48}"/>
              </a:ext>
            </a:extLst>
          </p:cNvPr>
          <p:cNvPicPr>
            <a:picLocks noGrp="1" noChangeAspect="1"/>
          </p:cNvPicPr>
          <p:nvPr>
            <p:ph type="pic" idx="1"/>
          </p:nvPr>
        </p:nvPicPr>
        <p:blipFill rotWithShape="1">
          <a:blip r:embed="rId3"/>
          <a:srcRect l="25708" r="25709"/>
          <a:stretch/>
        </p:blipFill>
        <p:spPr>
          <a:xfrm>
            <a:off x="209357" y="299509"/>
            <a:ext cx="3916219" cy="6258983"/>
          </a:xfrm>
          <a:prstGeom prst="rect">
            <a:avLst/>
          </a:prstGeom>
        </p:spPr>
      </p:pic>
      <p:sp>
        <p:nvSpPr>
          <p:cNvPr id="3" name="Text Placeholder 2"/>
          <p:cNvSpPr>
            <a:spLocks noGrp="1"/>
          </p:cNvSpPr>
          <p:nvPr>
            <p:ph type="body" sz="half" idx="2"/>
          </p:nvPr>
        </p:nvSpPr>
        <p:spPr>
          <a:xfrm>
            <a:off x="4794437" y="2645922"/>
            <a:ext cx="3760641" cy="3710427"/>
          </a:xfrm>
        </p:spPr>
        <p:txBody>
          <a:bodyPr vert="horz" lIns="91440" tIns="45720" rIns="91440" bIns="45720" numCol="2" rtlCol="0" anchor="t">
            <a:normAutofit/>
          </a:bodyPr>
          <a:lstStyle/>
          <a:p>
            <a:pPr defTabSz="914400"/>
            <a:r>
              <a:rPr lang="en-US" sz="2000" dirty="0">
                <a:solidFill>
                  <a:schemeClr val="tx1">
                    <a:alpha val="80000"/>
                  </a:schemeClr>
                </a:solidFill>
                <a:cs typeface="Calibri"/>
              </a:rPr>
              <a:t>Baseline pulmonary function tests for patients who received: </a:t>
            </a:r>
          </a:p>
          <a:p>
            <a:pPr marL="342900" indent="-342900" defTabSz="914400">
              <a:buChar char="•"/>
            </a:pPr>
            <a:r>
              <a:rPr lang="en-US" sz="2000" dirty="0">
                <a:solidFill>
                  <a:schemeClr val="tx1">
                    <a:alpha val="80000"/>
                  </a:schemeClr>
                </a:solidFill>
                <a:cs typeface="Calibri"/>
              </a:rPr>
              <a:t>Radiation to chest wall </a:t>
            </a:r>
            <a:endParaRPr lang="en-US" sz="2000" dirty="0">
              <a:solidFill>
                <a:srgbClr val="000000">
                  <a:alpha val="80000"/>
                </a:srgbClr>
              </a:solidFill>
              <a:cs typeface="Calibri"/>
            </a:endParaRPr>
          </a:p>
          <a:p>
            <a:pPr marL="342900" indent="-342900" defTabSz="914400">
              <a:buChar char="•"/>
            </a:pPr>
            <a:r>
              <a:rPr lang="en-US" sz="2000" dirty="0">
                <a:solidFill>
                  <a:schemeClr val="tx1">
                    <a:alpha val="80000"/>
                  </a:schemeClr>
                </a:solidFill>
                <a:cs typeface="Calibri"/>
              </a:rPr>
              <a:t>Treated with bleomycin </a:t>
            </a:r>
          </a:p>
          <a:p>
            <a:pPr marL="342900" indent="-342900" defTabSz="914400">
              <a:buChar char="•"/>
            </a:pPr>
            <a:endParaRPr lang="en-US" sz="2000" dirty="0">
              <a:solidFill>
                <a:schemeClr val="tx1">
                  <a:alpha val="80000"/>
                </a:schemeClr>
              </a:solidFill>
              <a:cs typeface="Calibri"/>
            </a:endParaRPr>
          </a:p>
          <a:p>
            <a:pPr defTabSz="914400"/>
            <a:endParaRPr lang="en-US" sz="2000" dirty="0">
              <a:solidFill>
                <a:srgbClr val="000000">
                  <a:alpha val="80000"/>
                </a:srgbClr>
              </a:solidFill>
              <a:cs typeface="Calibri"/>
            </a:endParaRPr>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5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8ED5F4-6950-4853-85B1-A29816C2C57F}"/>
              </a:ext>
            </a:extLst>
          </p:cNvPr>
          <p:cNvSpPr>
            <a:spLocks noGrp="1"/>
          </p:cNvSpPr>
          <p:nvPr>
            <p:ph type="title"/>
          </p:nvPr>
        </p:nvSpPr>
        <p:spPr>
          <a:xfrm>
            <a:off x="480060" y="325369"/>
            <a:ext cx="3276451" cy="1956841"/>
          </a:xfrm>
        </p:spPr>
        <p:txBody>
          <a:bodyPr vert="horz" lIns="91440" tIns="45720" rIns="91440" bIns="45720" rtlCol="0" anchor="b">
            <a:normAutofit/>
          </a:bodyPr>
          <a:lstStyle/>
          <a:p>
            <a:pPr defTabSz="914400"/>
            <a:r>
              <a:rPr lang="en-US" sz="4700"/>
              <a:t>Endocrine</a:t>
            </a:r>
          </a:p>
        </p:txBody>
      </p:sp>
      <p:sp>
        <p:nvSpPr>
          <p:cNvPr id="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65A70D6-AC86-47E6-BFA6-28DE13993FE5}"/>
              </a:ext>
            </a:extLst>
          </p:cNvPr>
          <p:cNvSpPr>
            <a:spLocks noGrp="1"/>
          </p:cNvSpPr>
          <p:nvPr>
            <p:ph type="body" sz="half" idx="2"/>
          </p:nvPr>
        </p:nvSpPr>
        <p:spPr>
          <a:xfrm>
            <a:off x="480060" y="2872899"/>
            <a:ext cx="3182691" cy="3320668"/>
          </a:xfrm>
        </p:spPr>
        <p:txBody>
          <a:bodyPr vert="horz" lIns="91440" tIns="45720" rIns="91440" bIns="45720" rtlCol="0" anchor="t">
            <a:normAutofit/>
          </a:bodyPr>
          <a:lstStyle/>
          <a:p>
            <a:pPr indent="-228600" defTabSz="914400">
              <a:buFont typeface="Arial" panose="020B0604020202020204" pitchFamily="34" charset="0"/>
              <a:buChar char="•"/>
            </a:pPr>
            <a:r>
              <a:rPr lang="en-US" sz="1900" dirty="0"/>
              <a:t>Thyroid Dysfunction (neck radiation) - estimated 30-60% within first 5 years </a:t>
            </a:r>
          </a:p>
          <a:p>
            <a:pPr indent="-228600" defTabSz="914400">
              <a:buFont typeface="Arial" panose="020B0604020202020204" pitchFamily="34" charset="0"/>
              <a:buChar char="•"/>
            </a:pPr>
            <a:r>
              <a:rPr lang="en-US" sz="1900" dirty="0">
                <a:cs typeface="Calibri"/>
              </a:rPr>
              <a:t>Signs/Symptoms:</a:t>
            </a:r>
            <a:endParaRPr lang="en-US" sz="1800" dirty="0">
              <a:ea typeface="+mn-lt"/>
              <a:cs typeface="+mn-lt"/>
            </a:endParaRPr>
          </a:p>
          <a:p>
            <a:pPr lvl="1" indent="-228600" defTabSz="914400">
              <a:buFont typeface="Arial" panose="020B0604020202020204" pitchFamily="34" charset="0"/>
              <a:buChar char="•"/>
            </a:pPr>
            <a:r>
              <a:rPr lang="en-US" sz="1700" dirty="0">
                <a:ea typeface="+mn-lt"/>
                <a:cs typeface="+mn-lt"/>
              </a:rPr>
              <a:t>Fatigue</a:t>
            </a:r>
            <a:endParaRPr lang="en-US" dirty="0">
              <a:ea typeface="+mn-lt"/>
              <a:cs typeface="+mn-lt"/>
            </a:endParaRPr>
          </a:p>
          <a:p>
            <a:pPr lvl="1" indent="-228600" defTabSz="914400">
              <a:buFont typeface="Arial" panose="020B0604020202020204" pitchFamily="34" charset="0"/>
              <a:buChar char="•"/>
            </a:pPr>
            <a:r>
              <a:rPr lang="en-US" sz="1800" dirty="0">
                <a:ea typeface="+mn-lt"/>
                <a:cs typeface="+mn-lt"/>
              </a:rPr>
              <a:t>Increased sensitivity to cold</a:t>
            </a:r>
            <a:endParaRPr lang="en-US" dirty="0">
              <a:ea typeface="+mn-lt"/>
              <a:cs typeface="+mn-lt"/>
            </a:endParaRPr>
          </a:p>
          <a:p>
            <a:pPr lvl="1" indent="-228600" defTabSz="914400">
              <a:buFont typeface="Arial" panose="020B0604020202020204" pitchFamily="34" charset="0"/>
              <a:buChar char="•"/>
            </a:pPr>
            <a:r>
              <a:rPr lang="en-US" sz="1800" dirty="0">
                <a:ea typeface="+mn-lt"/>
                <a:cs typeface="+mn-lt"/>
              </a:rPr>
              <a:t>Constipation</a:t>
            </a:r>
            <a:endParaRPr lang="en-US" dirty="0">
              <a:ea typeface="+mn-lt"/>
              <a:cs typeface="+mn-lt"/>
            </a:endParaRPr>
          </a:p>
          <a:p>
            <a:pPr lvl="1" indent="-228600" defTabSz="914400">
              <a:buFont typeface="Arial" panose="020B0604020202020204" pitchFamily="34" charset="0"/>
              <a:buChar char="•"/>
            </a:pPr>
            <a:r>
              <a:rPr lang="en-US" sz="1800" dirty="0">
                <a:ea typeface="+mn-lt"/>
                <a:cs typeface="+mn-lt"/>
              </a:rPr>
              <a:t>Dry skin</a:t>
            </a:r>
            <a:endParaRPr lang="en-US" dirty="0">
              <a:ea typeface="+mn-lt"/>
              <a:cs typeface="+mn-lt"/>
            </a:endParaRPr>
          </a:p>
          <a:p>
            <a:pPr lvl="1" indent="-228600" defTabSz="914400">
              <a:buFont typeface="Arial" panose="020B0604020202020204" pitchFamily="34" charset="0"/>
              <a:buChar char="•"/>
            </a:pPr>
            <a:r>
              <a:rPr lang="en-US" sz="1800" dirty="0">
                <a:ea typeface="+mn-lt"/>
                <a:cs typeface="+mn-lt"/>
              </a:rPr>
              <a:t>Weight gain</a:t>
            </a:r>
            <a:endParaRPr lang="en-US" dirty="0">
              <a:ea typeface="+mn-lt"/>
              <a:cs typeface="+mn-lt"/>
            </a:endParaRPr>
          </a:p>
          <a:p>
            <a:pPr lvl="1" indent="-228600" defTabSz="914400">
              <a:buFont typeface="Arial" panose="020B0604020202020204" pitchFamily="34" charset="0"/>
              <a:buChar char="•"/>
            </a:pPr>
            <a:endParaRPr lang="en-US" sz="1800" dirty="0">
              <a:cs typeface="Calibri"/>
            </a:endParaRPr>
          </a:p>
          <a:p>
            <a:pPr marL="114300" lvl="1" defTabSz="914400"/>
            <a:r>
              <a:rPr lang="en-US" sz="1800" dirty="0">
                <a:cs typeface="Calibri"/>
              </a:rPr>
              <a:t>Check TSH/Free T4 yearly </a:t>
            </a:r>
          </a:p>
        </p:txBody>
      </p:sp>
      <p:pic>
        <p:nvPicPr>
          <p:cNvPr id="5" name="Picture 5" descr="A picture containing light&#10;&#10;Description automatically generated">
            <a:extLst>
              <a:ext uri="{FF2B5EF4-FFF2-40B4-BE49-F238E27FC236}">
                <a16:creationId xmlns:a16="http://schemas.microsoft.com/office/drawing/2014/main" id="{72C66F41-BDFB-4944-9C06-F6DC65AE26D5}"/>
              </a:ext>
            </a:extLst>
          </p:cNvPr>
          <p:cNvPicPr>
            <a:picLocks noGrp="1" noChangeAspect="1"/>
          </p:cNvPicPr>
          <p:nvPr>
            <p:ph type="pic" idx="1"/>
          </p:nvPr>
        </p:nvPicPr>
        <p:blipFill rotWithShape="1">
          <a:blip r:embed="rId2">
            <a:extLst>
              <a:ext uri="{837473B0-CC2E-450A-ABE3-18F120FF3D39}">
                <a1611:picAttrSrcUrl xmlns:a1611="http://schemas.microsoft.com/office/drawing/2016/11/main" r:id="rId3"/>
              </a:ext>
            </a:extLst>
          </a:blip>
          <a:srcRect l="14397" r="32944"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40322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24EE2C-4EC6-4025-8D10-04E96B58AF29}"/>
              </a:ext>
            </a:extLst>
          </p:cNvPr>
          <p:cNvSpPr>
            <a:spLocks noGrp="1"/>
          </p:cNvSpPr>
          <p:nvPr>
            <p:ph type="body" idx="1"/>
          </p:nvPr>
        </p:nvSpPr>
        <p:spPr/>
        <p:txBody>
          <a:bodyPr vert="horz" lIns="91440" tIns="45720" rIns="91440" bIns="45720" rtlCol="0" anchor="t">
            <a:normAutofit/>
          </a:bodyPr>
          <a:lstStyle/>
          <a:p>
            <a:endParaRPr lang="en-US" dirty="0">
              <a:ea typeface="+mn-lt"/>
              <a:cs typeface="+mn-lt"/>
            </a:endParaRPr>
          </a:p>
          <a:p>
            <a:pPr>
              <a:lnSpc>
                <a:spcPct val="100000"/>
              </a:lnSpc>
              <a:spcBef>
                <a:spcPts val="0"/>
              </a:spcBef>
              <a:spcAft>
                <a:spcPts val="600"/>
              </a:spcAft>
            </a:pPr>
            <a:endParaRPr lang="en-CA" dirty="0">
              <a:ea typeface="+mn-lt"/>
              <a:cs typeface="+mn-lt"/>
            </a:endParaRPr>
          </a:p>
          <a:p>
            <a:endParaRPr lang="en-US" dirty="0">
              <a:cs typeface="Calibri"/>
            </a:endParaRPr>
          </a:p>
        </p:txBody>
      </p:sp>
      <p:sp>
        <p:nvSpPr>
          <p:cNvPr id="9" name="Picture Placeholder 8">
            <a:extLst>
              <a:ext uri="{FF2B5EF4-FFF2-40B4-BE49-F238E27FC236}">
                <a16:creationId xmlns:a16="http://schemas.microsoft.com/office/drawing/2014/main" id="{9613E086-AABC-42BA-B224-4E209AA88A9A}"/>
              </a:ext>
            </a:extLst>
          </p:cNvPr>
          <p:cNvSpPr>
            <a:spLocks noGrp="1"/>
          </p:cNvSpPr>
          <p:nvPr>
            <p:ph sz="half" idx="2"/>
          </p:nvPr>
        </p:nvSpPr>
        <p:spPr>
          <a:xfrm>
            <a:off x="517416" y="2505074"/>
            <a:ext cx="3538557" cy="3684588"/>
          </a:xfrm>
        </p:spPr>
        <p:txBody>
          <a:bodyPr vert="horz" lIns="91440" tIns="45720" rIns="91440" bIns="45720" rtlCol="0" anchor="t">
            <a:normAutofit fontScale="70000" lnSpcReduction="20000"/>
          </a:bodyPr>
          <a:lstStyle/>
          <a:p>
            <a:endParaRPr lang="en-US" dirty="0">
              <a:ea typeface="+mn-lt"/>
              <a:cs typeface="+mn-lt"/>
            </a:endParaRPr>
          </a:p>
          <a:p>
            <a:pPr marL="0" indent="0">
              <a:lnSpc>
                <a:spcPct val="100000"/>
              </a:lnSpc>
              <a:spcBef>
                <a:spcPts val="0"/>
              </a:spcBef>
              <a:spcAft>
                <a:spcPts val="600"/>
              </a:spcAft>
              <a:buNone/>
            </a:pPr>
            <a:r>
              <a:rPr lang="en-CA" b="1" dirty="0">
                <a:cs typeface="Calibri"/>
              </a:rPr>
              <a:t>High risk </a:t>
            </a:r>
            <a:endParaRPr lang="en-US" dirty="0">
              <a:ea typeface="+mn-lt"/>
              <a:cs typeface="+mn-lt"/>
            </a:endParaRPr>
          </a:p>
          <a:p>
            <a:pPr marL="285750" indent="-285750">
              <a:lnSpc>
                <a:spcPct val="100000"/>
              </a:lnSpc>
              <a:spcBef>
                <a:spcPts val="0"/>
              </a:spcBef>
              <a:spcAft>
                <a:spcPts val="600"/>
              </a:spcAft>
              <a:buFont typeface="Arial,Sans-Serif" panose="020B0604020202020204" pitchFamily="34" charset="0"/>
            </a:pPr>
            <a:r>
              <a:rPr lang="en-CA" dirty="0">
                <a:cs typeface="Calibri"/>
              </a:rPr>
              <a:t>Cyclophosphamide </a:t>
            </a:r>
            <a:endParaRPr lang="en-US" dirty="0">
              <a:ea typeface="+mn-lt"/>
              <a:cs typeface="+mn-lt"/>
            </a:endParaRPr>
          </a:p>
          <a:p>
            <a:pPr marL="285750" indent="-285750">
              <a:lnSpc>
                <a:spcPct val="100000"/>
              </a:lnSpc>
              <a:spcBef>
                <a:spcPts val="0"/>
              </a:spcBef>
              <a:spcAft>
                <a:spcPts val="600"/>
              </a:spcAft>
              <a:buFont typeface="Arial,Sans-Serif" panose="020B0604020202020204" pitchFamily="34" charset="0"/>
            </a:pPr>
            <a:r>
              <a:rPr lang="en-CA" dirty="0">
                <a:ea typeface="+mn-lt"/>
                <a:cs typeface="+mn-lt"/>
              </a:rPr>
              <a:t>Ifosfamide</a:t>
            </a:r>
            <a:endParaRPr lang="en-US" dirty="0">
              <a:ea typeface="+mn-lt"/>
              <a:cs typeface="+mn-lt"/>
            </a:endParaRPr>
          </a:p>
          <a:p>
            <a:pPr marL="285750" indent="-285750">
              <a:lnSpc>
                <a:spcPct val="100000"/>
              </a:lnSpc>
              <a:spcBef>
                <a:spcPts val="0"/>
              </a:spcBef>
              <a:spcAft>
                <a:spcPts val="600"/>
              </a:spcAft>
              <a:buFont typeface="Arial,Sans-Serif" panose="020B0604020202020204" pitchFamily="34" charset="0"/>
            </a:pPr>
            <a:r>
              <a:rPr lang="en-CA" dirty="0">
                <a:cs typeface="Calibri"/>
              </a:rPr>
              <a:t>Melphalan </a:t>
            </a:r>
            <a:endParaRPr lang="en-US" dirty="0">
              <a:ea typeface="+mn-lt"/>
              <a:cs typeface="+mn-lt"/>
            </a:endParaRPr>
          </a:p>
          <a:p>
            <a:pPr marL="285750" indent="-285750">
              <a:lnSpc>
                <a:spcPct val="100000"/>
              </a:lnSpc>
              <a:spcBef>
                <a:spcPts val="0"/>
              </a:spcBef>
              <a:spcAft>
                <a:spcPts val="600"/>
              </a:spcAft>
              <a:buFont typeface="Arial,Sans-Serif" panose="020B0604020202020204" pitchFamily="34" charset="0"/>
            </a:pPr>
            <a:r>
              <a:rPr lang="en-CA" dirty="0">
                <a:cs typeface="Calibri"/>
              </a:rPr>
              <a:t>Busulfan </a:t>
            </a:r>
            <a:endParaRPr lang="en-US" dirty="0">
              <a:ea typeface="+mn-lt"/>
              <a:cs typeface="+mn-lt"/>
            </a:endParaRPr>
          </a:p>
          <a:p>
            <a:pPr marL="285750" indent="-285750">
              <a:lnSpc>
                <a:spcPct val="100000"/>
              </a:lnSpc>
              <a:spcBef>
                <a:spcPts val="0"/>
              </a:spcBef>
              <a:spcAft>
                <a:spcPts val="600"/>
              </a:spcAft>
              <a:buFont typeface="Arial,Sans-Serif" panose="020B0604020202020204" pitchFamily="34" charset="0"/>
            </a:pPr>
            <a:r>
              <a:rPr lang="en-CA" dirty="0">
                <a:cs typeface="Calibri"/>
              </a:rPr>
              <a:t>Nitrogen mustard </a:t>
            </a:r>
            <a:endParaRPr lang="en-US" dirty="0">
              <a:ea typeface="+mn-lt"/>
              <a:cs typeface="+mn-lt"/>
            </a:endParaRPr>
          </a:p>
          <a:p>
            <a:pPr marL="285750" indent="-285750">
              <a:lnSpc>
                <a:spcPct val="100000"/>
              </a:lnSpc>
              <a:spcBef>
                <a:spcPts val="0"/>
              </a:spcBef>
              <a:spcAft>
                <a:spcPts val="600"/>
              </a:spcAft>
              <a:buFont typeface="Arial,Sans-Serif" panose="020B0604020202020204" pitchFamily="34" charset="0"/>
            </a:pPr>
            <a:r>
              <a:rPr lang="en-CA" dirty="0">
                <a:cs typeface="Calibri"/>
              </a:rPr>
              <a:t>Procarbazine </a:t>
            </a:r>
            <a:endParaRPr lang="en-US" dirty="0">
              <a:ea typeface="+mn-lt"/>
              <a:cs typeface="+mn-lt"/>
            </a:endParaRPr>
          </a:p>
          <a:p>
            <a:pPr marL="285750" indent="-285750">
              <a:lnSpc>
                <a:spcPct val="100000"/>
              </a:lnSpc>
              <a:spcBef>
                <a:spcPts val="0"/>
              </a:spcBef>
              <a:spcAft>
                <a:spcPts val="600"/>
              </a:spcAft>
              <a:buFont typeface="Arial,Sans-Serif" panose="020B0604020202020204" pitchFamily="34" charset="0"/>
            </a:pPr>
            <a:r>
              <a:rPr lang="en-CA" dirty="0">
                <a:cs typeface="Calibri"/>
              </a:rPr>
              <a:t>Chlorambucil </a:t>
            </a:r>
            <a:endParaRPr lang="en-US" dirty="0">
              <a:ea typeface="+mn-lt"/>
              <a:cs typeface="+mn-lt"/>
            </a:endParaRPr>
          </a:p>
          <a:p>
            <a:pPr>
              <a:lnSpc>
                <a:spcPct val="100000"/>
              </a:lnSpc>
              <a:spcBef>
                <a:spcPts val="0"/>
              </a:spcBef>
              <a:spcAft>
                <a:spcPts val="600"/>
              </a:spcAft>
              <a:buFont typeface="Arial,Sans-Serif" panose="020B0604020202020204" pitchFamily="34" charset="0"/>
            </a:pPr>
            <a:endParaRPr lang="en-CA" dirty="0">
              <a:ea typeface="+mn-lt"/>
              <a:cs typeface="+mn-lt"/>
            </a:endParaRPr>
          </a:p>
          <a:p>
            <a:pPr marL="0" indent="0">
              <a:lnSpc>
                <a:spcPct val="100000"/>
              </a:lnSpc>
              <a:spcBef>
                <a:spcPts val="0"/>
              </a:spcBef>
              <a:spcAft>
                <a:spcPts val="600"/>
              </a:spcAft>
              <a:buNone/>
            </a:pPr>
            <a:r>
              <a:rPr lang="en-CA" b="1" dirty="0">
                <a:cs typeface="Calibri"/>
              </a:rPr>
              <a:t>Intermediate risk</a:t>
            </a:r>
            <a:endParaRPr lang="en-US" dirty="0">
              <a:ea typeface="+mn-lt"/>
              <a:cs typeface="+mn-lt"/>
            </a:endParaRPr>
          </a:p>
          <a:p>
            <a:pPr marL="285750" indent="-285750">
              <a:lnSpc>
                <a:spcPct val="100000"/>
              </a:lnSpc>
              <a:spcBef>
                <a:spcPts val="0"/>
              </a:spcBef>
              <a:spcAft>
                <a:spcPts val="600"/>
              </a:spcAft>
              <a:buFont typeface="Arial,Sans-Serif" panose="020B0604020202020204" pitchFamily="34" charset="0"/>
            </a:pPr>
            <a:r>
              <a:rPr lang="en-CA" dirty="0">
                <a:cs typeface="Calibri"/>
              </a:rPr>
              <a:t>Cisplatin with low cumulative dose</a:t>
            </a:r>
            <a:endParaRPr lang="en-US" dirty="0">
              <a:ea typeface="+mn-lt"/>
              <a:cs typeface="+mn-lt"/>
            </a:endParaRPr>
          </a:p>
          <a:p>
            <a:pPr marL="285750" indent="-285750">
              <a:lnSpc>
                <a:spcPct val="100000"/>
              </a:lnSpc>
              <a:spcBef>
                <a:spcPts val="0"/>
              </a:spcBef>
              <a:spcAft>
                <a:spcPts val="600"/>
              </a:spcAft>
              <a:buFont typeface="Arial,Sans-Serif" panose="020B0604020202020204" pitchFamily="34" charset="0"/>
            </a:pPr>
            <a:r>
              <a:rPr lang="en-CA" dirty="0">
                <a:cs typeface="Calibri"/>
              </a:rPr>
              <a:t>Carboplatin with low cumulative dose</a:t>
            </a:r>
            <a:endParaRPr lang="en-US" dirty="0">
              <a:ea typeface="+mn-lt"/>
              <a:cs typeface="+mn-lt"/>
            </a:endParaRPr>
          </a:p>
          <a:p>
            <a:pPr marL="285750" indent="-285750">
              <a:lnSpc>
                <a:spcPct val="100000"/>
              </a:lnSpc>
              <a:spcBef>
                <a:spcPts val="0"/>
              </a:spcBef>
              <a:spcAft>
                <a:spcPts val="600"/>
              </a:spcAft>
              <a:buFont typeface="Arial,Sans-Serif" panose="020B0604020202020204" pitchFamily="34" charset="0"/>
            </a:pPr>
            <a:r>
              <a:rPr lang="en-CA" dirty="0">
                <a:cs typeface="Calibri"/>
              </a:rPr>
              <a:t>Adriamycin</a:t>
            </a:r>
            <a:endParaRPr lang="en-US" dirty="0"/>
          </a:p>
        </p:txBody>
      </p:sp>
      <p:sp>
        <p:nvSpPr>
          <p:cNvPr id="19" name="Text Placeholder 18">
            <a:extLst>
              <a:ext uri="{FF2B5EF4-FFF2-40B4-BE49-F238E27FC236}">
                <a16:creationId xmlns:a16="http://schemas.microsoft.com/office/drawing/2014/main" id="{81A69688-ED68-4D16-84D0-0D622C0ECB90}"/>
              </a:ext>
            </a:extLst>
          </p:cNvPr>
          <p:cNvSpPr>
            <a:spLocks noGrp="1"/>
          </p:cNvSpPr>
          <p:nvPr>
            <p:ph type="body" sz="quarter" idx="3"/>
          </p:nvPr>
        </p:nvSpPr>
        <p:spPr>
          <a:xfrm>
            <a:off x="4988915" y="1711143"/>
            <a:ext cx="3887391" cy="823912"/>
          </a:xfrm>
        </p:spPr>
        <p:txBody>
          <a:bodyPr vert="horz" lIns="91440" tIns="45720" rIns="91440" bIns="45720" rtlCol="0" anchor="b">
            <a:noAutofit/>
          </a:bodyPr>
          <a:lstStyle/>
          <a:p>
            <a:r>
              <a:rPr lang="en-US" sz="1600" b="0" dirty="0">
                <a:cs typeface="Calibri"/>
              </a:rPr>
              <a:t>Ovarian function and pregnancy success are comparable to general population if no alkylating chemotherapy and/or pelvic radiation</a:t>
            </a:r>
            <a:endParaRPr lang="en-US" sz="1600" b="0">
              <a:ea typeface="+mn-lt"/>
              <a:cs typeface="+mn-lt"/>
            </a:endParaRPr>
          </a:p>
          <a:p>
            <a:endParaRPr lang="en-US" sz="1600" b="0" dirty="0">
              <a:cs typeface="Calibri"/>
            </a:endParaRPr>
          </a:p>
          <a:p>
            <a:r>
              <a:rPr lang="en-US" sz="1600" b="0" dirty="0">
                <a:cs typeface="Calibri"/>
              </a:rPr>
              <a:t>Rates of premature ovarian failure was 60% in those treated with alkylating chemotherapy </a:t>
            </a:r>
          </a:p>
          <a:p>
            <a:endParaRPr lang="en-US" dirty="0">
              <a:cs typeface="Calibri"/>
            </a:endParaRPr>
          </a:p>
        </p:txBody>
      </p:sp>
      <p:sp>
        <p:nvSpPr>
          <p:cNvPr id="15" name="Picture Placeholder 14">
            <a:extLst>
              <a:ext uri="{FF2B5EF4-FFF2-40B4-BE49-F238E27FC236}">
                <a16:creationId xmlns:a16="http://schemas.microsoft.com/office/drawing/2014/main" id="{57331DF8-C208-4F2F-84C0-71B903139044}"/>
              </a:ext>
            </a:extLst>
          </p:cNvPr>
          <p:cNvSpPr>
            <a:spLocks noGrp="1"/>
          </p:cNvSpPr>
          <p:nvPr>
            <p:ph sz="quarter" idx="4"/>
          </p:nvPr>
        </p:nvSpPr>
        <p:spPr>
          <a:xfrm>
            <a:off x="4629150" y="2677461"/>
            <a:ext cx="3887391" cy="3512202"/>
          </a:xfrm>
        </p:spPr>
        <p:txBody>
          <a:bodyPr vert="horz" lIns="91440" tIns="45720" rIns="91440" bIns="45720" rtlCol="0" anchor="t">
            <a:normAutofit fontScale="70000" lnSpcReduction="20000"/>
          </a:bodyPr>
          <a:lstStyle/>
          <a:p>
            <a:pPr marL="0" indent="0">
              <a:lnSpc>
                <a:spcPct val="100000"/>
              </a:lnSpc>
              <a:spcBef>
                <a:spcPts val="480"/>
              </a:spcBef>
              <a:buNone/>
            </a:pPr>
            <a:r>
              <a:rPr lang="en-CA" b="1" dirty="0">
                <a:cs typeface="Calibri"/>
              </a:rPr>
              <a:t>Low risk </a:t>
            </a:r>
            <a:endParaRPr lang="en-US" dirty="0">
              <a:ea typeface="+mn-lt"/>
              <a:cs typeface="+mn-lt"/>
            </a:endParaRPr>
          </a:p>
          <a:p>
            <a:pPr marL="273050" indent="-273050">
              <a:lnSpc>
                <a:spcPct val="100000"/>
              </a:lnSpc>
              <a:spcBef>
                <a:spcPts val="480"/>
              </a:spcBef>
              <a:buFont typeface="Arial,Sans-Serif" panose="020B0604020202020204" pitchFamily="34" charset="0"/>
            </a:pPr>
            <a:r>
              <a:rPr lang="en-CA" dirty="0">
                <a:cs typeface="Calibri"/>
              </a:rPr>
              <a:t>Treatment protocols without alkylating agents </a:t>
            </a:r>
            <a:endParaRPr lang="en-CA" dirty="0">
              <a:ea typeface="+mn-lt"/>
              <a:cs typeface="+mn-lt"/>
            </a:endParaRPr>
          </a:p>
          <a:p>
            <a:pPr marL="273050" indent="-273050">
              <a:lnSpc>
                <a:spcPct val="100000"/>
              </a:lnSpc>
              <a:spcBef>
                <a:spcPts val="480"/>
              </a:spcBef>
              <a:buFont typeface="Arial,Sans-Serif" panose="020B0604020202020204" pitchFamily="34" charset="0"/>
            </a:pPr>
            <a:r>
              <a:rPr lang="en-CA" dirty="0">
                <a:cs typeface="Calibri"/>
              </a:rPr>
              <a:t>Bleomycin </a:t>
            </a:r>
            <a:endParaRPr lang="en-US" dirty="0">
              <a:ea typeface="+mn-lt"/>
              <a:cs typeface="+mn-lt"/>
            </a:endParaRPr>
          </a:p>
          <a:p>
            <a:pPr marL="273050" indent="-273050">
              <a:lnSpc>
                <a:spcPct val="100000"/>
              </a:lnSpc>
              <a:spcBef>
                <a:spcPts val="480"/>
              </a:spcBef>
              <a:buFont typeface="Arial,Sans-Serif" panose="020B0604020202020204" pitchFamily="34" charset="0"/>
            </a:pPr>
            <a:r>
              <a:rPr lang="en-CA" dirty="0">
                <a:cs typeface="Calibri"/>
              </a:rPr>
              <a:t>Actinomycin D </a:t>
            </a:r>
            <a:endParaRPr lang="en-US" dirty="0">
              <a:ea typeface="+mn-lt"/>
              <a:cs typeface="+mn-lt"/>
            </a:endParaRPr>
          </a:p>
          <a:p>
            <a:pPr marL="273050" indent="-273050">
              <a:lnSpc>
                <a:spcPct val="100000"/>
              </a:lnSpc>
              <a:spcBef>
                <a:spcPts val="480"/>
              </a:spcBef>
              <a:buFont typeface="Arial,Sans-Serif" panose="020B0604020202020204" pitchFamily="34" charset="0"/>
            </a:pPr>
            <a:r>
              <a:rPr lang="en-CA" dirty="0">
                <a:cs typeface="Calibri"/>
              </a:rPr>
              <a:t>Vincristine </a:t>
            </a:r>
            <a:endParaRPr lang="en-US" dirty="0">
              <a:ea typeface="+mn-lt"/>
              <a:cs typeface="+mn-lt"/>
            </a:endParaRPr>
          </a:p>
          <a:p>
            <a:pPr marL="273050" indent="-273050">
              <a:lnSpc>
                <a:spcPct val="100000"/>
              </a:lnSpc>
              <a:spcBef>
                <a:spcPts val="480"/>
              </a:spcBef>
              <a:buFont typeface="Arial,Sans-Serif" panose="020B0604020202020204" pitchFamily="34" charset="0"/>
            </a:pPr>
            <a:r>
              <a:rPr lang="en-CA" dirty="0">
                <a:cs typeface="Calibri"/>
              </a:rPr>
              <a:t>Methotrexate </a:t>
            </a:r>
            <a:endParaRPr lang="en-US" dirty="0">
              <a:ea typeface="+mn-lt"/>
              <a:cs typeface="+mn-lt"/>
            </a:endParaRPr>
          </a:p>
          <a:p>
            <a:pPr marL="273050" indent="-273050">
              <a:lnSpc>
                <a:spcPct val="100000"/>
              </a:lnSpc>
              <a:spcBef>
                <a:spcPts val="480"/>
              </a:spcBef>
              <a:buFont typeface="Arial,Sans-Serif" panose="020B0604020202020204" pitchFamily="34" charset="0"/>
            </a:pPr>
            <a:r>
              <a:rPr lang="en-CA" dirty="0">
                <a:cs typeface="Calibri"/>
              </a:rPr>
              <a:t>5-Fluorouracil (5FU)</a:t>
            </a:r>
          </a:p>
          <a:p>
            <a:pPr marL="273050" indent="-273050">
              <a:lnSpc>
                <a:spcPct val="100000"/>
              </a:lnSpc>
              <a:spcBef>
                <a:spcPts val="480"/>
              </a:spcBef>
              <a:buFont typeface="Arial,Sans-Serif" panose="020B0604020202020204" pitchFamily="34" charset="0"/>
            </a:pPr>
            <a:endParaRPr lang="en-CA" dirty="0">
              <a:cs typeface="Calibri"/>
            </a:endParaRPr>
          </a:p>
          <a:p>
            <a:pPr marL="0" indent="0">
              <a:lnSpc>
                <a:spcPct val="100000"/>
              </a:lnSpc>
              <a:spcBef>
                <a:spcPts val="480"/>
              </a:spcBef>
              <a:buNone/>
            </a:pPr>
            <a:endParaRPr lang="en-CA" dirty="0">
              <a:cs typeface="Calibri"/>
            </a:endParaRPr>
          </a:p>
          <a:p>
            <a:pPr marL="0" indent="0">
              <a:lnSpc>
                <a:spcPct val="100000"/>
              </a:lnSpc>
              <a:spcBef>
                <a:spcPts val="480"/>
              </a:spcBef>
              <a:buNone/>
            </a:pPr>
            <a:endParaRPr lang="en-CA" dirty="0">
              <a:cs typeface="Calibri"/>
            </a:endParaRPr>
          </a:p>
        </p:txBody>
      </p:sp>
      <p:pic>
        <p:nvPicPr>
          <p:cNvPr id="12" name="Picture 12">
            <a:extLst>
              <a:ext uri="{FF2B5EF4-FFF2-40B4-BE49-F238E27FC236}">
                <a16:creationId xmlns:a16="http://schemas.microsoft.com/office/drawing/2014/main" id="{2D85EFB9-FBC6-4982-8034-B98BEB3E7DD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02368" y="131164"/>
            <a:ext cx="4369633" cy="2353455"/>
          </a:xfrm>
          <a:prstGeom prst="rect">
            <a:avLst/>
          </a:prstGeom>
        </p:spPr>
      </p:pic>
      <p:pic>
        <p:nvPicPr>
          <p:cNvPr id="20" name="Picture 20">
            <a:extLst>
              <a:ext uri="{FF2B5EF4-FFF2-40B4-BE49-F238E27FC236}">
                <a16:creationId xmlns:a16="http://schemas.microsoft.com/office/drawing/2014/main" id="{751AD2EE-85C6-4B10-AF3E-27022F7702A1}"/>
              </a:ext>
            </a:extLst>
          </p:cNvPr>
          <p:cNvPicPr>
            <a:picLocks noChangeAspect="1"/>
          </p:cNvPicPr>
          <p:nvPr/>
        </p:nvPicPr>
        <p:blipFill>
          <a:blip r:embed="rId4"/>
          <a:stretch>
            <a:fillRect/>
          </a:stretch>
        </p:blipFill>
        <p:spPr>
          <a:xfrm>
            <a:off x="4631961" y="4643603"/>
            <a:ext cx="4257206" cy="2165280"/>
          </a:xfrm>
          <a:prstGeom prst="rect">
            <a:avLst/>
          </a:prstGeom>
        </p:spPr>
      </p:pic>
    </p:spTree>
    <p:extLst>
      <p:ext uri="{BB962C8B-B14F-4D97-AF65-F5344CB8AC3E}">
        <p14:creationId xmlns:p14="http://schemas.microsoft.com/office/powerpoint/2010/main" val="3784483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72088"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1055E43-7766-9646-8228-388D003AD3C4}"/>
              </a:ext>
            </a:extLst>
          </p:cNvPr>
          <p:cNvSpPr>
            <a:spLocks noGrp="1"/>
          </p:cNvSpPr>
          <p:nvPr>
            <p:ph type="title"/>
          </p:nvPr>
        </p:nvSpPr>
        <p:spPr>
          <a:xfrm>
            <a:off x="628650" y="643467"/>
            <a:ext cx="2916395" cy="1800526"/>
          </a:xfrm>
        </p:spPr>
        <p:txBody>
          <a:bodyPr vert="horz" lIns="91440" tIns="45720" rIns="91440" bIns="45720" rtlCol="0" anchor="ctr">
            <a:normAutofit/>
          </a:bodyPr>
          <a:lstStyle/>
          <a:p>
            <a:pPr defTabSz="914400"/>
            <a:r>
              <a:rPr lang="en-US" sz="3400" b="1" kern="1200" dirty="0">
                <a:latin typeface="+mj-lt"/>
                <a:ea typeface="+mj-ea"/>
                <a:cs typeface="+mj-cs"/>
              </a:rPr>
              <a:t>Social/Financial</a:t>
            </a:r>
            <a:endParaRPr lang="en-US" sz="3400" b="1" kern="1200" dirty="0">
              <a:latin typeface="+mj-lt"/>
              <a:cs typeface="Calibri Light"/>
            </a:endParaRPr>
          </a:p>
        </p:txBody>
      </p:sp>
      <p:sp>
        <p:nvSpPr>
          <p:cNvPr id="3" name="Content Placeholder 2">
            <a:extLst>
              <a:ext uri="{FF2B5EF4-FFF2-40B4-BE49-F238E27FC236}">
                <a16:creationId xmlns:a16="http://schemas.microsoft.com/office/drawing/2014/main" id="{167A57D3-5B35-5B4F-BEF8-6CAAA69B3E1F}"/>
              </a:ext>
            </a:extLst>
          </p:cNvPr>
          <p:cNvSpPr>
            <a:spLocks noGrp="1"/>
          </p:cNvSpPr>
          <p:nvPr>
            <p:ph sz="half" idx="1"/>
          </p:nvPr>
        </p:nvSpPr>
        <p:spPr>
          <a:xfrm>
            <a:off x="628650" y="2623381"/>
            <a:ext cx="3229308" cy="3553581"/>
          </a:xfrm>
        </p:spPr>
        <p:txBody>
          <a:bodyPr vert="horz" lIns="91440" tIns="45720" rIns="91440" bIns="45720" rtlCol="0" anchor="t">
            <a:normAutofit/>
          </a:bodyPr>
          <a:lstStyle/>
          <a:p>
            <a:pPr indent="-228600" defTabSz="914400"/>
            <a:r>
              <a:rPr lang="en-US" sz="2000" dirty="0"/>
              <a:t>Changes in interpersonal relationships/family</a:t>
            </a:r>
            <a:endParaRPr lang="en-US" sz="2000">
              <a:cs typeface="Calibri"/>
            </a:endParaRPr>
          </a:p>
          <a:p>
            <a:pPr indent="-228600" defTabSz="914400"/>
            <a:r>
              <a:rPr lang="en-US" sz="2000" dirty="0"/>
              <a:t>Concerns regarding health or life insurance</a:t>
            </a:r>
            <a:endParaRPr lang="en-US" sz="2000">
              <a:cs typeface="Calibri"/>
            </a:endParaRPr>
          </a:p>
          <a:p>
            <a:pPr indent="-228600" defTabSz="914400"/>
            <a:r>
              <a:rPr lang="en-US" sz="2000" dirty="0"/>
              <a:t>Job loss/Loss of income</a:t>
            </a:r>
            <a:endParaRPr lang="en-US" sz="2000">
              <a:cs typeface="Calibri"/>
            </a:endParaRPr>
          </a:p>
          <a:p>
            <a:pPr indent="-228600" defTabSz="914400"/>
            <a:r>
              <a:rPr lang="en-US" sz="2000" dirty="0"/>
              <a:t>Challenges with returning to work or to school</a:t>
            </a:r>
            <a:endParaRPr lang="en-US" sz="2000">
              <a:cs typeface="Calibri"/>
            </a:endParaRPr>
          </a:p>
          <a:p>
            <a:pPr indent="-228600" defTabSz="914400"/>
            <a:r>
              <a:rPr lang="en-US" sz="2000" dirty="0"/>
              <a:t>Loss of savings</a:t>
            </a:r>
            <a:endParaRPr lang="en-US" sz="2000" dirty="0">
              <a:cs typeface="Calibri"/>
            </a:endParaRPr>
          </a:p>
        </p:txBody>
      </p:sp>
      <p:pic>
        <p:nvPicPr>
          <p:cNvPr id="6" name="Content Placeholder 5" descr="Text, application&#10;&#10;Description automatically generated">
            <a:extLst>
              <a:ext uri="{FF2B5EF4-FFF2-40B4-BE49-F238E27FC236}">
                <a16:creationId xmlns:a16="http://schemas.microsoft.com/office/drawing/2014/main" id="{A95C8EC1-0982-F342-BADB-BD38AC9475A0}"/>
              </a:ext>
            </a:extLst>
          </p:cNvPr>
          <p:cNvPicPr>
            <a:picLocks noGrp="1" noChangeAspect="1"/>
          </p:cNvPicPr>
          <p:nvPr>
            <p:ph sz="half" idx="2"/>
          </p:nvPr>
        </p:nvPicPr>
        <p:blipFill>
          <a:blip r:embed="rId2"/>
          <a:stretch>
            <a:fillRect/>
          </a:stretch>
        </p:blipFill>
        <p:spPr>
          <a:xfrm>
            <a:off x="5100739" y="1739990"/>
            <a:ext cx="3560660" cy="3406364"/>
          </a:xfrm>
          <a:prstGeom prst="rect">
            <a:avLst/>
          </a:prstGeom>
        </p:spPr>
      </p:pic>
    </p:spTree>
    <p:extLst>
      <p:ext uri="{BB962C8B-B14F-4D97-AF65-F5344CB8AC3E}">
        <p14:creationId xmlns:p14="http://schemas.microsoft.com/office/powerpoint/2010/main" val="373284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 name="Rectangle 1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itle 1"/>
          <p:cNvSpPr txBox="1">
            <a:spLocks noGrp="1"/>
          </p:cNvSpPr>
          <p:nvPr>
            <p:ph type="title"/>
          </p:nvPr>
        </p:nvSpPr>
        <p:spPr>
          <a:xfrm>
            <a:off x="417399" y="643467"/>
            <a:ext cx="8408193" cy="744836"/>
          </a:xfrm>
          <a:prstGeom prst="rect">
            <a:avLst/>
          </a:prstGeom>
        </p:spPr>
        <p:txBody>
          <a:bodyPr vert="horz" lIns="91440" tIns="45720" rIns="91440" bIns="45720" rtlCol="0" anchor="ctr">
            <a:normAutofit/>
          </a:bodyPr>
          <a:lstStyle>
            <a:lvl1pPr defTabSz="425195">
              <a:defRPr sz="4464" b="0"/>
            </a:lvl1pPr>
          </a:lstStyle>
          <a:p>
            <a:pPr algn="ctr" defTabSz="914400"/>
            <a:r>
              <a:rPr lang="en-US" sz="2800" kern="1200">
                <a:solidFill>
                  <a:schemeClr val="bg1"/>
                </a:solidFill>
                <a:latin typeface="+mj-lt"/>
                <a:ea typeface="+mj-ea"/>
                <a:cs typeface="+mj-cs"/>
              </a:rPr>
              <a:t>Survivorship Visit Components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2358"/>
          <a:stretch/>
        </p:blipFill>
        <p:spPr>
          <a:xfrm>
            <a:off x="482600" y="1856145"/>
            <a:ext cx="8178799" cy="403236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person, clothing, suit, wearing&#10;&#10;Description automatically generated">
            <a:extLst>
              <a:ext uri="{FF2B5EF4-FFF2-40B4-BE49-F238E27FC236}">
                <a16:creationId xmlns:a16="http://schemas.microsoft.com/office/drawing/2014/main" id="{088030C8-0469-0264-E9B5-295C6CC1A3D3}"/>
              </a:ext>
            </a:extLst>
          </p:cNvPr>
          <p:cNvPicPr>
            <a:picLocks noGrp="1" noChangeAspect="1"/>
          </p:cNvPicPr>
          <p:nvPr>
            <p:ph idx="1"/>
          </p:nvPr>
        </p:nvPicPr>
        <p:blipFill>
          <a:blip r:embed="rId2"/>
          <a:stretch>
            <a:fillRect/>
          </a:stretch>
        </p:blipFill>
        <p:spPr>
          <a:xfrm>
            <a:off x="1540308" y="4229310"/>
            <a:ext cx="2675814" cy="2625239"/>
          </a:xfrm>
        </p:spPr>
      </p:pic>
      <p:sp>
        <p:nvSpPr>
          <p:cNvPr id="4" name="Footer Placeholder 3">
            <a:extLst>
              <a:ext uri="{FF2B5EF4-FFF2-40B4-BE49-F238E27FC236}">
                <a16:creationId xmlns:a16="http://schemas.microsoft.com/office/drawing/2014/main" id="{CAF3166F-155A-C8C0-AD38-C69BEE5E3CD8}"/>
              </a:ext>
            </a:extLst>
          </p:cNvPr>
          <p:cNvSpPr>
            <a:spLocks noGrp="1"/>
          </p:cNvSpPr>
          <p:nvPr>
            <p:ph type="ftr" sz="quarter" idx="11"/>
          </p:nvPr>
        </p:nvSpPr>
        <p:spPr>
          <a:xfrm>
            <a:off x="1072092" y="3862761"/>
            <a:ext cx="3355380" cy="365125"/>
          </a:xfrm>
        </p:spPr>
        <p:txBody>
          <a:bodyPr lIns="91440" tIns="45720" rIns="91440" bIns="45720" anchor="t"/>
          <a:lstStyle/>
          <a:p>
            <a:r>
              <a:rPr lang="en-US" dirty="0">
                <a:solidFill>
                  <a:schemeClr val="tx1"/>
                </a:solidFill>
                <a:cs typeface="Calibri"/>
              </a:rPr>
              <a:t>Molly Thomas, APRN</a:t>
            </a:r>
            <a:endParaRPr lang="en-US">
              <a:solidFill>
                <a:schemeClr val="tx1"/>
              </a:solidFill>
              <a:cs typeface="Calibri"/>
            </a:endParaRPr>
          </a:p>
        </p:txBody>
      </p:sp>
      <p:pic>
        <p:nvPicPr>
          <p:cNvPr id="6" name="Picture 6">
            <a:extLst>
              <a:ext uri="{FF2B5EF4-FFF2-40B4-BE49-F238E27FC236}">
                <a16:creationId xmlns:a16="http://schemas.microsoft.com/office/drawing/2014/main" id="{63115427-FB7E-0891-09C4-B60A5024A24D}"/>
              </a:ext>
            </a:extLst>
          </p:cNvPr>
          <p:cNvPicPr>
            <a:picLocks noChangeAspect="1"/>
          </p:cNvPicPr>
          <p:nvPr/>
        </p:nvPicPr>
        <p:blipFill>
          <a:blip r:embed="rId3"/>
          <a:stretch>
            <a:fillRect/>
          </a:stretch>
        </p:blipFill>
        <p:spPr>
          <a:xfrm>
            <a:off x="4434435" y="4222148"/>
            <a:ext cx="2743200" cy="2631676"/>
          </a:xfrm>
          <a:prstGeom prst="rect">
            <a:avLst/>
          </a:prstGeom>
        </p:spPr>
      </p:pic>
      <p:pic>
        <p:nvPicPr>
          <p:cNvPr id="7" name="Picture 7">
            <a:extLst>
              <a:ext uri="{FF2B5EF4-FFF2-40B4-BE49-F238E27FC236}">
                <a16:creationId xmlns:a16="http://schemas.microsoft.com/office/drawing/2014/main" id="{88F2BBCD-E5EA-714B-A8C9-CA48B13191CE}"/>
              </a:ext>
            </a:extLst>
          </p:cNvPr>
          <p:cNvPicPr>
            <a:picLocks noChangeAspect="1"/>
          </p:cNvPicPr>
          <p:nvPr/>
        </p:nvPicPr>
        <p:blipFill>
          <a:blip r:embed="rId4"/>
          <a:stretch>
            <a:fillRect/>
          </a:stretch>
        </p:blipFill>
        <p:spPr>
          <a:xfrm>
            <a:off x="661524" y="1076241"/>
            <a:ext cx="2672395" cy="2692625"/>
          </a:xfrm>
          <a:prstGeom prst="rect">
            <a:avLst/>
          </a:prstGeom>
        </p:spPr>
      </p:pic>
      <p:pic>
        <p:nvPicPr>
          <p:cNvPr id="8" name="Picture 8" descr="A picture containing person, person, window, posing&#10;&#10;Description automatically generated">
            <a:extLst>
              <a:ext uri="{FF2B5EF4-FFF2-40B4-BE49-F238E27FC236}">
                <a16:creationId xmlns:a16="http://schemas.microsoft.com/office/drawing/2014/main" id="{8A350584-7DCC-B761-9845-172757F90B1D}"/>
              </a:ext>
            </a:extLst>
          </p:cNvPr>
          <p:cNvPicPr>
            <a:picLocks noChangeAspect="1"/>
          </p:cNvPicPr>
          <p:nvPr/>
        </p:nvPicPr>
        <p:blipFill>
          <a:blip r:embed="rId5"/>
          <a:stretch>
            <a:fillRect/>
          </a:stretch>
        </p:blipFill>
        <p:spPr>
          <a:xfrm>
            <a:off x="3675808" y="1056010"/>
            <a:ext cx="2500439" cy="2743200"/>
          </a:xfrm>
          <a:prstGeom prst="rect">
            <a:avLst/>
          </a:prstGeom>
        </p:spPr>
      </p:pic>
      <p:pic>
        <p:nvPicPr>
          <p:cNvPr id="9" name="Picture 9">
            <a:extLst>
              <a:ext uri="{FF2B5EF4-FFF2-40B4-BE49-F238E27FC236}">
                <a16:creationId xmlns:a16="http://schemas.microsoft.com/office/drawing/2014/main" id="{88B307B7-DCC6-E98A-4006-65D411EAFB2F}"/>
              </a:ext>
            </a:extLst>
          </p:cNvPr>
          <p:cNvPicPr>
            <a:picLocks noChangeAspect="1"/>
          </p:cNvPicPr>
          <p:nvPr/>
        </p:nvPicPr>
        <p:blipFill>
          <a:blip r:embed="rId6"/>
          <a:stretch>
            <a:fillRect/>
          </a:stretch>
        </p:blipFill>
        <p:spPr>
          <a:xfrm>
            <a:off x="6639516" y="1035781"/>
            <a:ext cx="2500439" cy="2743200"/>
          </a:xfrm>
          <a:prstGeom prst="rect">
            <a:avLst/>
          </a:prstGeom>
        </p:spPr>
      </p:pic>
      <p:sp>
        <p:nvSpPr>
          <p:cNvPr id="11" name="Footer Placeholder 3">
            <a:extLst>
              <a:ext uri="{FF2B5EF4-FFF2-40B4-BE49-F238E27FC236}">
                <a16:creationId xmlns:a16="http://schemas.microsoft.com/office/drawing/2014/main" id="{F6EDB5B2-934C-6D32-31B1-D3293BC7ED41}"/>
              </a:ext>
            </a:extLst>
          </p:cNvPr>
          <p:cNvSpPr txBox="1">
            <a:spLocks/>
          </p:cNvSpPr>
          <p:nvPr/>
        </p:nvSpPr>
        <p:spPr>
          <a:xfrm>
            <a:off x="3996014" y="3863435"/>
            <a:ext cx="3355380" cy="365125"/>
          </a:xfrm>
          <a:prstGeom prst="rect">
            <a:avLst/>
          </a:prstGeom>
        </p:spPr>
        <p:txBody>
          <a:bodyPr lIns="91440" tIns="45720" rIns="91440" bIns="45720" anchor="t"/>
          <a:lstStyle>
            <a:defPPr>
              <a:defRPr lang="en-US"/>
            </a:defPPr>
            <a:lvl1pPr marL="0" algn="ctr" defTabSz="457200" rtl="0" eaLnBrk="1" latinLnBrk="0" hangingPunct="1">
              <a:defRPr sz="1800" kern="1200">
                <a:solidFill>
                  <a:srgbClr val="989EA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cs typeface="Calibri"/>
              </a:rPr>
              <a:t>Amanda Bond, PA</a:t>
            </a:r>
            <a:endParaRPr lang="en-US" dirty="0"/>
          </a:p>
        </p:txBody>
      </p:sp>
      <p:sp>
        <p:nvSpPr>
          <p:cNvPr id="13" name="Footer Placeholder 3">
            <a:extLst>
              <a:ext uri="{FF2B5EF4-FFF2-40B4-BE49-F238E27FC236}">
                <a16:creationId xmlns:a16="http://schemas.microsoft.com/office/drawing/2014/main" id="{374DF767-0BF2-40C9-7B46-41186F8C4EDD}"/>
              </a:ext>
            </a:extLst>
          </p:cNvPr>
          <p:cNvSpPr txBox="1">
            <a:spLocks/>
          </p:cNvSpPr>
          <p:nvPr/>
        </p:nvSpPr>
        <p:spPr>
          <a:xfrm>
            <a:off x="152297" y="323168"/>
            <a:ext cx="3355380" cy="365125"/>
          </a:xfrm>
          <a:prstGeom prst="rect">
            <a:avLst/>
          </a:prstGeom>
        </p:spPr>
        <p:txBody>
          <a:bodyPr lIns="91440" tIns="45720" rIns="91440" bIns="45720" anchor="t"/>
          <a:lstStyle>
            <a:defPPr>
              <a:defRPr lang="en-US"/>
            </a:defPPr>
            <a:lvl1pPr marL="0" algn="ctr" defTabSz="457200" rtl="0" eaLnBrk="1" latinLnBrk="0" hangingPunct="1">
              <a:defRPr sz="1800" kern="1200">
                <a:solidFill>
                  <a:srgbClr val="989EA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cs typeface="Calibri"/>
              </a:rPr>
              <a:t>Rachael Schmidt, APRN</a:t>
            </a:r>
          </a:p>
          <a:p>
            <a:r>
              <a:rPr lang="en-US" dirty="0">
                <a:solidFill>
                  <a:schemeClr val="tx1"/>
                </a:solidFill>
                <a:cs typeface="Calibri"/>
              </a:rPr>
              <a:t>Program Director </a:t>
            </a:r>
            <a:endParaRPr lang="en-US">
              <a:solidFill>
                <a:schemeClr val="tx1"/>
              </a:solidFill>
              <a:cs typeface="Calibri"/>
            </a:endParaRPr>
          </a:p>
        </p:txBody>
      </p:sp>
      <p:sp>
        <p:nvSpPr>
          <p:cNvPr id="14" name="Footer Placeholder 3">
            <a:extLst>
              <a:ext uri="{FF2B5EF4-FFF2-40B4-BE49-F238E27FC236}">
                <a16:creationId xmlns:a16="http://schemas.microsoft.com/office/drawing/2014/main" id="{0F0BC5C4-F503-360C-7DF8-14055F08A7F9}"/>
              </a:ext>
            </a:extLst>
          </p:cNvPr>
          <p:cNvSpPr txBox="1">
            <a:spLocks/>
          </p:cNvSpPr>
          <p:nvPr/>
        </p:nvSpPr>
        <p:spPr>
          <a:xfrm>
            <a:off x="3247500" y="80407"/>
            <a:ext cx="3355380" cy="365125"/>
          </a:xfrm>
          <a:prstGeom prst="rect">
            <a:avLst/>
          </a:prstGeom>
        </p:spPr>
        <p:txBody>
          <a:bodyPr lIns="91440" tIns="45720" rIns="91440" bIns="45720" anchor="t"/>
          <a:lstStyle>
            <a:defPPr>
              <a:defRPr lang="en-US"/>
            </a:defPPr>
            <a:lvl1pPr marL="0" algn="ctr" defTabSz="457200" rtl="0" eaLnBrk="1" latinLnBrk="0" hangingPunct="1">
              <a:defRPr sz="1800" kern="1200">
                <a:solidFill>
                  <a:srgbClr val="989EA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cs typeface="Calibri"/>
              </a:rPr>
              <a:t>Laura Tenner, MD</a:t>
            </a:r>
            <a:endParaRPr lang="en-US" dirty="0">
              <a:solidFill>
                <a:schemeClr val="tx1"/>
              </a:solidFill>
            </a:endParaRPr>
          </a:p>
          <a:p>
            <a:r>
              <a:rPr lang="en-US" dirty="0">
                <a:solidFill>
                  <a:schemeClr val="tx1"/>
                </a:solidFill>
                <a:cs typeface="Calibri"/>
              </a:rPr>
              <a:t>Medical Director</a:t>
            </a:r>
          </a:p>
          <a:p>
            <a:r>
              <a:rPr lang="en-US" dirty="0">
                <a:solidFill>
                  <a:schemeClr val="tx1"/>
                </a:solidFill>
                <a:cs typeface="Calibri"/>
              </a:rPr>
              <a:t>Solid Tumors</a:t>
            </a:r>
            <a:endParaRPr lang="en-US" dirty="0">
              <a:solidFill>
                <a:schemeClr val="tx1"/>
              </a:solidFill>
            </a:endParaRPr>
          </a:p>
        </p:txBody>
      </p:sp>
      <p:sp>
        <p:nvSpPr>
          <p:cNvPr id="15" name="Footer Placeholder 3">
            <a:extLst>
              <a:ext uri="{FF2B5EF4-FFF2-40B4-BE49-F238E27FC236}">
                <a16:creationId xmlns:a16="http://schemas.microsoft.com/office/drawing/2014/main" id="{1B95AEBD-03D3-7DE8-3A8B-15E058C1716E}"/>
              </a:ext>
            </a:extLst>
          </p:cNvPr>
          <p:cNvSpPr txBox="1">
            <a:spLocks/>
          </p:cNvSpPr>
          <p:nvPr/>
        </p:nvSpPr>
        <p:spPr>
          <a:xfrm>
            <a:off x="6282013" y="80405"/>
            <a:ext cx="3355380" cy="365125"/>
          </a:xfrm>
          <a:prstGeom prst="rect">
            <a:avLst/>
          </a:prstGeom>
        </p:spPr>
        <p:txBody>
          <a:bodyPr lIns="91440" tIns="45720" rIns="91440" bIns="45720" anchor="t"/>
          <a:lstStyle>
            <a:defPPr>
              <a:defRPr lang="en-US"/>
            </a:defPPr>
            <a:lvl1pPr marL="0" algn="ctr" defTabSz="457200" rtl="0" eaLnBrk="1" latinLnBrk="0" hangingPunct="1">
              <a:defRPr sz="1800" kern="1200">
                <a:solidFill>
                  <a:srgbClr val="989EA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cs typeface="Calibri"/>
              </a:rPr>
              <a:t>Vijaya Bhatt, MD</a:t>
            </a:r>
            <a:endParaRPr lang="en-US" dirty="0">
              <a:solidFill>
                <a:schemeClr val="tx1"/>
              </a:solidFill>
            </a:endParaRPr>
          </a:p>
          <a:p>
            <a:r>
              <a:rPr lang="en-US" dirty="0">
                <a:solidFill>
                  <a:schemeClr val="tx1"/>
                </a:solidFill>
                <a:cs typeface="Calibri"/>
              </a:rPr>
              <a:t>Medical Director</a:t>
            </a:r>
          </a:p>
          <a:p>
            <a:r>
              <a:rPr lang="en-US" dirty="0">
                <a:solidFill>
                  <a:schemeClr val="tx1"/>
                </a:solidFill>
                <a:cs typeface="Calibri"/>
              </a:rPr>
              <a:t>Transplant</a:t>
            </a:r>
            <a:endParaRPr lang="en-US" dirty="0"/>
          </a:p>
        </p:txBody>
      </p:sp>
    </p:spTree>
    <p:extLst>
      <p:ext uri="{BB962C8B-B14F-4D97-AF65-F5344CB8AC3E}">
        <p14:creationId xmlns:p14="http://schemas.microsoft.com/office/powerpoint/2010/main" val="220469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a:extLst>
              <a:ext uri="{FF2B5EF4-FFF2-40B4-BE49-F238E27FC236}">
                <a16:creationId xmlns:a16="http://schemas.microsoft.com/office/drawing/2014/main" id="{E46291DA-186F-BA46-9991-9EB0EEB25607}"/>
              </a:ext>
            </a:extLst>
          </p:cNvPr>
          <p:cNvGraphicFramePr>
            <a:graphicFrameLocks/>
          </p:cNvGraphicFramePr>
          <p:nvPr>
            <p:extLst>
              <p:ext uri="{D42A27DB-BD31-4B8C-83A1-F6EECF244321}">
                <p14:modId xmlns:p14="http://schemas.microsoft.com/office/powerpoint/2010/main" val="1971432381"/>
              </p:ext>
            </p:extLst>
          </p:nvPr>
        </p:nvGraphicFramePr>
        <p:xfrm>
          <a:off x="956666" y="731851"/>
          <a:ext cx="7894020" cy="4873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3730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person, swimming&#10;&#10;Description automatically generated">
            <a:extLst>
              <a:ext uri="{FF2B5EF4-FFF2-40B4-BE49-F238E27FC236}">
                <a16:creationId xmlns:a16="http://schemas.microsoft.com/office/drawing/2014/main" id="{466068C9-47B1-CD43-AA30-651C0D7C00B8}"/>
              </a:ext>
            </a:extLst>
          </p:cNvPr>
          <p:cNvPicPr>
            <a:picLocks noChangeAspect="1"/>
          </p:cNvPicPr>
          <p:nvPr/>
        </p:nvPicPr>
        <p:blipFill>
          <a:blip r:embed="rId2"/>
          <a:stretch>
            <a:fillRect/>
          </a:stretch>
        </p:blipFill>
        <p:spPr>
          <a:xfrm>
            <a:off x="-357873" y="857250"/>
            <a:ext cx="9859745" cy="5143500"/>
          </a:xfrm>
          <a:prstGeom prst="rect">
            <a:avLst/>
          </a:prstGeom>
        </p:spPr>
      </p:pic>
    </p:spTree>
    <p:extLst>
      <p:ext uri="{BB962C8B-B14F-4D97-AF65-F5344CB8AC3E}">
        <p14:creationId xmlns:p14="http://schemas.microsoft.com/office/powerpoint/2010/main" val="1199761263"/>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30792 0.24861" pathEditMode="relative" ptsTypes="AA">
                                      <p:cBhvr>
                                        <p:cTn id="6" dur="30000" fill="hold"/>
                                        <p:tgtEl>
                                          <p:spTgt spid="8"/>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8"/>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30792 0.24861 L -0.06812 0.24169" pathEditMode="relative" ptsTypes="AA">
                                      <p:cBhvr>
                                        <p:cTn id="11" dur="30000" fill="hold"/>
                                        <p:tgtEl>
                                          <p:spTgt spid="8"/>
                                        </p:tgtEl>
                                        <p:attrNameLst>
                                          <p:attrName>ppt_x</p:attrName>
                                          <p:attrName>ppt_y</p:attrName>
                                        </p:attrNameLst>
                                      </p:cBhvr>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06812 0.24169 L -0.30792 0.13154" pathEditMode="relative" ptsTypes="AA">
                                      <p:cBhvr>
                                        <p:cTn id="14" dur="30000" fill="hold"/>
                                        <p:tgtEl>
                                          <p:spTgt spid="8"/>
                                        </p:tgtEl>
                                        <p:attrNameLst>
                                          <p:attrName>ppt_x</p:attrName>
                                          <p:attrName>ppt_y</p:attrName>
                                        </p:attrNameLst>
                                      </p:cBhvr>
                                    </p:animMotion>
                                  </p:childTnLst>
                                </p:cTn>
                              </p:par>
                            </p:childTnLst>
                          </p:cTn>
                        </p:par>
                        <p:par>
                          <p:cTn id="15" fill="hold">
                            <p:stCondLst>
                              <p:cond delay="100000"/>
                            </p:stCondLst>
                            <p:childTnLst>
                              <p:par>
                                <p:cTn id="16" presetID="0" presetClass="path" presetSubtype="0" accel="50000" decel="50000" fill="hold" nodeType="afterEffect">
                                  <p:stCondLst>
                                    <p:cond delay="5000"/>
                                  </p:stCondLst>
                                  <p:childTnLst>
                                    <p:animMotion origin="layout" path="M -0.30792 0.13154 L 0 0" pathEditMode="relative" ptsTypes="AA">
                                      <p:cBhvr>
                                        <p:cTn id="17" dur="30000" fill="hold"/>
                                        <p:tgtEl>
                                          <p:spTgt spid="8"/>
                                        </p:tgtEl>
                                        <p:attrNameLst>
                                          <p:attrName>ppt_x</p:attrName>
                                          <p:attrName>ppt_y</p:attrName>
                                        </p:attrNameLst>
                                      </p:cBhvr>
                                    </p:animMotion>
                                  </p:childTnLst>
                                </p:cTn>
                              </p:par>
                              <p:par>
                                <p:cTn id="18" presetID="6" presetClass="emph" presetSubtype="0" accel="50000" decel="50000" fill="hold" nodeType="withEffect">
                                  <p:stCondLst>
                                    <p:cond delay="5000"/>
                                  </p:stCondLst>
                                  <p:childTnLst>
                                    <p:animScale>
                                      <p:cBhvr>
                                        <p:cTn id="19" dur="30000" fill="hold"/>
                                        <p:tgtEl>
                                          <p:spTgt spid="8"/>
                                        </p:tgtEl>
                                      </p:cBhvr>
                                      <p:by x="150000" y="150000"/>
                                      <p:to x="100000" y="100000"/>
                                    </p:animScale>
                                  </p:childTnLst>
                                </p:cTn>
                              </p:par>
                            </p:childTnLst>
                          </p:cTn>
                        </p:par>
                        <p:par>
                          <p:cTn id="20" fill="hold">
                            <p:stCondLst>
                              <p:cond delay="135000"/>
                            </p:stCondLst>
                            <p:childTnLst>
                              <p:par>
                                <p:cTn id="21" presetID="0" presetClass="path" presetSubtype="0" accel="50000" decel="50000" fill="hold" nodeType="afterEffect">
                                  <p:stCondLst>
                                    <p:cond delay="0"/>
                                  </p:stCondLst>
                                  <p:childTnLst>
                                    <p:animMotion origin="layout" path="M 0 0 L 0 0" pathEditMode="relative" ptsTypes="AA">
                                      <p:cBhvr>
                                        <p:cTn id="22" dur="5000" fill="hold"/>
                                        <p:tgtEl>
                                          <p:spTgt spid="8"/>
                                        </p:tgtEl>
                                        <p:attrNameLst>
                                          <p:attrName>ppt_x</p:attrName>
                                          <p:attrName>ppt_y</p:attrName>
                                        </p:attrNameLst>
                                      </p:cBhvr>
                                    </p:animMotion>
                                  </p:childTnLst>
                                </p:cTn>
                              </p:par>
                            </p:childTnLst>
                          </p:cTn>
                        </p:par>
                      </p:childTnLst>
                    </p:cTn>
                  </p:par>
                </p:childTnLst>
              </p:cTn>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DAB90-2229-6497-DA54-A14DC5CE8A3C}"/>
              </a:ext>
            </a:extLst>
          </p:cNvPr>
          <p:cNvSpPr>
            <a:spLocks noGrp="1"/>
          </p:cNvSpPr>
          <p:nvPr>
            <p:ph type="title"/>
          </p:nvPr>
        </p:nvSpPr>
        <p:spPr>
          <a:xfrm>
            <a:off x="956666" y="395831"/>
            <a:ext cx="8132409" cy="1035472"/>
          </a:xfrm>
        </p:spPr>
        <p:txBody>
          <a:bodyPr vert="horz" lIns="91440" tIns="0" rIns="91440" bIns="0" rtlCol="0" anchor="b">
            <a:noAutofit/>
          </a:bodyPr>
          <a:lstStyle/>
          <a:p>
            <a:r>
              <a:rPr lang="en-US" sz="4400" dirty="0"/>
              <a:t>Survivorship in the </a:t>
            </a:r>
            <a:br>
              <a:rPr lang="en-US" sz="4400" dirty="0"/>
            </a:br>
            <a:r>
              <a:rPr lang="en-US" sz="4400" dirty="0"/>
              <a:t>Cancer Continuum</a:t>
            </a:r>
          </a:p>
        </p:txBody>
      </p:sp>
      <p:graphicFrame>
        <p:nvGraphicFramePr>
          <p:cNvPr id="5" name="Diagram 5">
            <a:extLst>
              <a:ext uri="{FF2B5EF4-FFF2-40B4-BE49-F238E27FC236}">
                <a16:creationId xmlns:a16="http://schemas.microsoft.com/office/drawing/2014/main" id="{242655D8-EE9E-B46D-1FBB-0BDCFEDC5089}"/>
              </a:ext>
            </a:extLst>
          </p:cNvPr>
          <p:cNvGraphicFramePr>
            <a:graphicFrameLocks noGrp="1"/>
          </p:cNvGraphicFramePr>
          <p:nvPr>
            <p:ph idx="1"/>
            <p:extLst>
              <p:ext uri="{D42A27DB-BD31-4B8C-83A1-F6EECF244321}">
                <p14:modId xmlns:p14="http://schemas.microsoft.com/office/powerpoint/2010/main" val="336000160"/>
              </p:ext>
            </p:extLst>
          </p:nvPr>
        </p:nvGraphicFramePr>
        <p:xfrm>
          <a:off x="714502" y="1710819"/>
          <a:ext cx="8232675" cy="4991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2397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0962-3876-69C0-C5C0-963F4ECF4F83}"/>
              </a:ext>
            </a:extLst>
          </p:cNvPr>
          <p:cNvSpPr>
            <a:spLocks noGrp="1"/>
          </p:cNvSpPr>
          <p:nvPr>
            <p:ph type="title"/>
          </p:nvPr>
        </p:nvSpPr>
        <p:spPr>
          <a:xfrm>
            <a:off x="956666" y="395831"/>
            <a:ext cx="7606427" cy="745836"/>
          </a:xfrm>
        </p:spPr>
        <p:txBody>
          <a:bodyPr/>
          <a:lstStyle/>
          <a:p>
            <a:r>
              <a:rPr lang="en-US" dirty="0"/>
              <a:t>Screening Questions</a:t>
            </a:r>
          </a:p>
        </p:txBody>
      </p:sp>
      <p:sp>
        <p:nvSpPr>
          <p:cNvPr id="13" name="Text Placeholder 12">
            <a:extLst>
              <a:ext uri="{FF2B5EF4-FFF2-40B4-BE49-F238E27FC236}">
                <a16:creationId xmlns:a16="http://schemas.microsoft.com/office/drawing/2014/main" id="{C428A133-B4F3-9174-2DED-F964884A4A9E}"/>
              </a:ext>
            </a:extLst>
          </p:cNvPr>
          <p:cNvSpPr>
            <a:spLocks noGrp="1"/>
          </p:cNvSpPr>
          <p:nvPr>
            <p:ph type="body" idx="14"/>
          </p:nvPr>
        </p:nvSpPr>
        <p:spPr>
          <a:xfrm>
            <a:off x="4661261" y="1483036"/>
            <a:ext cx="3781527" cy="3895426"/>
          </a:xfrm>
        </p:spPr>
        <p:txBody>
          <a:bodyPr/>
          <a:lstStyle/>
          <a:p>
            <a:r>
              <a:rPr lang="en-US" b="1" u="sng" dirty="0"/>
              <a:t>Special Groups:</a:t>
            </a:r>
            <a:endParaRPr lang="en-US" u="sng" dirty="0"/>
          </a:p>
          <a:p>
            <a:endParaRPr lang="en-US" b="1" dirty="0"/>
          </a:p>
          <a:p>
            <a:r>
              <a:rPr lang="en-US" b="1" dirty="0"/>
              <a:t>Short Physical Performance Battery</a:t>
            </a:r>
          </a:p>
          <a:p>
            <a:endParaRPr lang="en-US" b="1" dirty="0"/>
          </a:p>
          <a:p>
            <a:r>
              <a:rPr lang="en-US" b="1" dirty="0"/>
              <a:t>Blessed Test</a:t>
            </a:r>
          </a:p>
          <a:p>
            <a:endParaRPr lang="en-US" b="1" dirty="0"/>
          </a:p>
          <a:p>
            <a:r>
              <a:rPr lang="en-US" b="1" dirty="0"/>
              <a:t>Brief Sexual Symptom/Sexual Health Inventory</a:t>
            </a:r>
          </a:p>
          <a:p>
            <a:endParaRPr lang="en-US" b="1" dirty="0"/>
          </a:p>
          <a:p>
            <a:r>
              <a:rPr lang="en-US" b="1" dirty="0"/>
              <a:t>STOP Bang – OSA screening</a:t>
            </a:r>
          </a:p>
          <a:p>
            <a:endParaRPr lang="en-US" b="1" dirty="0"/>
          </a:p>
          <a:p>
            <a:endParaRPr lang="en-US" b="1" dirty="0"/>
          </a:p>
          <a:p>
            <a:endParaRPr lang="en-US" b="1" dirty="0"/>
          </a:p>
          <a:p>
            <a:endParaRPr lang="en-US" b="1" dirty="0"/>
          </a:p>
          <a:p>
            <a:endParaRPr lang="en-US" b="1" dirty="0"/>
          </a:p>
          <a:p>
            <a:endParaRPr lang="en-US" dirty="0"/>
          </a:p>
          <a:p>
            <a:endParaRPr lang="en-US" dirty="0"/>
          </a:p>
          <a:p>
            <a:endParaRPr lang="en-US" dirty="0"/>
          </a:p>
        </p:txBody>
      </p:sp>
      <p:sp>
        <p:nvSpPr>
          <p:cNvPr id="12" name="Content Placeholder 11">
            <a:extLst>
              <a:ext uri="{FF2B5EF4-FFF2-40B4-BE49-F238E27FC236}">
                <a16:creationId xmlns:a16="http://schemas.microsoft.com/office/drawing/2014/main" id="{3F7926ED-C014-A229-1248-6E3722B92093}"/>
              </a:ext>
            </a:extLst>
          </p:cNvPr>
          <p:cNvSpPr>
            <a:spLocks noGrp="1"/>
          </p:cNvSpPr>
          <p:nvPr>
            <p:ph type="body" idx="1"/>
          </p:nvPr>
        </p:nvSpPr>
        <p:spPr>
          <a:xfrm>
            <a:off x="956439" y="1483035"/>
            <a:ext cx="3465137" cy="3895427"/>
          </a:xfrm>
        </p:spPr>
        <p:txBody>
          <a:bodyPr vert="horz" lIns="91440" tIns="45720" rIns="91440" bIns="45720" rtlCol="0" anchor="t">
            <a:noAutofit/>
          </a:bodyPr>
          <a:lstStyle/>
          <a:p>
            <a:r>
              <a:rPr lang="en-US" b="1" u="sng" dirty="0"/>
              <a:t>All Survivors:</a:t>
            </a:r>
            <a:endParaRPr lang="en-US" u="sng" dirty="0"/>
          </a:p>
          <a:p>
            <a:endParaRPr lang="en-US" b="1" dirty="0"/>
          </a:p>
          <a:p>
            <a:r>
              <a:rPr lang="en-US" b="1" dirty="0"/>
              <a:t>NCCN Survivorship Assessment</a:t>
            </a:r>
            <a:endParaRPr lang="en-US" dirty="0"/>
          </a:p>
          <a:p>
            <a:pPr marL="285750" indent="-285750">
              <a:buFont typeface="Arial"/>
              <a:buChar char="•"/>
            </a:pPr>
            <a:r>
              <a:rPr lang="en-US" dirty="0"/>
              <a:t>Cardiotoxicity</a:t>
            </a:r>
          </a:p>
          <a:p>
            <a:pPr marL="285750" indent="-285750">
              <a:buFont typeface="Arial"/>
              <a:buChar char="•"/>
            </a:pPr>
            <a:r>
              <a:rPr lang="en-US" dirty="0"/>
              <a:t>Anxiety/Depression</a:t>
            </a:r>
          </a:p>
          <a:p>
            <a:pPr marL="285750" indent="-285750">
              <a:buFont typeface="Arial"/>
              <a:buChar char="•"/>
            </a:pPr>
            <a:r>
              <a:rPr lang="en-US" dirty="0"/>
              <a:t>Cognitive Dysfunction</a:t>
            </a:r>
          </a:p>
          <a:p>
            <a:pPr marL="285750" indent="-285750">
              <a:buFont typeface="Arial"/>
              <a:buChar char="•"/>
            </a:pPr>
            <a:r>
              <a:rPr lang="en-US" dirty="0"/>
              <a:t>Fatigue</a:t>
            </a:r>
          </a:p>
          <a:p>
            <a:pPr marL="285750" indent="-285750">
              <a:buFont typeface="Arial"/>
              <a:buChar char="•"/>
            </a:pPr>
            <a:r>
              <a:rPr lang="en-US" dirty="0"/>
              <a:t>Lymphedema</a:t>
            </a:r>
          </a:p>
          <a:p>
            <a:pPr marL="285750" indent="-285750">
              <a:buFont typeface="Arial"/>
              <a:buChar char="•"/>
            </a:pPr>
            <a:r>
              <a:rPr lang="en-US" dirty="0"/>
              <a:t>Pain</a:t>
            </a:r>
          </a:p>
          <a:p>
            <a:pPr marL="285750" indent="-285750">
              <a:buFont typeface="Arial"/>
              <a:buChar char="•"/>
            </a:pPr>
            <a:r>
              <a:rPr lang="en-US" dirty="0"/>
              <a:t>Hormone Related Symptoms</a:t>
            </a:r>
          </a:p>
          <a:p>
            <a:pPr marL="285750" indent="-285750">
              <a:buFont typeface="Arial"/>
              <a:buChar char="•"/>
            </a:pPr>
            <a:r>
              <a:rPr lang="en-US" dirty="0"/>
              <a:t>Sexual Function</a:t>
            </a:r>
          </a:p>
          <a:p>
            <a:pPr marL="285750" indent="-285750">
              <a:buFont typeface="Arial"/>
              <a:buChar char="•"/>
            </a:pPr>
            <a:r>
              <a:rPr lang="en-US" dirty="0"/>
              <a:t>Sleep</a:t>
            </a:r>
          </a:p>
          <a:p>
            <a:pPr marL="285750" indent="-285750">
              <a:buFont typeface="Arial"/>
              <a:buChar char="•"/>
            </a:pPr>
            <a:r>
              <a:rPr lang="en-US" dirty="0"/>
              <a:t>Immunizations</a:t>
            </a:r>
          </a:p>
          <a:p>
            <a:pPr marL="285750" indent="-285750">
              <a:buFont typeface="Arial"/>
              <a:buChar char="•"/>
            </a:pPr>
            <a:r>
              <a:rPr lang="en-US" dirty="0"/>
              <a:t>Healthy Lifestyle Behaviors</a:t>
            </a:r>
          </a:p>
          <a:p>
            <a:pPr marL="1028700" lvl="1"/>
            <a:r>
              <a:rPr lang="en-US" sz="1600" dirty="0">
                <a:latin typeface="Arial"/>
                <a:cs typeface="Arial"/>
              </a:rPr>
              <a:t>Exercise</a:t>
            </a:r>
          </a:p>
          <a:p>
            <a:pPr marL="1028700" lvl="1"/>
            <a:r>
              <a:rPr lang="en-US" sz="1600" dirty="0">
                <a:latin typeface="Arial"/>
                <a:cs typeface="Arial"/>
              </a:rPr>
              <a:t>Diet</a:t>
            </a:r>
          </a:p>
          <a:p>
            <a:pPr marL="1028700" lvl="1"/>
            <a:r>
              <a:rPr lang="en-US" sz="1600" dirty="0">
                <a:latin typeface="Arial"/>
                <a:cs typeface="Arial"/>
              </a:rPr>
              <a:t>Weight</a:t>
            </a:r>
          </a:p>
          <a:p>
            <a:pPr marL="1028700" lvl="1"/>
            <a:r>
              <a:rPr lang="en-US" sz="1600" dirty="0">
                <a:latin typeface="Arial"/>
                <a:cs typeface="Arial"/>
              </a:rPr>
              <a:t>Supplements</a:t>
            </a:r>
          </a:p>
          <a:p>
            <a:pPr marL="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p:txBody>
      </p:sp>
      <p:pic>
        <p:nvPicPr>
          <p:cNvPr id="14" name="Picture 14">
            <a:extLst>
              <a:ext uri="{FF2B5EF4-FFF2-40B4-BE49-F238E27FC236}">
                <a16:creationId xmlns:a16="http://schemas.microsoft.com/office/drawing/2014/main" id="{FD77AA1F-29AB-0271-31AD-2D83473727B6}"/>
              </a:ext>
            </a:extLst>
          </p:cNvPr>
          <p:cNvPicPr>
            <a:picLocks noChangeAspect="1"/>
          </p:cNvPicPr>
          <p:nvPr/>
        </p:nvPicPr>
        <p:blipFill>
          <a:blip r:embed="rId2"/>
          <a:stretch>
            <a:fillRect/>
          </a:stretch>
        </p:blipFill>
        <p:spPr>
          <a:xfrm>
            <a:off x="4418463" y="4676818"/>
            <a:ext cx="2390775" cy="1914525"/>
          </a:xfrm>
          <a:prstGeom prst="rect">
            <a:avLst/>
          </a:prstGeom>
        </p:spPr>
      </p:pic>
    </p:spTree>
    <p:extLst>
      <p:ext uri="{BB962C8B-B14F-4D97-AF65-F5344CB8AC3E}">
        <p14:creationId xmlns:p14="http://schemas.microsoft.com/office/powerpoint/2010/main" val="2912574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87259-2C2B-FE4D-8E94-1B5671F314F3}"/>
              </a:ext>
            </a:extLst>
          </p:cNvPr>
          <p:cNvSpPr>
            <a:spLocks noGrp="1"/>
          </p:cNvSpPr>
          <p:nvPr>
            <p:ph type="title"/>
          </p:nvPr>
        </p:nvSpPr>
        <p:spPr>
          <a:xfrm>
            <a:off x="956666" y="395831"/>
            <a:ext cx="7713201" cy="975769"/>
          </a:xfrm>
        </p:spPr>
        <p:txBody>
          <a:bodyPr>
            <a:normAutofit fontScale="90000"/>
          </a:bodyPr>
          <a:lstStyle/>
          <a:p>
            <a:r>
              <a:rPr lang="en-US"/>
              <a:t>Survivorship = </a:t>
            </a:r>
            <a:br>
              <a:rPr lang="en-US"/>
            </a:br>
            <a:r>
              <a:rPr lang="en-US"/>
              <a:t>Supportive Care Services</a:t>
            </a:r>
          </a:p>
        </p:txBody>
      </p:sp>
      <p:sp>
        <p:nvSpPr>
          <p:cNvPr id="4" name="Footer Placeholder 3">
            <a:extLst>
              <a:ext uri="{FF2B5EF4-FFF2-40B4-BE49-F238E27FC236}">
                <a16:creationId xmlns:a16="http://schemas.microsoft.com/office/drawing/2014/main" id="{8E3319C7-671F-AA41-958A-F4C595F87BF8}"/>
              </a:ext>
            </a:extLst>
          </p:cNvPr>
          <p:cNvSpPr>
            <a:spLocks noGrp="1"/>
          </p:cNvSpPr>
          <p:nvPr>
            <p:ph type="ftr" sz="quarter" idx="11"/>
          </p:nvPr>
        </p:nvSpPr>
        <p:spPr/>
        <p:txBody>
          <a:bodyPr/>
          <a:lstStyle/>
          <a:p>
            <a:endParaRPr lang="en-US"/>
          </a:p>
        </p:txBody>
      </p:sp>
      <p:graphicFrame>
        <p:nvGraphicFramePr>
          <p:cNvPr id="9" name="Diagram 8">
            <a:extLst>
              <a:ext uri="{FF2B5EF4-FFF2-40B4-BE49-F238E27FC236}">
                <a16:creationId xmlns:a16="http://schemas.microsoft.com/office/drawing/2014/main" id="{2C2A83AE-25FB-9C45-955F-57464E7095D2}"/>
              </a:ext>
            </a:extLst>
          </p:cNvPr>
          <p:cNvGraphicFramePr/>
          <p:nvPr>
            <p:extLst>
              <p:ext uri="{D42A27DB-BD31-4B8C-83A1-F6EECF244321}">
                <p14:modId xmlns:p14="http://schemas.microsoft.com/office/powerpoint/2010/main" val="4025637819"/>
              </p:ext>
            </p:extLst>
          </p:nvPr>
        </p:nvGraphicFramePr>
        <p:xfrm>
          <a:off x="766199" y="1573663"/>
          <a:ext cx="8094134" cy="5012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0746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319F-C776-8FA8-04D3-C96E7C100A09}"/>
              </a:ext>
            </a:extLst>
          </p:cNvPr>
          <p:cNvSpPr>
            <a:spLocks noGrp="1"/>
          </p:cNvSpPr>
          <p:nvPr>
            <p:ph type="title"/>
          </p:nvPr>
        </p:nvSpPr>
        <p:spPr>
          <a:xfrm>
            <a:off x="956666" y="395831"/>
            <a:ext cx="7606427" cy="960003"/>
          </a:xfrm>
        </p:spPr>
        <p:txBody>
          <a:bodyPr>
            <a:normAutofit/>
          </a:bodyPr>
          <a:lstStyle/>
          <a:p>
            <a:r>
              <a:rPr lang="en-US" sz="3450" dirty="0">
                <a:latin typeface="Helvetica" panose="020B0604020202020204" pitchFamily="34" charset="0"/>
                <a:cs typeface="Helvetica" panose="020B0604020202020204" pitchFamily="34" charset="0"/>
              </a:rPr>
              <a:t>Cancer Survivorship and Lifestyle Behaviors</a:t>
            </a:r>
          </a:p>
        </p:txBody>
      </p:sp>
      <p:sp>
        <p:nvSpPr>
          <p:cNvPr id="3" name="Text Placeholder 2">
            <a:extLst>
              <a:ext uri="{FF2B5EF4-FFF2-40B4-BE49-F238E27FC236}">
                <a16:creationId xmlns:a16="http://schemas.microsoft.com/office/drawing/2014/main" id="{9993DA57-FE13-0EE2-6849-AD73CFF631B9}"/>
              </a:ext>
            </a:extLst>
          </p:cNvPr>
          <p:cNvSpPr>
            <a:spLocks noGrp="1"/>
          </p:cNvSpPr>
          <p:nvPr>
            <p:ph type="body" idx="1"/>
          </p:nvPr>
        </p:nvSpPr>
        <p:spPr/>
        <p:txBody>
          <a:bodyPr>
            <a:normAutofit fontScale="77500" lnSpcReduction="20000"/>
          </a:bodyPr>
          <a:lstStyle/>
          <a:p>
            <a:pPr marL="342900" indent="-342900">
              <a:buSzPct val="100000"/>
              <a:buFont typeface="Arial"/>
              <a:buChar char="•"/>
              <a:defRPr>
                <a:solidFill>
                  <a:srgbClr val="000000"/>
                </a:solidFill>
              </a:defRPr>
            </a:pPr>
            <a:r>
              <a:rPr lang="en-US" sz="3300" dirty="0">
                <a:latin typeface="Helvetica" panose="020B0604020202020204" pitchFamily="34" charset="0"/>
                <a:cs typeface="Helvetica" panose="020B0604020202020204" pitchFamily="34" charset="0"/>
              </a:rPr>
              <a:t>Smoking Cessation</a:t>
            </a:r>
          </a:p>
          <a:p>
            <a:pPr marL="900113" lvl="1" indent="-342900">
              <a:spcBef>
                <a:spcPts val="300"/>
              </a:spcBef>
              <a:buFont typeface="Arial"/>
              <a:buChar char="•"/>
              <a:defRPr sz="2000">
                <a:solidFill>
                  <a:srgbClr val="000000"/>
                </a:solidFill>
              </a:defRPr>
            </a:pPr>
            <a:r>
              <a:rPr lang="en-US" sz="2175" dirty="0">
                <a:latin typeface="Helvetica" panose="020B0604020202020204" pitchFamily="34" charset="0"/>
                <a:cs typeface="Helvetica" panose="020B0604020202020204" pitchFamily="34" charset="0"/>
              </a:rPr>
              <a:t>17% of cancer survivors are current tobacco users </a:t>
            </a:r>
          </a:p>
          <a:p>
            <a:pPr marL="342900" indent="-342900">
              <a:buSzPct val="100000"/>
              <a:buFont typeface="Arial"/>
              <a:buChar char="•"/>
              <a:defRPr>
                <a:solidFill>
                  <a:srgbClr val="000000"/>
                </a:solidFill>
              </a:defRPr>
            </a:pPr>
            <a:r>
              <a:rPr lang="en-US" sz="3300" dirty="0">
                <a:latin typeface="Helvetica" panose="020B0604020202020204" pitchFamily="34" charset="0"/>
                <a:cs typeface="Helvetica" panose="020B0604020202020204" pitchFamily="34" charset="0"/>
              </a:rPr>
              <a:t>Exercise regularly </a:t>
            </a:r>
          </a:p>
          <a:p>
            <a:pPr marL="900113" lvl="1" indent="-342900">
              <a:spcBef>
                <a:spcPts val="300"/>
              </a:spcBef>
              <a:buFont typeface="Arial"/>
              <a:buChar char="•"/>
              <a:defRPr sz="2000">
                <a:solidFill>
                  <a:srgbClr val="000000"/>
                </a:solidFill>
              </a:defRPr>
            </a:pPr>
            <a:r>
              <a:rPr lang="en-US" sz="2175" dirty="0">
                <a:latin typeface="Helvetica" panose="020B0604020202020204" pitchFamily="34" charset="0"/>
                <a:cs typeface="Helvetica" panose="020B0604020202020204" pitchFamily="34" charset="0"/>
              </a:rPr>
              <a:t>31% of cancer survivors are obese vs 28% in the general population </a:t>
            </a:r>
          </a:p>
          <a:p>
            <a:pPr marL="900113" lvl="1" indent="-342900">
              <a:spcBef>
                <a:spcPts val="300"/>
              </a:spcBef>
              <a:buFont typeface="Arial"/>
              <a:buChar char="•"/>
              <a:defRPr sz="2000">
                <a:solidFill>
                  <a:srgbClr val="000000"/>
                </a:solidFill>
              </a:defRPr>
            </a:pPr>
            <a:r>
              <a:rPr lang="en-US" sz="2175" dirty="0">
                <a:latin typeface="Helvetica" panose="020B0604020202020204" pitchFamily="34" charset="0"/>
                <a:cs typeface="Helvetica" panose="020B0604020202020204" pitchFamily="34" charset="0"/>
              </a:rPr>
              <a:t>38% report no physical activity </a:t>
            </a:r>
          </a:p>
          <a:p>
            <a:pPr marL="342900" indent="-342900">
              <a:buSzPct val="100000"/>
              <a:buFont typeface="Arial"/>
              <a:buChar char="•"/>
              <a:defRPr>
                <a:solidFill>
                  <a:srgbClr val="000000"/>
                </a:solidFill>
              </a:defRPr>
            </a:pPr>
            <a:r>
              <a:rPr lang="en-US" sz="3300" dirty="0">
                <a:latin typeface="Helvetica" panose="020B0604020202020204" pitchFamily="34" charset="0"/>
                <a:cs typeface="Helvetica" panose="020B0604020202020204" pitchFamily="34" charset="0"/>
              </a:rPr>
              <a:t>Avoid weight gain </a:t>
            </a:r>
          </a:p>
          <a:p>
            <a:pPr marL="342900" indent="-342900">
              <a:buSzPct val="100000"/>
              <a:buFont typeface="Arial"/>
              <a:buChar char="•"/>
              <a:defRPr>
                <a:solidFill>
                  <a:srgbClr val="000000"/>
                </a:solidFill>
              </a:defRPr>
            </a:pPr>
            <a:r>
              <a:rPr lang="en-US" sz="3300" dirty="0">
                <a:latin typeface="Helvetica" panose="020B0604020202020204" pitchFamily="34" charset="0"/>
                <a:cs typeface="Helvetica" panose="020B0604020202020204" pitchFamily="34" charset="0"/>
              </a:rPr>
              <a:t>Eat a healthy diet </a:t>
            </a:r>
          </a:p>
          <a:p>
            <a:pPr marL="900113" lvl="1" indent="-342900">
              <a:spcBef>
                <a:spcPts val="300"/>
              </a:spcBef>
              <a:buFont typeface="Arial"/>
              <a:buChar char="•"/>
              <a:defRPr sz="2000">
                <a:solidFill>
                  <a:srgbClr val="000000"/>
                </a:solidFill>
              </a:defRPr>
            </a:pPr>
            <a:r>
              <a:rPr lang="en-US" sz="2175" dirty="0">
                <a:latin typeface="Helvetica" panose="020B0604020202020204" pitchFamily="34" charset="0"/>
                <a:cs typeface="Helvetica" panose="020B0604020202020204" pitchFamily="34" charset="0"/>
              </a:rPr>
              <a:t>84% of cancer survivors were not following the ACS nutrition recommendations </a:t>
            </a:r>
          </a:p>
          <a:p>
            <a:pPr marL="342900" indent="-342900">
              <a:buSzPct val="100000"/>
              <a:buFont typeface="Arial"/>
              <a:buChar char="•"/>
              <a:defRPr>
                <a:solidFill>
                  <a:srgbClr val="000000"/>
                </a:solidFill>
              </a:defRPr>
            </a:pPr>
            <a:r>
              <a:rPr lang="en-US" sz="3300" dirty="0">
                <a:latin typeface="Helvetica" panose="020B0604020202020204" pitchFamily="34" charset="0"/>
                <a:cs typeface="Helvetica" panose="020B0604020202020204" pitchFamily="34" charset="0"/>
              </a:rPr>
              <a:t>Drink alcohol in moderation – </a:t>
            </a:r>
            <a:r>
              <a:rPr lang="en-US" sz="2475" dirty="0">
                <a:latin typeface="Helvetica" panose="020B0604020202020204" pitchFamily="34" charset="0"/>
                <a:cs typeface="Helvetica" panose="020B0604020202020204" pitchFamily="34" charset="0"/>
              </a:rPr>
              <a:t>linked to several cancers </a:t>
            </a:r>
          </a:p>
          <a:p>
            <a:pPr marL="342900" indent="-342900">
              <a:buSzPct val="100000"/>
              <a:buFont typeface="Arial"/>
              <a:buChar char="•"/>
              <a:defRPr>
                <a:solidFill>
                  <a:srgbClr val="000000"/>
                </a:solidFill>
              </a:defRPr>
            </a:pPr>
            <a:r>
              <a:rPr lang="en-US" sz="3300" dirty="0">
                <a:latin typeface="Helvetica" panose="020B0604020202020204" pitchFamily="34" charset="0"/>
                <a:cs typeface="Helvetica" panose="020B0604020202020204" pitchFamily="34" charset="0"/>
              </a:rPr>
              <a:t>Get screening tests and go to check-ups </a:t>
            </a:r>
          </a:p>
          <a:p>
            <a:pPr marL="342900" indent="-342900">
              <a:buSzPct val="100000"/>
              <a:buFont typeface="Arial"/>
              <a:buChar char="•"/>
              <a:defRPr>
                <a:solidFill>
                  <a:srgbClr val="000000"/>
                </a:solidFill>
              </a:defRPr>
            </a:pPr>
            <a:r>
              <a:rPr lang="en-US" sz="3300" dirty="0">
                <a:latin typeface="Helvetica" panose="020B0604020202020204" pitchFamily="34" charset="0"/>
                <a:cs typeface="Helvetica" panose="020B0604020202020204" pitchFamily="34" charset="0"/>
              </a:rPr>
              <a:t>Sun safety</a:t>
            </a:r>
          </a:p>
          <a:p>
            <a:pPr marL="342900" indent="-342900">
              <a:buSzPct val="100000"/>
              <a:buFont typeface="Arial"/>
              <a:buChar char="•"/>
              <a:defRPr>
                <a:solidFill>
                  <a:srgbClr val="000000"/>
                </a:solidFill>
              </a:defRPr>
            </a:pPr>
            <a:r>
              <a:rPr lang="en-US" sz="3300" dirty="0">
                <a:latin typeface="Helvetica" panose="020B0604020202020204" pitchFamily="34" charset="0"/>
                <a:cs typeface="Helvetica" panose="020B0604020202020204" pitchFamily="34" charset="0"/>
              </a:rPr>
              <a:t>Vitamin D</a:t>
            </a:r>
          </a:p>
          <a:p>
            <a:endParaRPr lang="en-US" dirty="0"/>
          </a:p>
        </p:txBody>
      </p:sp>
    </p:spTree>
    <p:extLst>
      <p:ext uri="{BB962C8B-B14F-4D97-AF65-F5344CB8AC3E}">
        <p14:creationId xmlns:p14="http://schemas.microsoft.com/office/powerpoint/2010/main" val="506783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1E5DC-F1F7-72FE-A25D-E3CD27BCF34D}"/>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D671529E-D6F5-E0D0-B03F-30D4F399A846}"/>
              </a:ext>
            </a:extLst>
          </p:cNvPr>
          <p:cNvSpPr>
            <a:spLocks noGrp="1"/>
          </p:cNvSpPr>
          <p:nvPr>
            <p:ph type="ftr" sz="quarter" idx="11"/>
          </p:nvPr>
        </p:nvSpPr>
        <p:spPr/>
        <p:txBody>
          <a:bodyPr/>
          <a:lstStyle/>
          <a:p>
            <a:endParaRPr lang="en-US"/>
          </a:p>
        </p:txBody>
      </p:sp>
      <p:pic>
        <p:nvPicPr>
          <p:cNvPr id="5" name="Google Shape;464;p41" descr="AICR recommendations for cancer prevention infographic">
            <a:extLst>
              <a:ext uri="{FF2B5EF4-FFF2-40B4-BE49-F238E27FC236}">
                <a16:creationId xmlns:a16="http://schemas.microsoft.com/office/drawing/2014/main" id="{303CCB71-CACC-D738-967D-C9DCF1284C42}"/>
              </a:ext>
            </a:extLst>
          </p:cNvPr>
          <p:cNvPicPr preferRelativeResize="0">
            <a:picLocks noGrp="1"/>
          </p:cNvPicPr>
          <p:nvPr>
            <p:ph idx="1"/>
          </p:nvPr>
        </p:nvPicPr>
        <p:blipFill rotWithShape="1">
          <a:blip r:embed="rId2">
            <a:alphaModFix/>
          </a:blip>
          <a:srcRect/>
          <a:stretch/>
        </p:blipFill>
        <p:spPr>
          <a:xfrm>
            <a:off x="580907" y="117036"/>
            <a:ext cx="8563093" cy="6740963"/>
          </a:xfrm>
          <a:prstGeom prst="rect">
            <a:avLst/>
          </a:prstGeom>
          <a:noFill/>
          <a:ln>
            <a:noFill/>
          </a:ln>
        </p:spPr>
      </p:pic>
    </p:spTree>
    <p:extLst>
      <p:ext uri="{BB962C8B-B14F-4D97-AF65-F5344CB8AC3E}">
        <p14:creationId xmlns:p14="http://schemas.microsoft.com/office/powerpoint/2010/main" val="1437788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18E7-377F-A4E8-CE6A-D5809DA622D7}"/>
              </a:ext>
            </a:extLst>
          </p:cNvPr>
          <p:cNvSpPr>
            <a:spLocks noGrp="1"/>
          </p:cNvSpPr>
          <p:nvPr>
            <p:ph type="title"/>
          </p:nvPr>
        </p:nvSpPr>
        <p:spPr>
          <a:xfrm>
            <a:off x="769010" y="415025"/>
            <a:ext cx="7606427" cy="913016"/>
          </a:xfrm>
        </p:spPr>
        <p:txBody>
          <a:bodyPr>
            <a:normAutofit fontScale="90000"/>
          </a:bodyPr>
          <a:lstStyle/>
          <a:p>
            <a:r>
              <a:rPr lang="en-US" dirty="0"/>
              <a:t>Risk-Stratified/ </a:t>
            </a:r>
            <a:br>
              <a:rPr lang="en-US" dirty="0"/>
            </a:br>
            <a:r>
              <a:rPr lang="en-US" dirty="0"/>
              <a:t>Personalized Care</a:t>
            </a:r>
          </a:p>
        </p:txBody>
      </p:sp>
      <p:sp>
        <p:nvSpPr>
          <p:cNvPr id="3" name="Content Placeholder 2">
            <a:extLst>
              <a:ext uri="{FF2B5EF4-FFF2-40B4-BE49-F238E27FC236}">
                <a16:creationId xmlns:a16="http://schemas.microsoft.com/office/drawing/2014/main" id="{1051ECF4-F69E-4506-07DF-F8375A7CBC18}"/>
              </a:ext>
            </a:extLst>
          </p:cNvPr>
          <p:cNvSpPr>
            <a:spLocks noGrp="1"/>
          </p:cNvSpPr>
          <p:nvPr>
            <p:ph idx="1"/>
          </p:nvPr>
        </p:nvSpPr>
        <p:spPr>
          <a:xfrm>
            <a:off x="867021" y="1613678"/>
            <a:ext cx="8133857" cy="4902811"/>
          </a:xfrm>
        </p:spPr>
        <p:txBody>
          <a:bodyPr vert="horz" lIns="91440" tIns="45720" rIns="91440" bIns="45720" rtlCol="0" anchor="t">
            <a:noAutofit/>
          </a:bodyPr>
          <a:lstStyle/>
          <a:p>
            <a:endParaRPr lang="en-US" sz="2000" dirty="0"/>
          </a:p>
        </p:txBody>
      </p:sp>
      <p:graphicFrame>
        <p:nvGraphicFramePr>
          <p:cNvPr id="4" name="Diagram 4">
            <a:extLst>
              <a:ext uri="{FF2B5EF4-FFF2-40B4-BE49-F238E27FC236}">
                <a16:creationId xmlns:a16="http://schemas.microsoft.com/office/drawing/2014/main" id="{DD466CA9-B73F-D06F-9291-3410F0B92DE6}"/>
              </a:ext>
            </a:extLst>
          </p:cNvPr>
          <p:cNvGraphicFramePr/>
          <p:nvPr>
            <p:extLst>
              <p:ext uri="{D42A27DB-BD31-4B8C-83A1-F6EECF244321}">
                <p14:modId xmlns:p14="http://schemas.microsoft.com/office/powerpoint/2010/main" val="2726994392"/>
              </p:ext>
            </p:extLst>
          </p:nvPr>
        </p:nvGraphicFramePr>
        <p:xfrm>
          <a:off x="870046" y="1327244"/>
          <a:ext cx="7941289" cy="4979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3046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2610DCEE-A01B-AA3C-122A-E72AB13745E7}"/>
              </a:ext>
            </a:extLst>
          </p:cNvPr>
          <p:cNvGraphicFramePr>
            <a:graphicFrameLocks noGrp="1"/>
          </p:cNvGraphicFramePr>
          <p:nvPr>
            <p:ph idx="1"/>
          </p:nvPr>
        </p:nvGraphicFramePr>
        <p:xfrm>
          <a:off x="956667" y="2202471"/>
          <a:ext cx="7282212" cy="3630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a:extLst>
              <a:ext uri="{FF2B5EF4-FFF2-40B4-BE49-F238E27FC236}">
                <a16:creationId xmlns:a16="http://schemas.microsoft.com/office/drawing/2014/main" id="{3CCD4461-68BA-4FBC-18C3-8105C70B376A}"/>
              </a:ext>
            </a:extLst>
          </p:cNvPr>
          <p:cNvSpPr>
            <a:spLocks noGrp="1"/>
          </p:cNvSpPr>
          <p:nvPr>
            <p:ph type="title"/>
          </p:nvPr>
        </p:nvSpPr>
        <p:spPr/>
        <p:txBody>
          <a:bodyPr/>
          <a:lstStyle/>
          <a:p>
            <a:r>
              <a:rPr lang="en-US"/>
              <a:t>Utilize Survivorship to Improve Access</a:t>
            </a:r>
          </a:p>
        </p:txBody>
      </p:sp>
    </p:spTree>
    <p:extLst>
      <p:ext uri="{BB962C8B-B14F-4D97-AF65-F5344CB8AC3E}">
        <p14:creationId xmlns:p14="http://schemas.microsoft.com/office/powerpoint/2010/main" val="3487734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6B87-3382-FE92-812E-A34941B5124A}"/>
              </a:ext>
            </a:extLst>
          </p:cNvPr>
          <p:cNvSpPr>
            <a:spLocks noGrp="1"/>
          </p:cNvSpPr>
          <p:nvPr>
            <p:ph type="title"/>
          </p:nvPr>
        </p:nvSpPr>
        <p:spPr>
          <a:xfrm>
            <a:off x="956666" y="154278"/>
            <a:ext cx="7606427" cy="1359153"/>
          </a:xfrm>
        </p:spPr>
        <p:txBody>
          <a:bodyPr/>
          <a:lstStyle/>
          <a:p>
            <a:r>
              <a:rPr lang="en-US" dirty="0"/>
              <a:t>Utilize Survivorship for Health Promotion</a:t>
            </a:r>
          </a:p>
        </p:txBody>
      </p:sp>
      <p:graphicFrame>
        <p:nvGraphicFramePr>
          <p:cNvPr id="6" name="Content Placeholder 2">
            <a:extLst>
              <a:ext uri="{FF2B5EF4-FFF2-40B4-BE49-F238E27FC236}">
                <a16:creationId xmlns:a16="http://schemas.microsoft.com/office/drawing/2014/main" id="{19ED7908-FBF4-151C-40F6-4438D2C7859C}"/>
              </a:ext>
            </a:extLst>
          </p:cNvPr>
          <p:cNvGraphicFramePr>
            <a:graphicFrameLocks noGrp="1"/>
          </p:cNvGraphicFramePr>
          <p:nvPr>
            <p:ph idx="1"/>
            <p:extLst>
              <p:ext uri="{D42A27DB-BD31-4B8C-83A1-F6EECF244321}">
                <p14:modId xmlns:p14="http://schemas.microsoft.com/office/powerpoint/2010/main" val="513740418"/>
              </p:ext>
            </p:extLst>
          </p:nvPr>
        </p:nvGraphicFramePr>
        <p:xfrm>
          <a:off x="956666" y="1498600"/>
          <a:ext cx="7806333" cy="4963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8296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D065-9C9A-4EC1-70A7-CF89BAD6A167}"/>
              </a:ext>
            </a:extLst>
          </p:cNvPr>
          <p:cNvSpPr>
            <a:spLocks noGrp="1"/>
          </p:cNvSpPr>
          <p:nvPr>
            <p:ph type="title"/>
          </p:nvPr>
        </p:nvSpPr>
        <p:spPr>
          <a:xfrm>
            <a:off x="896310" y="131772"/>
            <a:ext cx="7606427" cy="1359153"/>
          </a:xfrm>
        </p:spPr>
        <p:txBody>
          <a:bodyPr/>
          <a:lstStyle/>
          <a:p>
            <a:r>
              <a:rPr lang="en-US" dirty="0"/>
              <a:t>Utilize Survivorship for Health Promotion</a:t>
            </a:r>
          </a:p>
        </p:txBody>
      </p:sp>
      <p:sp>
        <p:nvSpPr>
          <p:cNvPr id="3" name="Content Placeholder 2">
            <a:extLst>
              <a:ext uri="{FF2B5EF4-FFF2-40B4-BE49-F238E27FC236}">
                <a16:creationId xmlns:a16="http://schemas.microsoft.com/office/drawing/2014/main" id="{D721609A-1C41-5297-F2D0-F92DACF610E7}"/>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2D41D4D6-17A9-F142-3C06-9C5D673CDF0B}"/>
              </a:ext>
            </a:extLst>
          </p:cNvPr>
          <p:cNvSpPr>
            <a:spLocks noGrp="1"/>
          </p:cNvSpPr>
          <p:nvPr>
            <p:ph type="ftr" sz="quarter" idx="11"/>
          </p:nvPr>
        </p:nvSpPr>
        <p:spPr/>
        <p:txBody>
          <a:bodyPr/>
          <a:lstStyle/>
          <a:p>
            <a:endParaRPr lang="en-US"/>
          </a:p>
        </p:txBody>
      </p:sp>
      <p:graphicFrame>
        <p:nvGraphicFramePr>
          <p:cNvPr id="6" name="Content Placeholder 2">
            <a:extLst>
              <a:ext uri="{FF2B5EF4-FFF2-40B4-BE49-F238E27FC236}">
                <a16:creationId xmlns:a16="http://schemas.microsoft.com/office/drawing/2014/main" id="{B730FC4B-A6E8-55B0-C7EB-F883239A07C6}"/>
              </a:ext>
            </a:extLst>
          </p:cNvPr>
          <p:cNvGraphicFramePr>
            <a:graphicFrameLocks/>
          </p:cNvGraphicFramePr>
          <p:nvPr>
            <p:extLst>
              <p:ext uri="{D42A27DB-BD31-4B8C-83A1-F6EECF244321}">
                <p14:modId xmlns:p14="http://schemas.microsoft.com/office/powerpoint/2010/main" val="3049882000"/>
              </p:ext>
            </p:extLst>
          </p:nvPr>
        </p:nvGraphicFramePr>
        <p:xfrm>
          <a:off x="956666" y="1498600"/>
          <a:ext cx="7806333" cy="4963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6357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9"/>
          <p:cNvSpPr txBox="1">
            <a:spLocks noGrp="1"/>
          </p:cNvSpPr>
          <p:nvPr>
            <p:ph type="title"/>
          </p:nvPr>
        </p:nvSpPr>
        <p:spPr>
          <a:xfrm>
            <a:off x="822076" y="343858"/>
            <a:ext cx="6028832" cy="1217568"/>
          </a:xfrm>
          <a:prstGeom prst="rect">
            <a:avLst/>
          </a:prstGeom>
          <a:noFill/>
          <a:ln>
            <a:noFill/>
          </a:ln>
        </p:spPr>
        <p:txBody>
          <a:bodyPr spcFirstLastPara="1" vert="horz" wrap="square" lIns="68569" tIns="34275" rIns="68569" bIns="34275" rtlCol="0" anchor="t" anchorCtr="0">
            <a:normAutofit/>
          </a:bodyPr>
          <a:lstStyle/>
          <a:p>
            <a:pPr>
              <a:spcBef>
                <a:spcPts val="0"/>
              </a:spcBef>
              <a:buClr>
                <a:srgbClr val="47487A"/>
              </a:buClr>
              <a:buSzPts val="4400"/>
            </a:pPr>
            <a:r>
              <a:rPr lang="en-US" sz="4800" dirty="0">
                <a:latin typeface="Minion pro" panose="02040503050306020203"/>
              </a:rPr>
              <a:t>Cancer Risk Factors</a:t>
            </a:r>
            <a:endParaRPr sz="4800" dirty="0">
              <a:latin typeface="Minion pro" panose="02040503050306020203"/>
            </a:endParaRPr>
          </a:p>
        </p:txBody>
      </p:sp>
      <p:grpSp>
        <p:nvGrpSpPr>
          <p:cNvPr id="149" name="Google Shape;149;p9"/>
          <p:cNvGrpSpPr/>
          <p:nvPr/>
        </p:nvGrpSpPr>
        <p:grpSpPr>
          <a:xfrm>
            <a:off x="1093570" y="1344385"/>
            <a:ext cx="7719354" cy="4804167"/>
            <a:chOff x="0" y="12657"/>
            <a:chExt cx="9119835" cy="5291325"/>
          </a:xfrm>
        </p:grpSpPr>
        <p:sp>
          <p:nvSpPr>
            <p:cNvPr id="150" name="Google Shape;150;p9"/>
            <p:cNvSpPr/>
            <p:nvPr/>
          </p:nvSpPr>
          <p:spPr>
            <a:xfrm>
              <a:off x="0" y="12657"/>
              <a:ext cx="9119835" cy="647595"/>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151" name="Google Shape;151;p9"/>
            <p:cNvSpPr txBox="1"/>
            <p:nvPr/>
          </p:nvSpPr>
          <p:spPr>
            <a:xfrm>
              <a:off x="31613" y="44270"/>
              <a:ext cx="9056609" cy="584369"/>
            </a:xfrm>
            <a:prstGeom prst="rect">
              <a:avLst/>
            </a:prstGeom>
            <a:noFill/>
            <a:ln>
              <a:noFill/>
            </a:ln>
          </p:spPr>
          <p:txBody>
            <a:bodyPr spcFirstLastPara="1" wrap="square" lIns="77138" tIns="77138" rIns="77138" bIns="77138" anchor="ctr" anchorCtr="0">
              <a:noAutofit/>
            </a:bodyPr>
            <a:lstStyle/>
            <a:p>
              <a:pPr>
                <a:lnSpc>
                  <a:spcPct val="90000"/>
                </a:lnSpc>
                <a:buClr>
                  <a:schemeClr val="lt1"/>
                </a:buClr>
                <a:buSzPts val="2700"/>
              </a:pPr>
              <a:r>
                <a:rPr lang="en-US" sz="2400" b="1" dirty="0">
                  <a:solidFill>
                    <a:schemeClr val="lt1"/>
                  </a:solidFill>
                  <a:latin typeface="Calibri"/>
                  <a:ea typeface="Calibri"/>
                  <a:cs typeface="Calibri"/>
                </a:rPr>
                <a:t>Treatment-Related Second Cancers</a:t>
              </a:r>
              <a:endParaRPr sz="1400" dirty="0"/>
            </a:p>
          </p:txBody>
        </p:sp>
        <p:sp>
          <p:nvSpPr>
            <p:cNvPr id="152" name="Google Shape;152;p9"/>
            <p:cNvSpPr/>
            <p:nvPr/>
          </p:nvSpPr>
          <p:spPr>
            <a:xfrm>
              <a:off x="0" y="660252"/>
              <a:ext cx="9119835" cy="1089854"/>
            </a:xfrm>
            <a:prstGeom prst="rect">
              <a:avLst/>
            </a:prstGeom>
            <a:noFill/>
            <a:ln>
              <a:noFill/>
            </a:ln>
          </p:spPr>
          <p:txBody>
            <a:bodyPr spcFirstLastPara="1" wrap="square" lIns="68569" tIns="68569" rIns="68569" bIns="68569" anchor="ctr" anchorCtr="0">
              <a:noAutofit/>
            </a:bodyPr>
            <a:lstStyle/>
            <a:p>
              <a:endParaRPr sz="1350"/>
            </a:p>
          </p:txBody>
        </p:sp>
        <p:sp>
          <p:nvSpPr>
            <p:cNvPr id="153" name="Google Shape;153;p9"/>
            <p:cNvSpPr txBox="1"/>
            <p:nvPr/>
          </p:nvSpPr>
          <p:spPr>
            <a:xfrm>
              <a:off x="0" y="660252"/>
              <a:ext cx="9119835" cy="1089854"/>
            </a:xfrm>
            <a:prstGeom prst="rect">
              <a:avLst/>
            </a:prstGeom>
            <a:noFill/>
            <a:ln>
              <a:noFill/>
            </a:ln>
          </p:spPr>
          <p:txBody>
            <a:bodyPr spcFirstLastPara="1" wrap="square" lIns="217163" tIns="25706" rIns="144000" bIns="25706" anchor="t" anchorCtr="0">
              <a:noAutofit/>
            </a:bodyPr>
            <a:lstStyle/>
            <a:p>
              <a:pPr marL="171450" lvl="1" indent="-171450">
                <a:lnSpc>
                  <a:spcPct val="90000"/>
                </a:lnSpc>
                <a:buClr>
                  <a:schemeClr val="dk1"/>
                </a:buClr>
                <a:buSzPts val="2100"/>
                <a:buFont typeface="Calibri"/>
                <a:buChar char="•"/>
              </a:pPr>
              <a:r>
                <a:rPr lang="en-US" sz="2000" dirty="0">
                  <a:solidFill>
                    <a:schemeClr val="dk1"/>
                  </a:solidFill>
                  <a:latin typeface="Calibri"/>
                  <a:ea typeface="Calibri"/>
                  <a:cs typeface="Calibri"/>
                </a:rPr>
                <a:t>Chemotherapy</a:t>
              </a:r>
              <a:endParaRPr sz="2000" dirty="0">
                <a:solidFill>
                  <a:schemeClr val="dk1"/>
                </a:solidFill>
                <a:latin typeface="Calibri"/>
                <a:ea typeface="Calibri"/>
                <a:cs typeface="Calibri"/>
              </a:endParaRPr>
            </a:p>
            <a:p>
              <a:pPr marL="171450" lvl="1" indent="-171450">
                <a:lnSpc>
                  <a:spcPct val="90000"/>
                </a:lnSpc>
                <a:spcBef>
                  <a:spcPts val="315"/>
                </a:spcBef>
                <a:buClr>
                  <a:schemeClr val="dk1"/>
                </a:buClr>
                <a:buSzPts val="2100"/>
                <a:buFont typeface="Calibri"/>
                <a:buChar char="•"/>
              </a:pPr>
              <a:r>
                <a:rPr lang="en-US" sz="2000" dirty="0">
                  <a:solidFill>
                    <a:schemeClr val="dk1"/>
                  </a:solidFill>
                  <a:latin typeface="Calibri"/>
                  <a:ea typeface="Calibri"/>
                  <a:cs typeface="Calibri"/>
                </a:rPr>
                <a:t>Radiation</a:t>
              </a:r>
              <a:endParaRPr sz="2000" dirty="0">
                <a:solidFill>
                  <a:schemeClr val="dk1"/>
                </a:solidFill>
                <a:latin typeface="Calibri"/>
                <a:ea typeface="Calibri"/>
                <a:cs typeface="Calibri"/>
              </a:endParaRPr>
            </a:p>
            <a:p>
              <a:pPr marL="171450" lvl="1" indent="-171450">
                <a:lnSpc>
                  <a:spcPct val="90000"/>
                </a:lnSpc>
                <a:spcBef>
                  <a:spcPts val="315"/>
                </a:spcBef>
                <a:buClr>
                  <a:schemeClr val="dk1"/>
                </a:buClr>
                <a:buSzPts val="2100"/>
                <a:buFont typeface="Calibri"/>
                <a:buChar char="•"/>
              </a:pPr>
              <a:r>
                <a:rPr lang="en-US" sz="2000" dirty="0">
                  <a:solidFill>
                    <a:schemeClr val="dk1"/>
                  </a:solidFill>
                  <a:latin typeface="Calibri"/>
                  <a:ea typeface="Calibri"/>
                  <a:cs typeface="Calibri"/>
                </a:rPr>
                <a:t>Hormonal therapy (Tamoxifen)</a:t>
              </a:r>
              <a:endParaRPr sz="2000" dirty="0">
                <a:solidFill>
                  <a:schemeClr val="dk1"/>
                </a:solidFill>
                <a:latin typeface="Calibri"/>
                <a:ea typeface="Calibri"/>
                <a:cs typeface="Calibri"/>
              </a:endParaRPr>
            </a:p>
          </p:txBody>
        </p:sp>
        <p:sp>
          <p:nvSpPr>
            <p:cNvPr id="154" name="Google Shape;154;p9"/>
            <p:cNvSpPr/>
            <p:nvPr/>
          </p:nvSpPr>
          <p:spPr>
            <a:xfrm>
              <a:off x="0" y="1750107"/>
              <a:ext cx="9119835" cy="647595"/>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a:p>
          </p:txBody>
        </p:sp>
        <p:sp>
          <p:nvSpPr>
            <p:cNvPr id="155" name="Google Shape;155;p9"/>
            <p:cNvSpPr txBox="1"/>
            <p:nvPr/>
          </p:nvSpPr>
          <p:spPr>
            <a:xfrm>
              <a:off x="31613" y="1781720"/>
              <a:ext cx="9056609" cy="584369"/>
            </a:xfrm>
            <a:prstGeom prst="rect">
              <a:avLst/>
            </a:prstGeom>
            <a:noFill/>
            <a:ln>
              <a:noFill/>
            </a:ln>
          </p:spPr>
          <p:txBody>
            <a:bodyPr spcFirstLastPara="1" wrap="square" lIns="77138" tIns="77138" rIns="77138" bIns="77138" anchor="ctr" anchorCtr="0">
              <a:noAutofit/>
            </a:bodyPr>
            <a:lstStyle/>
            <a:p>
              <a:pPr>
                <a:lnSpc>
                  <a:spcPct val="90000"/>
                </a:lnSpc>
                <a:buClr>
                  <a:schemeClr val="lt1"/>
                </a:buClr>
                <a:buSzPts val="2700"/>
              </a:pPr>
              <a:r>
                <a:rPr lang="en-US" sz="2400" b="1" dirty="0">
                  <a:solidFill>
                    <a:schemeClr val="lt1"/>
                  </a:solidFill>
                  <a:latin typeface="Calibri"/>
                  <a:ea typeface="Calibri"/>
                  <a:cs typeface="Calibri"/>
                </a:rPr>
                <a:t>Lifestyle, Environmental, and Medical History Factors</a:t>
              </a:r>
              <a:endParaRPr sz="2400" b="1" dirty="0">
                <a:solidFill>
                  <a:schemeClr val="lt1"/>
                </a:solidFill>
                <a:latin typeface="Calibri"/>
                <a:ea typeface="Calibri"/>
                <a:cs typeface="Calibri"/>
              </a:endParaRPr>
            </a:p>
          </p:txBody>
        </p:sp>
        <p:sp>
          <p:nvSpPr>
            <p:cNvPr id="156" name="Google Shape;156;p9"/>
            <p:cNvSpPr/>
            <p:nvPr/>
          </p:nvSpPr>
          <p:spPr>
            <a:xfrm>
              <a:off x="0" y="2397702"/>
              <a:ext cx="9119835" cy="2906280"/>
            </a:xfrm>
            <a:prstGeom prst="rect">
              <a:avLst/>
            </a:prstGeom>
            <a:noFill/>
            <a:ln>
              <a:noFill/>
            </a:ln>
          </p:spPr>
          <p:txBody>
            <a:bodyPr spcFirstLastPara="1" wrap="square" lIns="68569" tIns="68569" rIns="68569" bIns="68569" anchor="ctr" anchorCtr="0">
              <a:noAutofit/>
            </a:bodyPr>
            <a:lstStyle/>
            <a:p>
              <a:endParaRPr sz="1350"/>
            </a:p>
          </p:txBody>
        </p:sp>
        <p:sp>
          <p:nvSpPr>
            <p:cNvPr id="157" name="Google Shape;157;p9"/>
            <p:cNvSpPr txBox="1"/>
            <p:nvPr/>
          </p:nvSpPr>
          <p:spPr>
            <a:xfrm>
              <a:off x="0" y="2397702"/>
              <a:ext cx="9119835" cy="2906280"/>
            </a:xfrm>
            <a:prstGeom prst="rect">
              <a:avLst/>
            </a:prstGeom>
            <a:noFill/>
            <a:ln>
              <a:noFill/>
            </a:ln>
          </p:spPr>
          <p:txBody>
            <a:bodyPr spcFirstLastPara="1" wrap="square" lIns="217163" tIns="25706" rIns="144000" bIns="25706" anchor="t" anchorCtr="0">
              <a:noAutofit/>
            </a:bodyPr>
            <a:lstStyle/>
            <a:p>
              <a:pPr marL="171450" lvl="1" indent="-171450">
                <a:lnSpc>
                  <a:spcPct val="90000"/>
                </a:lnSpc>
                <a:buClr>
                  <a:schemeClr val="dk1"/>
                </a:buClr>
                <a:buSzPts val="2100"/>
                <a:buFont typeface="Calibri"/>
                <a:buChar char="•"/>
              </a:pPr>
              <a:r>
                <a:rPr lang="en-US" sz="2000" dirty="0">
                  <a:solidFill>
                    <a:schemeClr val="dk1"/>
                  </a:solidFill>
                  <a:latin typeface="Calibri"/>
                  <a:ea typeface="Calibri"/>
                  <a:cs typeface="Calibri"/>
                </a:rPr>
                <a:t>Tobacco Use</a:t>
              </a:r>
              <a:endParaRPr dirty="0"/>
            </a:p>
            <a:p>
              <a:pPr marL="171450" lvl="1" indent="-171450">
                <a:lnSpc>
                  <a:spcPct val="90000"/>
                </a:lnSpc>
                <a:spcBef>
                  <a:spcPts val="315"/>
                </a:spcBef>
                <a:buClr>
                  <a:schemeClr val="dk1"/>
                </a:buClr>
                <a:buSzPts val="2100"/>
                <a:buFont typeface="Calibri"/>
                <a:buChar char="•"/>
              </a:pPr>
              <a:r>
                <a:rPr lang="en-US" sz="2000" dirty="0">
                  <a:solidFill>
                    <a:schemeClr val="dk1"/>
                  </a:solidFill>
                  <a:latin typeface="Calibri"/>
                  <a:ea typeface="Calibri"/>
                  <a:cs typeface="Calibri"/>
                </a:rPr>
                <a:t>Diet</a:t>
              </a:r>
              <a:endParaRPr sz="2000" dirty="0">
                <a:solidFill>
                  <a:schemeClr val="dk1"/>
                </a:solidFill>
                <a:latin typeface="Calibri"/>
                <a:ea typeface="Calibri"/>
                <a:cs typeface="Calibri"/>
              </a:endParaRPr>
            </a:p>
            <a:p>
              <a:pPr marL="171450" lvl="1" indent="-171450">
                <a:lnSpc>
                  <a:spcPct val="90000"/>
                </a:lnSpc>
                <a:spcBef>
                  <a:spcPts val="315"/>
                </a:spcBef>
                <a:buClr>
                  <a:schemeClr val="dk1"/>
                </a:buClr>
                <a:buSzPts val="2100"/>
                <a:buFont typeface="Calibri"/>
                <a:buChar char="•"/>
              </a:pPr>
              <a:r>
                <a:rPr lang="en-US" sz="2000" dirty="0">
                  <a:solidFill>
                    <a:schemeClr val="dk1"/>
                  </a:solidFill>
                  <a:latin typeface="Calibri"/>
                  <a:ea typeface="Calibri"/>
                  <a:cs typeface="Calibri"/>
                </a:rPr>
                <a:t>Alcohol</a:t>
              </a:r>
              <a:endParaRPr sz="2000" dirty="0">
                <a:solidFill>
                  <a:schemeClr val="dk1"/>
                </a:solidFill>
                <a:latin typeface="Calibri"/>
                <a:ea typeface="Calibri"/>
                <a:cs typeface="Calibri"/>
              </a:endParaRPr>
            </a:p>
            <a:p>
              <a:pPr marL="171450" lvl="1" indent="-171450">
                <a:lnSpc>
                  <a:spcPct val="90000"/>
                </a:lnSpc>
                <a:spcBef>
                  <a:spcPts val="315"/>
                </a:spcBef>
                <a:buClr>
                  <a:schemeClr val="dk1"/>
                </a:buClr>
                <a:buSzPts val="2100"/>
                <a:buFont typeface="Calibri"/>
                <a:buChar char="•"/>
              </a:pPr>
              <a:r>
                <a:rPr lang="en-US" sz="2000" dirty="0">
                  <a:solidFill>
                    <a:schemeClr val="dk1"/>
                  </a:solidFill>
                  <a:latin typeface="Calibri"/>
                  <a:ea typeface="Calibri"/>
                  <a:cs typeface="Calibri"/>
                </a:rPr>
                <a:t>Physical Inactivity</a:t>
              </a:r>
              <a:endParaRPr sz="2000" dirty="0">
                <a:solidFill>
                  <a:schemeClr val="dk1"/>
                </a:solidFill>
                <a:latin typeface="Calibri"/>
                <a:ea typeface="Calibri"/>
                <a:cs typeface="Calibri"/>
              </a:endParaRPr>
            </a:p>
            <a:p>
              <a:pPr marL="171450" lvl="1" indent="-171450">
                <a:lnSpc>
                  <a:spcPct val="90000"/>
                </a:lnSpc>
                <a:spcBef>
                  <a:spcPts val="315"/>
                </a:spcBef>
                <a:buClr>
                  <a:schemeClr val="dk1"/>
                </a:buClr>
                <a:buSzPts val="2100"/>
                <a:buFont typeface="Calibri"/>
                <a:buChar char="•"/>
              </a:pPr>
              <a:r>
                <a:rPr lang="en-US" sz="2000" dirty="0">
                  <a:solidFill>
                    <a:schemeClr val="dk1"/>
                  </a:solidFill>
                  <a:latin typeface="Calibri"/>
                  <a:ea typeface="Calibri"/>
                  <a:cs typeface="Calibri"/>
                </a:rPr>
                <a:t>Obesity</a:t>
              </a:r>
              <a:endParaRPr sz="2000" dirty="0">
                <a:solidFill>
                  <a:schemeClr val="dk1"/>
                </a:solidFill>
                <a:latin typeface="Calibri"/>
                <a:ea typeface="Calibri"/>
                <a:cs typeface="Calibri"/>
              </a:endParaRPr>
            </a:p>
            <a:p>
              <a:pPr marL="171450" lvl="1" indent="-171450">
                <a:lnSpc>
                  <a:spcPct val="90000"/>
                </a:lnSpc>
                <a:spcBef>
                  <a:spcPts val="315"/>
                </a:spcBef>
                <a:buClr>
                  <a:schemeClr val="dk1"/>
                </a:buClr>
                <a:buSzPts val="2100"/>
                <a:buFont typeface="Calibri"/>
                <a:buChar char="•"/>
              </a:pPr>
              <a:r>
                <a:rPr lang="en-US" sz="2000" dirty="0">
                  <a:solidFill>
                    <a:schemeClr val="dk1"/>
                  </a:solidFill>
                  <a:latin typeface="Calibri"/>
                  <a:ea typeface="Calibri"/>
                  <a:cs typeface="Calibri"/>
                </a:rPr>
                <a:t>Environmental Risk Factors</a:t>
              </a:r>
              <a:endParaRPr sz="2000" dirty="0">
                <a:solidFill>
                  <a:schemeClr val="dk1"/>
                </a:solidFill>
                <a:latin typeface="Calibri"/>
                <a:ea typeface="Calibri"/>
                <a:cs typeface="Calibri"/>
              </a:endParaRPr>
            </a:p>
            <a:p>
              <a:pPr marL="171450" lvl="1" indent="-171450">
                <a:lnSpc>
                  <a:spcPct val="90000"/>
                </a:lnSpc>
                <a:spcBef>
                  <a:spcPts val="315"/>
                </a:spcBef>
                <a:buClr>
                  <a:schemeClr val="dk1"/>
                </a:buClr>
                <a:buSzPts val="2100"/>
                <a:buFont typeface="Calibri"/>
                <a:buChar char="•"/>
              </a:pPr>
              <a:r>
                <a:rPr lang="en-US" sz="2000" dirty="0">
                  <a:solidFill>
                    <a:schemeClr val="dk1"/>
                  </a:solidFill>
                  <a:latin typeface="Calibri"/>
                  <a:ea typeface="Calibri"/>
                  <a:cs typeface="Calibri"/>
                </a:rPr>
                <a:t>Genetics</a:t>
              </a:r>
              <a:endParaRPr dirty="0"/>
            </a:p>
            <a:p>
              <a:pPr marL="171450" lvl="1" indent="-171450">
                <a:lnSpc>
                  <a:spcPct val="90000"/>
                </a:lnSpc>
                <a:spcBef>
                  <a:spcPts val="315"/>
                </a:spcBef>
                <a:buClr>
                  <a:schemeClr val="dk1"/>
                </a:buClr>
                <a:buSzPts val="2100"/>
                <a:buFont typeface="Calibri"/>
                <a:buChar char="•"/>
              </a:pPr>
              <a:r>
                <a:rPr lang="en-US" sz="2000" dirty="0">
                  <a:solidFill>
                    <a:schemeClr val="dk1"/>
                  </a:solidFill>
                  <a:latin typeface="Calibri"/>
                  <a:ea typeface="Calibri"/>
                  <a:cs typeface="Calibri"/>
                </a:rPr>
                <a:t>Age</a:t>
              </a:r>
              <a:endParaRPr dirty="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person, hospital room, scene&#10;&#10;Description automatically generated">
            <a:extLst>
              <a:ext uri="{FF2B5EF4-FFF2-40B4-BE49-F238E27FC236}">
                <a16:creationId xmlns:a16="http://schemas.microsoft.com/office/drawing/2014/main" id="{8CC95F06-1975-614E-8883-135B672D88C8}"/>
              </a:ext>
            </a:extLst>
          </p:cNvPr>
          <p:cNvPicPr>
            <a:picLocks noChangeAspect="1"/>
          </p:cNvPicPr>
          <p:nvPr/>
        </p:nvPicPr>
        <p:blipFill rotWithShape="1">
          <a:blip r:embed="rId3"/>
          <a:srcRect t="18789" b="10288"/>
          <a:stretch/>
        </p:blipFill>
        <p:spPr>
          <a:xfrm>
            <a:off x="1891767" y="10"/>
            <a:ext cx="7252231"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A8D5F7-14BC-C14A-8C67-62521C1B89F8}"/>
              </a:ext>
            </a:extLst>
          </p:cNvPr>
          <p:cNvSpPr>
            <a:spLocks noGrp="1"/>
          </p:cNvSpPr>
          <p:nvPr>
            <p:ph type="title"/>
          </p:nvPr>
        </p:nvSpPr>
        <p:spPr>
          <a:xfrm>
            <a:off x="628650" y="365125"/>
            <a:ext cx="2866641" cy="1899912"/>
          </a:xfrm>
        </p:spPr>
        <p:txBody>
          <a:bodyPr>
            <a:normAutofit/>
          </a:bodyPr>
          <a:lstStyle/>
          <a:p>
            <a:r>
              <a:rPr lang="en-US" sz="3200"/>
              <a:t>Who is a Cancer Survivor? </a:t>
            </a:r>
            <a:br>
              <a:rPr lang="en-US" sz="3200"/>
            </a:br>
            <a:endParaRPr lang="en-US" sz="3200"/>
          </a:p>
        </p:txBody>
      </p:sp>
      <p:sp>
        <p:nvSpPr>
          <p:cNvPr id="3" name="Content Placeholder 2">
            <a:extLst>
              <a:ext uri="{FF2B5EF4-FFF2-40B4-BE49-F238E27FC236}">
                <a16:creationId xmlns:a16="http://schemas.microsoft.com/office/drawing/2014/main" id="{493DD94C-8879-5F4C-8516-54907D54525B}"/>
              </a:ext>
            </a:extLst>
          </p:cNvPr>
          <p:cNvSpPr>
            <a:spLocks noGrp="1"/>
          </p:cNvSpPr>
          <p:nvPr>
            <p:ph idx="1"/>
          </p:nvPr>
        </p:nvSpPr>
        <p:spPr>
          <a:xfrm>
            <a:off x="628650" y="2434201"/>
            <a:ext cx="2866641" cy="3742762"/>
          </a:xfrm>
        </p:spPr>
        <p:txBody>
          <a:bodyPr vert="horz" lIns="91440" tIns="45720" rIns="91440" bIns="45720" rtlCol="0">
            <a:normAutofit/>
          </a:bodyPr>
          <a:lstStyle/>
          <a:p>
            <a:r>
              <a:rPr lang="en-US" sz="1700"/>
              <a:t>A </a:t>
            </a:r>
            <a:r>
              <a:rPr lang="en-US" sz="1700" i="1"/>
              <a:t>survivor</a:t>
            </a:r>
            <a:r>
              <a:rPr lang="en-US" sz="1700"/>
              <a:t> is anyone living with a history of cancer – from the moment of diagnosis through the remainder of life.</a:t>
            </a:r>
          </a:p>
          <a:p>
            <a:endParaRPr lang="en-US" sz="1700"/>
          </a:p>
          <a:p>
            <a:r>
              <a:rPr lang="en-US" sz="1700"/>
              <a:t>- Living with cancer</a:t>
            </a:r>
          </a:p>
          <a:p>
            <a:r>
              <a:rPr lang="en-US" sz="1700"/>
              <a:t>- Living through cancer</a:t>
            </a:r>
          </a:p>
          <a:p>
            <a:r>
              <a:rPr lang="en-US" sz="1700"/>
              <a:t>- Living beyond cancer</a:t>
            </a:r>
          </a:p>
          <a:p>
            <a:endParaRPr lang="en-US" sz="1700"/>
          </a:p>
          <a:p>
            <a:endParaRPr lang="en-US" sz="1700"/>
          </a:p>
          <a:p>
            <a:endParaRPr lang="en-US" sz="1700"/>
          </a:p>
        </p:txBody>
      </p:sp>
      <p:sp>
        <p:nvSpPr>
          <p:cNvPr id="4" name="Footer Placeholder 3">
            <a:extLst>
              <a:ext uri="{FF2B5EF4-FFF2-40B4-BE49-F238E27FC236}">
                <a16:creationId xmlns:a16="http://schemas.microsoft.com/office/drawing/2014/main" id="{7058363E-08E5-DC43-BCE4-F6C768769E66}"/>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solidFill>
                  <a:srgbClr val="FFFFFF"/>
                </a:solidFill>
              </a:rPr>
              <a:t>American Cancer Society (2019)</a:t>
            </a:r>
          </a:p>
        </p:txBody>
      </p:sp>
    </p:spTree>
    <p:extLst>
      <p:ext uri="{BB962C8B-B14F-4D97-AF65-F5344CB8AC3E}">
        <p14:creationId xmlns:p14="http://schemas.microsoft.com/office/powerpoint/2010/main" val="1907261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F612A-5EB5-5C42-8D15-AF975BB89468}"/>
              </a:ext>
            </a:extLst>
          </p:cNvPr>
          <p:cNvSpPr>
            <a:spLocks noGrp="1"/>
          </p:cNvSpPr>
          <p:nvPr>
            <p:ph type="title"/>
          </p:nvPr>
        </p:nvSpPr>
        <p:spPr>
          <a:xfrm>
            <a:off x="902324" y="11715"/>
            <a:ext cx="7282211" cy="1008731"/>
          </a:xfrm>
        </p:spPr>
        <p:txBody>
          <a:bodyPr>
            <a:normAutofit/>
          </a:bodyPr>
          <a:lstStyle/>
          <a:p>
            <a:r>
              <a:rPr lang="en-US" dirty="0">
                <a:solidFill>
                  <a:schemeClr val="accent1"/>
                </a:solidFill>
              </a:rPr>
              <a:t>Survivorship Conference</a:t>
            </a:r>
          </a:p>
        </p:txBody>
      </p:sp>
      <p:sp>
        <p:nvSpPr>
          <p:cNvPr id="4" name="Footer Placeholder 3">
            <a:extLst>
              <a:ext uri="{FF2B5EF4-FFF2-40B4-BE49-F238E27FC236}">
                <a16:creationId xmlns:a16="http://schemas.microsoft.com/office/drawing/2014/main" id="{9B0D1918-8E31-B441-BB0D-317FD20D7183}"/>
              </a:ext>
            </a:extLst>
          </p:cNvPr>
          <p:cNvSpPr>
            <a:spLocks noGrp="1"/>
          </p:cNvSpPr>
          <p:nvPr>
            <p:ph type="ftr" sz="quarter" idx="11"/>
          </p:nvPr>
        </p:nvSpPr>
        <p:spPr/>
        <p:txBody>
          <a:bodyPr/>
          <a:lstStyle/>
          <a:p>
            <a:endParaRPr lang="en-US"/>
          </a:p>
        </p:txBody>
      </p:sp>
      <p:pic>
        <p:nvPicPr>
          <p:cNvPr id="6" name="Picture 6">
            <a:extLst>
              <a:ext uri="{FF2B5EF4-FFF2-40B4-BE49-F238E27FC236}">
                <a16:creationId xmlns:a16="http://schemas.microsoft.com/office/drawing/2014/main" id="{1D609C09-4FAF-01F4-B0FB-DAE688A94849}"/>
              </a:ext>
            </a:extLst>
          </p:cNvPr>
          <p:cNvPicPr>
            <a:picLocks noGrp="1" noChangeAspect="1"/>
          </p:cNvPicPr>
          <p:nvPr>
            <p:ph idx="1"/>
          </p:nvPr>
        </p:nvPicPr>
        <p:blipFill>
          <a:blip r:embed="rId3"/>
          <a:stretch>
            <a:fillRect/>
          </a:stretch>
        </p:blipFill>
        <p:spPr>
          <a:xfrm>
            <a:off x="770138" y="1313054"/>
            <a:ext cx="8183389" cy="5164530"/>
          </a:xfrm>
        </p:spPr>
      </p:pic>
    </p:spTree>
    <p:extLst>
      <p:ext uri="{BB962C8B-B14F-4D97-AF65-F5344CB8AC3E}">
        <p14:creationId xmlns:p14="http://schemas.microsoft.com/office/powerpoint/2010/main" val="2949294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F098-A93C-AE48-3337-523E5492B1B0}"/>
              </a:ext>
            </a:extLst>
          </p:cNvPr>
          <p:cNvSpPr>
            <a:spLocks noGrp="1"/>
          </p:cNvSpPr>
          <p:nvPr>
            <p:ph type="title"/>
          </p:nvPr>
        </p:nvSpPr>
        <p:spPr>
          <a:xfrm>
            <a:off x="956666" y="395831"/>
            <a:ext cx="7606427" cy="738052"/>
          </a:xfrm>
        </p:spPr>
        <p:txBody>
          <a:bodyPr/>
          <a:lstStyle/>
          <a:p>
            <a:r>
              <a:rPr lang="en-US" dirty="0"/>
              <a:t>Survivorship Website</a:t>
            </a:r>
          </a:p>
        </p:txBody>
      </p:sp>
      <p:pic>
        <p:nvPicPr>
          <p:cNvPr id="4" name="Picture 4" descr="Graphical user interface, website&#10;&#10;Description automatically generated">
            <a:extLst>
              <a:ext uri="{FF2B5EF4-FFF2-40B4-BE49-F238E27FC236}">
                <a16:creationId xmlns:a16="http://schemas.microsoft.com/office/drawing/2014/main" id="{2B660F9B-E1CB-1CA1-921B-755228277143}"/>
              </a:ext>
            </a:extLst>
          </p:cNvPr>
          <p:cNvPicPr>
            <a:picLocks noGrp="1" noChangeAspect="1"/>
          </p:cNvPicPr>
          <p:nvPr>
            <p:ph idx="1"/>
          </p:nvPr>
        </p:nvPicPr>
        <p:blipFill>
          <a:blip r:embed="rId2"/>
          <a:stretch>
            <a:fillRect/>
          </a:stretch>
        </p:blipFill>
        <p:spPr>
          <a:xfrm>
            <a:off x="954531" y="1313276"/>
            <a:ext cx="7251977" cy="4985479"/>
          </a:xfrm>
        </p:spPr>
      </p:pic>
    </p:spTree>
    <p:extLst>
      <p:ext uri="{BB962C8B-B14F-4D97-AF65-F5344CB8AC3E}">
        <p14:creationId xmlns:p14="http://schemas.microsoft.com/office/powerpoint/2010/main" val="2371065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5116B-6172-4847-9F69-03857F7AF884}"/>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gn="ctr" defTabSz="914400"/>
            <a:r>
              <a:rPr lang="en-US" sz="4700" dirty="0">
                <a:solidFill>
                  <a:srgbClr val="FFFFFF"/>
                </a:solidFill>
              </a:rPr>
              <a:t>Cancer Survivorship</a:t>
            </a:r>
          </a:p>
        </p:txBody>
      </p:sp>
      <p:cxnSp>
        <p:nvCxnSpPr>
          <p:cNvPr id="34" name="Straight Connector 3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5" descr="Chart&#10;&#10;Description automatically generated">
            <a:extLst>
              <a:ext uri="{FF2B5EF4-FFF2-40B4-BE49-F238E27FC236}">
                <a16:creationId xmlns:a16="http://schemas.microsoft.com/office/drawing/2014/main" id="{988AE430-C18B-4EFC-ABDF-1149E05579D4}"/>
              </a:ext>
            </a:extLst>
          </p:cNvPr>
          <p:cNvPicPr>
            <a:picLocks noChangeAspect="1"/>
          </p:cNvPicPr>
          <p:nvPr/>
        </p:nvPicPr>
        <p:blipFill>
          <a:blip r:embed="rId2"/>
          <a:stretch>
            <a:fillRect/>
          </a:stretch>
        </p:blipFill>
        <p:spPr>
          <a:xfrm>
            <a:off x="410758" y="2426818"/>
            <a:ext cx="3767772" cy="3997637"/>
          </a:xfrm>
          <a:prstGeom prst="rect">
            <a:avLst/>
          </a:prstGeom>
        </p:spPr>
      </p:pic>
      <p:cxnSp>
        <p:nvCxnSpPr>
          <p:cNvPr id="36" name="Straight Connector 3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4" descr="Chart, line chart, scatter chart&#10;&#10;Description automatically generated">
            <a:extLst>
              <a:ext uri="{FF2B5EF4-FFF2-40B4-BE49-F238E27FC236}">
                <a16:creationId xmlns:a16="http://schemas.microsoft.com/office/drawing/2014/main" id="{44C3FD0D-0E2E-4C66-BE43-6CB0D39EB76C}"/>
              </a:ext>
            </a:extLst>
          </p:cNvPr>
          <p:cNvPicPr>
            <a:picLocks noGrp="1" noChangeAspect="1"/>
          </p:cNvPicPr>
          <p:nvPr>
            <p:ph idx="1"/>
          </p:nvPr>
        </p:nvPicPr>
        <p:blipFill>
          <a:blip r:embed="rId3"/>
          <a:stretch>
            <a:fillRect/>
          </a:stretch>
        </p:blipFill>
        <p:spPr>
          <a:xfrm>
            <a:off x="4833804" y="2860470"/>
            <a:ext cx="4091938" cy="3130332"/>
          </a:xfrm>
          <a:prstGeom prst="rect">
            <a:avLst/>
          </a:prstGeom>
        </p:spPr>
      </p:pic>
    </p:spTree>
    <p:extLst>
      <p:ext uri="{BB962C8B-B14F-4D97-AF65-F5344CB8AC3E}">
        <p14:creationId xmlns:p14="http://schemas.microsoft.com/office/powerpoint/2010/main" val="3098840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381990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7F8C2A-9F98-B244-ACFD-CF592EFB994D}"/>
              </a:ext>
            </a:extLst>
          </p:cNvPr>
          <p:cNvSpPr>
            <a:spLocks noGrp="1"/>
          </p:cNvSpPr>
          <p:nvPr>
            <p:ph type="title"/>
          </p:nvPr>
        </p:nvSpPr>
        <p:spPr>
          <a:xfrm>
            <a:off x="393556" y="1322544"/>
            <a:ext cx="2856201" cy="4128516"/>
          </a:xfrm>
        </p:spPr>
        <p:txBody>
          <a:bodyPr>
            <a:normAutofit/>
          </a:bodyPr>
          <a:lstStyle/>
          <a:p>
            <a:r>
              <a:rPr lang="en-US" sz="4500">
                <a:solidFill>
                  <a:schemeClr val="bg1"/>
                </a:solidFill>
              </a:rPr>
              <a:t>What we know about cancer survivors…</a:t>
            </a:r>
          </a:p>
        </p:txBody>
      </p:sp>
      <p:graphicFrame>
        <p:nvGraphicFramePr>
          <p:cNvPr id="5" name="Content Placeholder 2">
            <a:extLst>
              <a:ext uri="{FF2B5EF4-FFF2-40B4-BE49-F238E27FC236}">
                <a16:creationId xmlns:a16="http://schemas.microsoft.com/office/drawing/2014/main" id="{1E19BA99-2835-4DF1-A8FF-F11FE89BA2CC}"/>
              </a:ext>
            </a:extLst>
          </p:cNvPr>
          <p:cNvGraphicFramePr>
            <a:graphicFrameLocks noGrp="1"/>
          </p:cNvGraphicFramePr>
          <p:nvPr>
            <p:ph idx="1"/>
            <p:extLst>
              <p:ext uri="{D42A27DB-BD31-4B8C-83A1-F6EECF244321}">
                <p14:modId xmlns:p14="http://schemas.microsoft.com/office/powerpoint/2010/main" val="2533865085"/>
              </p:ext>
            </p:extLst>
          </p:nvPr>
        </p:nvGraphicFramePr>
        <p:xfrm>
          <a:off x="4101292" y="1322544"/>
          <a:ext cx="4697730" cy="4128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B646395-6074-A646-9426-3C0AFDCF8139}"/>
              </a:ext>
            </a:extLst>
          </p:cNvPr>
          <p:cNvSpPr txBox="1"/>
          <p:nvPr/>
        </p:nvSpPr>
        <p:spPr>
          <a:xfrm>
            <a:off x="5029200" y="5535456"/>
            <a:ext cx="4114800" cy="338554"/>
          </a:xfrm>
          <a:prstGeom prst="rect">
            <a:avLst/>
          </a:prstGeom>
          <a:noFill/>
        </p:spPr>
        <p:txBody>
          <a:bodyPr wrap="square" rtlCol="0">
            <a:spAutoFit/>
          </a:bodyPr>
          <a:lstStyle/>
          <a:p>
            <a:r>
              <a:rPr lang="en-US" sz="800"/>
              <a:t>Miller, Kimberly D., et al. "Cancer treatment and survivorship statistics, 2019." </a:t>
            </a:r>
            <a:r>
              <a:rPr lang="en-US" sz="800" i="1"/>
              <a:t>CA: a cancer journal for clinicians</a:t>
            </a:r>
            <a:r>
              <a:rPr lang="en-US" sz="800"/>
              <a:t> 69.5 (2019): 363-385.</a:t>
            </a:r>
          </a:p>
        </p:txBody>
      </p:sp>
    </p:spTree>
    <p:extLst>
      <p:ext uri="{BB962C8B-B14F-4D97-AF65-F5344CB8AC3E}">
        <p14:creationId xmlns:p14="http://schemas.microsoft.com/office/powerpoint/2010/main" val="3985189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3" y="1334036"/>
            <a:ext cx="8356656" cy="1861602"/>
            <a:chOff x="409710" y="635715"/>
            <a:chExt cx="11142208" cy="2482136"/>
          </a:xfrm>
        </p:grpSpPr>
        <p:sp>
          <p:nvSpPr>
            <p:cNvPr id="21"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n-US"/>
            </a:p>
          </p:txBody>
        </p:sp>
        <p:sp>
          <p:nvSpPr>
            <p:cNvPr id="22"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n-US"/>
            </a:p>
          </p:txBody>
        </p:sp>
        <p:sp>
          <p:nvSpPr>
            <p:cNvPr id="23"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a:p>
          </p:txBody>
        </p:sp>
        <p:sp>
          <p:nvSpPr>
            <p:cNvPr id="24"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449F70FB-3C96-D941-8B23-7044C23CB112}"/>
              </a:ext>
            </a:extLst>
          </p:cNvPr>
          <p:cNvSpPr>
            <a:spLocks noGrp="1"/>
          </p:cNvSpPr>
          <p:nvPr>
            <p:ph type="title"/>
          </p:nvPr>
        </p:nvSpPr>
        <p:spPr>
          <a:xfrm>
            <a:off x="785460" y="1427104"/>
            <a:ext cx="7729890" cy="994172"/>
          </a:xfrm>
        </p:spPr>
        <p:txBody>
          <a:bodyPr vert="horz" lIns="68580" tIns="34290" rIns="68580" bIns="34290" rtlCol="0" anchor="ctr">
            <a:normAutofit/>
          </a:bodyPr>
          <a:lstStyle/>
          <a:p>
            <a:r>
              <a:rPr lang="en-US" sz="3000">
                <a:solidFill>
                  <a:srgbClr val="FFFFFF"/>
                </a:solidFill>
              </a:rPr>
              <a:t>Survivorship Challenges </a:t>
            </a:r>
          </a:p>
        </p:txBody>
      </p:sp>
      <p:pic>
        <p:nvPicPr>
          <p:cNvPr id="7" name="Picture 6" descr="A picture containing text, vector graphics&#10;&#10;Description automatically generated">
            <a:extLst>
              <a:ext uri="{FF2B5EF4-FFF2-40B4-BE49-F238E27FC236}">
                <a16:creationId xmlns:a16="http://schemas.microsoft.com/office/drawing/2014/main" id="{3FD32505-E0E8-E24A-A97F-FD9C4BA95AAA}"/>
              </a:ext>
            </a:extLst>
          </p:cNvPr>
          <p:cNvPicPr>
            <a:picLocks noChangeAspect="1"/>
          </p:cNvPicPr>
          <p:nvPr/>
        </p:nvPicPr>
        <p:blipFill rotWithShape="1">
          <a:blip r:embed="rId2"/>
          <a:srcRect r="-2" b="624"/>
          <a:stretch/>
        </p:blipFill>
        <p:spPr>
          <a:xfrm>
            <a:off x="4579797" y="2490129"/>
            <a:ext cx="4385482" cy="3254017"/>
          </a:xfrm>
          <a:prstGeom prst="rect">
            <a:avLst/>
          </a:prstGeom>
        </p:spPr>
      </p:pic>
      <p:sp>
        <p:nvSpPr>
          <p:cNvPr id="13" name="TextBox 12">
            <a:extLst>
              <a:ext uri="{FF2B5EF4-FFF2-40B4-BE49-F238E27FC236}">
                <a16:creationId xmlns:a16="http://schemas.microsoft.com/office/drawing/2014/main" id="{D63A0DEF-C283-5E4C-B39F-DFCEE3F52ACC}"/>
              </a:ext>
            </a:extLst>
          </p:cNvPr>
          <p:cNvSpPr txBox="1"/>
          <p:nvPr/>
        </p:nvSpPr>
        <p:spPr>
          <a:xfrm>
            <a:off x="613500" y="2584997"/>
            <a:ext cx="4210689" cy="3060992"/>
          </a:xfrm>
          <a:prstGeom prst="rect">
            <a:avLst/>
          </a:prstGeom>
        </p:spPr>
        <p:txBody>
          <a:bodyPr vert="horz" lIns="68580" tIns="34290" rIns="68580" bIns="34290" rtlCol="0" anchor="t">
            <a:noAutofit/>
          </a:bodyPr>
          <a:lstStyle/>
          <a:p>
            <a:pPr marL="42545">
              <a:lnSpc>
                <a:spcPct val="90000"/>
              </a:lnSpc>
              <a:spcAft>
                <a:spcPts val="450"/>
              </a:spcAft>
            </a:pPr>
            <a:endParaRPr lang="en-US" sz="2000" dirty="0">
              <a:cs typeface="Calibri"/>
            </a:endParaRPr>
          </a:p>
          <a:p>
            <a:pPr marL="642620" lvl="1" indent="-257175">
              <a:lnSpc>
                <a:spcPct val="90000"/>
              </a:lnSpc>
              <a:spcAft>
                <a:spcPts val="450"/>
              </a:spcAft>
              <a:buFont typeface="Wingdings" pitchFamily="2" charset="2"/>
              <a:buChar char="Ø"/>
            </a:pPr>
            <a:r>
              <a:rPr lang="en-US" sz="2000" dirty="0"/>
              <a:t>Felt lost in the transition </a:t>
            </a:r>
            <a:endParaRPr lang="en-US" sz="2000" dirty="0">
              <a:cs typeface="Calibri"/>
            </a:endParaRPr>
          </a:p>
          <a:p>
            <a:pPr marL="642620" lvl="1" indent="-257175">
              <a:lnSpc>
                <a:spcPct val="90000"/>
              </a:lnSpc>
              <a:spcAft>
                <a:spcPts val="450"/>
              </a:spcAft>
              <a:buFont typeface="Wingdings" pitchFamily="2" charset="2"/>
              <a:buChar char="Ø"/>
            </a:pPr>
            <a:r>
              <a:rPr lang="en-US" sz="2000" dirty="0"/>
              <a:t>Lack of communication between oncologist and patient </a:t>
            </a:r>
            <a:endParaRPr lang="en-US" sz="2000" dirty="0">
              <a:cs typeface="Calibri"/>
            </a:endParaRPr>
          </a:p>
          <a:p>
            <a:pPr marL="642620" lvl="1" indent="-257175">
              <a:lnSpc>
                <a:spcPct val="90000"/>
              </a:lnSpc>
              <a:spcAft>
                <a:spcPts val="450"/>
              </a:spcAft>
              <a:buFont typeface="Wingdings" pitchFamily="2" charset="2"/>
              <a:buChar char="Ø"/>
            </a:pPr>
            <a:r>
              <a:rPr lang="en-US" sz="2000" dirty="0"/>
              <a:t>Lack of communication between oncologist and primary care</a:t>
            </a:r>
            <a:endParaRPr lang="en-US" sz="2000" dirty="0">
              <a:cs typeface="Calibri"/>
            </a:endParaRPr>
          </a:p>
          <a:p>
            <a:pPr marL="642620" lvl="1" indent="-257175">
              <a:lnSpc>
                <a:spcPct val="90000"/>
              </a:lnSpc>
              <a:spcAft>
                <a:spcPts val="450"/>
              </a:spcAft>
              <a:buFont typeface="Wingdings" pitchFamily="2" charset="2"/>
              <a:buChar char="Ø"/>
            </a:pPr>
            <a:r>
              <a:rPr lang="en-US" sz="2000" dirty="0"/>
              <a:t>Health risks after treatment were not explained</a:t>
            </a:r>
            <a:endParaRPr lang="en-US" sz="2000" dirty="0">
              <a:cs typeface="Calibri"/>
            </a:endParaRPr>
          </a:p>
          <a:p>
            <a:pPr marL="642620" lvl="1" indent="-257175">
              <a:lnSpc>
                <a:spcPct val="90000"/>
              </a:lnSpc>
              <a:spcAft>
                <a:spcPts val="450"/>
              </a:spcAft>
              <a:buFont typeface="Wingdings" pitchFamily="2" charset="2"/>
              <a:buChar char="Ø"/>
            </a:pPr>
            <a:r>
              <a:rPr lang="en-US" sz="2000" dirty="0"/>
              <a:t>Difficulty in restarting work or school</a:t>
            </a:r>
            <a:endParaRPr lang="en-US" sz="2000" dirty="0">
              <a:cs typeface="Calibri"/>
            </a:endParaRPr>
          </a:p>
          <a:p>
            <a:pPr marL="385763" lvl="1">
              <a:lnSpc>
                <a:spcPct val="90000"/>
              </a:lnSpc>
              <a:spcAft>
                <a:spcPts val="450"/>
              </a:spcAft>
            </a:pPr>
            <a:endParaRPr lang="en-US" sz="1100"/>
          </a:p>
          <a:p>
            <a:pPr indent="-171450">
              <a:lnSpc>
                <a:spcPct val="90000"/>
              </a:lnSpc>
              <a:spcAft>
                <a:spcPts val="450"/>
              </a:spcAft>
              <a:buFont typeface="Arial" panose="020B0604020202020204" pitchFamily="34" charset="0"/>
              <a:buChar char="•"/>
            </a:pPr>
            <a:endParaRPr lang="en-US" sz="1100"/>
          </a:p>
        </p:txBody>
      </p:sp>
      <p:sp>
        <p:nvSpPr>
          <p:cNvPr id="14" name="TextBox 13">
            <a:extLst>
              <a:ext uri="{FF2B5EF4-FFF2-40B4-BE49-F238E27FC236}">
                <a16:creationId xmlns:a16="http://schemas.microsoft.com/office/drawing/2014/main" id="{B7B89C40-7EAA-3645-A849-5CC0F508EB6F}"/>
              </a:ext>
            </a:extLst>
          </p:cNvPr>
          <p:cNvSpPr txBox="1"/>
          <p:nvPr/>
        </p:nvSpPr>
        <p:spPr>
          <a:xfrm>
            <a:off x="115845" y="6143399"/>
            <a:ext cx="3872896" cy="646331"/>
          </a:xfrm>
          <a:prstGeom prst="rect">
            <a:avLst/>
          </a:prstGeom>
          <a:noFill/>
        </p:spPr>
        <p:txBody>
          <a:bodyPr wrap="square" rtlCol="0">
            <a:spAutoFit/>
          </a:bodyPr>
          <a:lstStyle/>
          <a:p>
            <a:r>
              <a:rPr lang="en-US"/>
              <a:t>Report by the Institute of Medicine in 2006</a:t>
            </a:r>
          </a:p>
        </p:txBody>
      </p:sp>
    </p:spTree>
    <p:extLst>
      <p:ext uri="{BB962C8B-B14F-4D97-AF65-F5344CB8AC3E}">
        <p14:creationId xmlns:p14="http://schemas.microsoft.com/office/powerpoint/2010/main" val="4193626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91C94-6479-2847-B491-348F44592DD9}"/>
              </a:ext>
            </a:extLst>
          </p:cNvPr>
          <p:cNvSpPr>
            <a:spLocks noGrp="1"/>
          </p:cNvSpPr>
          <p:nvPr>
            <p:ph type="title"/>
          </p:nvPr>
        </p:nvSpPr>
        <p:spPr>
          <a:xfrm>
            <a:off x="486696" y="629266"/>
            <a:ext cx="2629122" cy="1622321"/>
          </a:xfrm>
        </p:spPr>
        <p:txBody>
          <a:bodyPr vert="horz" lIns="91440" tIns="45720" rIns="91440" bIns="45720" rtlCol="0" anchor="ctr">
            <a:normAutofit/>
          </a:bodyPr>
          <a:lstStyle/>
          <a:p>
            <a:pPr defTabSz="914400"/>
            <a:r>
              <a:rPr lang="en-US" sz="3700" kern="1200">
                <a:solidFill>
                  <a:schemeClr val="tx1"/>
                </a:solidFill>
                <a:latin typeface="+mj-lt"/>
                <a:ea typeface="+mj-ea"/>
                <a:cs typeface="+mj-cs"/>
              </a:rPr>
              <a:t>Survivorship Care Plan</a:t>
            </a:r>
          </a:p>
        </p:txBody>
      </p:sp>
      <p:sp>
        <p:nvSpPr>
          <p:cNvPr id="4" name="Content Placeholder 3">
            <a:extLst>
              <a:ext uri="{FF2B5EF4-FFF2-40B4-BE49-F238E27FC236}">
                <a16:creationId xmlns:a16="http://schemas.microsoft.com/office/drawing/2014/main" id="{51AB3C1F-4931-48F9-AA58-A404C73FBE71}"/>
              </a:ext>
            </a:extLst>
          </p:cNvPr>
          <p:cNvSpPr>
            <a:spLocks noGrp="1"/>
          </p:cNvSpPr>
          <p:nvPr>
            <p:ph idx="1"/>
          </p:nvPr>
        </p:nvSpPr>
        <p:spPr>
          <a:xfrm>
            <a:off x="486698" y="2438400"/>
            <a:ext cx="2629120" cy="3785419"/>
          </a:xfrm>
        </p:spPr>
        <p:txBody>
          <a:bodyPr vert="horz" lIns="91440" tIns="45720" rIns="91440" bIns="45720" rtlCol="0">
            <a:normAutofit/>
          </a:bodyPr>
          <a:lstStyle/>
          <a:p>
            <a:pPr indent="-228600" defTabSz="914400">
              <a:spcAft>
                <a:spcPts val="600"/>
              </a:spcAft>
            </a:pPr>
            <a:r>
              <a:rPr lang="en-US" sz="1700" b="1"/>
              <a:t>This prompted a national initiative to  redesign how cancer patients are cared for through the course of their disease and beyond active treatment. </a:t>
            </a:r>
          </a:p>
        </p:txBody>
      </p:sp>
      <p:sp>
        <p:nvSpPr>
          <p:cNvPr id="28" name="Rectangle 2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 website&#10;&#10;Description automatically generated">
            <a:extLst>
              <a:ext uri="{FF2B5EF4-FFF2-40B4-BE49-F238E27FC236}">
                <a16:creationId xmlns:a16="http://schemas.microsoft.com/office/drawing/2014/main" id="{75C62009-9B68-4006-95A2-705C1B91F0A9}"/>
              </a:ext>
            </a:extLst>
          </p:cNvPr>
          <p:cNvPicPr>
            <a:picLocks noChangeAspect="1"/>
          </p:cNvPicPr>
          <p:nvPr/>
        </p:nvPicPr>
        <p:blipFill>
          <a:blip r:embed="rId2"/>
          <a:stretch>
            <a:fillRect/>
          </a:stretch>
        </p:blipFill>
        <p:spPr>
          <a:xfrm>
            <a:off x="4054396" y="1558337"/>
            <a:ext cx="4514498" cy="3738079"/>
          </a:xfrm>
          <a:prstGeom prst="rect">
            <a:avLst/>
          </a:prstGeom>
          <a:effectLst/>
        </p:spPr>
      </p:pic>
    </p:spTree>
    <p:extLst>
      <p:ext uri="{BB962C8B-B14F-4D97-AF65-F5344CB8AC3E}">
        <p14:creationId xmlns:p14="http://schemas.microsoft.com/office/powerpoint/2010/main" val="686894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D0C17E1-97EF-4B23-83D3-FA95DA235BEC}"/>
              </a:ext>
            </a:extLst>
          </p:cNvPr>
          <p:cNvSpPr>
            <a:spLocks noGrp="1"/>
          </p:cNvSpPr>
          <p:nvPr>
            <p:ph type="title"/>
          </p:nvPr>
        </p:nvSpPr>
        <p:spPr>
          <a:xfrm>
            <a:off x="718879" y="800392"/>
            <a:ext cx="7698523" cy="1212102"/>
          </a:xfrm>
        </p:spPr>
        <p:txBody>
          <a:bodyPr>
            <a:normAutofit/>
          </a:bodyPr>
          <a:lstStyle/>
          <a:p>
            <a:r>
              <a:rPr lang="en-US" sz="3500">
                <a:solidFill>
                  <a:srgbClr val="FFFFFF"/>
                </a:solidFill>
                <a:ea typeface="+mj-lt"/>
                <a:cs typeface="+mj-lt"/>
              </a:rPr>
              <a:t>Why is a survivorship care plan needed? </a:t>
            </a:r>
          </a:p>
          <a:p>
            <a:endParaRPr lang="en-US" sz="3500">
              <a:solidFill>
                <a:srgbClr val="FFFFFF"/>
              </a:solidFill>
              <a:cs typeface="Calibri Light"/>
            </a:endParaRPr>
          </a:p>
        </p:txBody>
      </p:sp>
      <p:sp>
        <p:nvSpPr>
          <p:cNvPr id="3" name="Content Placeholder 2">
            <a:extLst>
              <a:ext uri="{FF2B5EF4-FFF2-40B4-BE49-F238E27FC236}">
                <a16:creationId xmlns:a16="http://schemas.microsoft.com/office/drawing/2014/main" id="{7FB19781-2032-4027-B229-5C743858FF19}"/>
              </a:ext>
            </a:extLst>
          </p:cNvPr>
          <p:cNvSpPr>
            <a:spLocks noGrp="1"/>
          </p:cNvSpPr>
          <p:nvPr>
            <p:ph idx="1"/>
          </p:nvPr>
        </p:nvSpPr>
        <p:spPr>
          <a:xfrm>
            <a:off x="1025718" y="2490436"/>
            <a:ext cx="7281746" cy="3567173"/>
          </a:xfrm>
        </p:spPr>
        <p:txBody>
          <a:bodyPr vert="horz" lIns="91440" tIns="45720" rIns="91440" bIns="45720" rtlCol="0" anchor="ctr">
            <a:normAutofit/>
          </a:bodyPr>
          <a:lstStyle/>
          <a:p>
            <a:pPr marL="335915" indent="-335915">
              <a:spcBef>
                <a:spcPts val="500"/>
              </a:spcBef>
              <a:buFont typeface="Arial,Sans-Serif" panose="020B0604020202020204" pitchFamily="34" charset="0"/>
            </a:pPr>
            <a:r>
              <a:rPr lang="en-US">
                <a:ea typeface="+mn-lt"/>
                <a:cs typeface="+mn-lt"/>
              </a:rPr>
              <a:t>To summarize and communicate what transpired during cancer treatment </a:t>
            </a:r>
          </a:p>
          <a:p>
            <a:pPr marL="335915" indent="-335915">
              <a:spcBef>
                <a:spcPts val="500"/>
              </a:spcBef>
              <a:buFont typeface="Arial,Sans-Serif" panose="020B0604020202020204" pitchFamily="34" charset="0"/>
            </a:pPr>
            <a:r>
              <a:rPr lang="en-US">
                <a:ea typeface="+mn-lt"/>
                <a:cs typeface="+mn-lt"/>
              </a:rPr>
              <a:t>To describe known and potential late effects of cancer treatments, with expected time course</a:t>
            </a:r>
          </a:p>
          <a:p>
            <a:pPr marL="335915" indent="-335915">
              <a:spcBef>
                <a:spcPts val="500"/>
              </a:spcBef>
              <a:buFont typeface="Arial,Sans-Serif" panose="020B0604020202020204" pitchFamily="34" charset="0"/>
            </a:pPr>
            <a:r>
              <a:rPr lang="en-US">
                <a:ea typeface="+mn-lt"/>
                <a:cs typeface="+mn-lt"/>
              </a:rPr>
              <a:t>To communicate to the survivor and other members of the health care team what has been done and what needs to be done in the future </a:t>
            </a:r>
          </a:p>
          <a:p>
            <a:pPr marL="391795" indent="-391795">
              <a:spcBef>
                <a:spcPts val="500"/>
              </a:spcBef>
              <a:buFont typeface="Arial,Sans-Serif" panose="020B0604020202020204" pitchFamily="34" charset="0"/>
            </a:pPr>
            <a:r>
              <a:rPr lang="en-US">
                <a:ea typeface="+mn-lt"/>
                <a:cs typeface="+mn-lt"/>
              </a:rPr>
              <a:t>To promote a healthy lifestyle to prevent recurrence and reduce the risk of the other co-morbid conditions </a:t>
            </a:r>
            <a:endParaRPr lang="en-US"/>
          </a:p>
        </p:txBody>
      </p:sp>
    </p:spTree>
    <p:extLst>
      <p:ext uri="{BB962C8B-B14F-4D97-AF65-F5344CB8AC3E}">
        <p14:creationId xmlns:p14="http://schemas.microsoft.com/office/powerpoint/2010/main" val="3366580433"/>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eMed_Presentation">
  <a:themeElements>
    <a:clrScheme name="NebMed">
      <a:dk1>
        <a:sysClr val="windowText" lastClr="000000"/>
      </a:dk1>
      <a:lt1>
        <a:sysClr val="window" lastClr="FFFFFF"/>
      </a:lt1>
      <a:dk2>
        <a:srgbClr val="303B41"/>
      </a:dk2>
      <a:lt2>
        <a:srgbClr val="DCDDDF"/>
      </a:lt2>
      <a:accent1>
        <a:srgbClr val="AD122A"/>
      </a:accent1>
      <a:accent2>
        <a:srgbClr val="005E63"/>
      </a:accent2>
      <a:accent3>
        <a:srgbClr val="00B2B9"/>
      </a:accent3>
      <a:accent4>
        <a:srgbClr val="A1B426"/>
      </a:accent4>
      <a:accent5>
        <a:srgbClr val="F26721"/>
      </a:accent5>
      <a:accent6>
        <a:srgbClr val="FCB614"/>
      </a:accent6>
      <a:hlink>
        <a:srgbClr val="002957"/>
      </a:hlink>
      <a:folHlink>
        <a:srgbClr val="129D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NeMed_Presentation">
  <a:themeElements>
    <a:clrScheme name="NebMed">
      <a:dk1>
        <a:sysClr val="windowText" lastClr="000000"/>
      </a:dk1>
      <a:lt1>
        <a:sysClr val="window" lastClr="FFFFFF"/>
      </a:lt1>
      <a:dk2>
        <a:srgbClr val="303B41"/>
      </a:dk2>
      <a:lt2>
        <a:srgbClr val="DCDDDF"/>
      </a:lt2>
      <a:accent1>
        <a:srgbClr val="AD122A"/>
      </a:accent1>
      <a:accent2>
        <a:srgbClr val="005E63"/>
      </a:accent2>
      <a:accent3>
        <a:srgbClr val="00B2B9"/>
      </a:accent3>
      <a:accent4>
        <a:srgbClr val="A1B426"/>
      </a:accent4>
      <a:accent5>
        <a:srgbClr val="F26721"/>
      </a:accent5>
      <a:accent6>
        <a:srgbClr val="FCB614"/>
      </a:accent6>
      <a:hlink>
        <a:srgbClr val="002957"/>
      </a:hlink>
      <a:folHlink>
        <a:srgbClr val="129D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3C945AF9F38A48B902AE64FE7BA8A6" ma:contentTypeVersion="16" ma:contentTypeDescription="Create a new document." ma:contentTypeScope="" ma:versionID="3ba72c8859f704cafe1848554b93639d">
  <xsd:schema xmlns:xsd="http://www.w3.org/2001/XMLSchema" xmlns:xs="http://www.w3.org/2001/XMLSchema" xmlns:p="http://schemas.microsoft.com/office/2006/metadata/properties" xmlns:ns2="b06b5787-dfb8-4b46-a6d9-258ca5230387" xmlns:ns3="94c25fbe-babe-492f-b48f-7bebd984f96f" targetNamespace="http://schemas.microsoft.com/office/2006/metadata/properties" ma:root="true" ma:fieldsID="f995b80ae3aa53f8f220fa25d78289d3" ns2:_="" ns3:_="">
    <xsd:import namespace="b06b5787-dfb8-4b46-a6d9-258ca5230387"/>
    <xsd:import namespace="94c25fbe-babe-492f-b48f-7bebd984f96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6b5787-dfb8-4b46-a6d9-258ca5230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60c10ca-b4bf-483a-b548-862c4f2757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4c25fbe-babe-492f-b48f-7bebd984f96f"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78c13bd-6c08-4b8f-993b-5f301c4b4735}" ma:internalName="TaxCatchAll" ma:showField="CatchAllData" ma:web="94c25fbe-babe-492f-b48f-7bebd984f96f">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F73486-7D8A-466E-A50B-84AE33FC1BDC}"/>
</file>

<file path=customXml/itemProps2.xml><?xml version="1.0" encoding="utf-8"?>
<ds:datastoreItem xmlns:ds="http://schemas.openxmlformats.org/officeDocument/2006/customXml" ds:itemID="{F6022361-A3E8-418F-A1C7-8EDEE8B4DE75}"/>
</file>

<file path=docProps/app.xml><?xml version="1.0" encoding="utf-8"?>
<Properties xmlns="http://schemas.openxmlformats.org/officeDocument/2006/extended-properties" xmlns:vt="http://schemas.openxmlformats.org/officeDocument/2006/docPropsVTypes">
  <TotalTime>8</TotalTime>
  <Words>2797</Words>
  <Application>Microsoft Office PowerPoint</Application>
  <PresentationFormat>On-screen Show (4:3)</PresentationFormat>
  <Paragraphs>370</Paragraphs>
  <Slides>42</Slides>
  <Notes>19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42</vt:i4>
      </vt:variant>
    </vt:vector>
  </HeadingPairs>
  <TitlesOfParts>
    <vt:vector size="55" baseType="lpstr">
      <vt:lpstr>Arial</vt:lpstr>
      <vt:lpstr>Arial,Sans-Serif</vt:lpstr>
      <vt:lpstr>Arial-BoldMT</vt:lpstr>
      <vt:lpstr>Calibri</vt:lpstr>
      <vt:lpstr>Calibri Light</vt:lpstr>
      <vt:lpstr>Chalkduster</vt:lpstr>
      <vt:lpstr>Helvetica</vt:lpstr>
      <vt:lpstr>Minion pro</vt:lpstr>
      <vt:lpstr>Wingdings</vt:lpstr>
      <vt:lpstr>Office Theme</vt:lpstr>
      <vt:lpstr>Office Theme</vt:lpstr>
      <vt:lpstr>NeMed_Presentation</vt:lpstr>
      <vt:lpstr>NeMed_Presentation</vt:lpstr>
      <vt:lpstr> Survivorship:  Life after Diagnosis </vt:lpstr>
      <vt:lpstr>Let’s Talk Survivorship</vt:lpstr>
      <vt:lpstr>PowerPoint Presentation</vt:lpstr>
      <vt:lpstr>Who is a Cancer Survivor?  </vt:lpstr>
      <vt:lpstr>Cancer Survivorship</vt:lpstr>
      <vt:lpstr>What we know about cancer survivors…</vt:lpstr>
      <vt:lpstr>Survivorship Challenges </vt:lpstr>
      <vt:lpstr>Survivorship Care Plan</vt:lpstr>
      <vt:lpstr>Why is a survivorship care plan needed?  </vt:lpstr>
      <vt:lpstr>PowerPoint Presentation</vt:lpstr>
      <vt:lpstr>PowerPoint Presentation</vt:lpstr>
      <vt:lpstr>PowerPoint Presentation</vt:lpstr>
      <vt:lpstr>Surveillance in Survivorship</vt:lpstr>
      <vt:lpstr>Second Cancers </vt:lpstr>
      <vt:lpstr>Screenings for Second Cancers</vt:lpstr>
      <vt:lpstr>Cancer Related Fatigue</vt:lpstr>
      <vt:lpstr>Psychological Challenges…</vt:lpstr>
      <vt:lpstr>Cognitive Impairment</vt:lpstr>
      <vt:lpstr>Chemotherapy Induced Peripheral Neuropathy</vt:lpstr>
      <vt:lpstr>Sexual Dysfunction </vt:lpstr>
      <vt:lpstr>Osteopenia/Osteoporosis </vt:lpstr>
      <vt:lpstr>Cardiovascular Toxicity</vt:lpstr>
      <vt:lpstr>Pulmonary Toxicity </vt:lpstr>
      <vt:lpstr>Endocrine</vt:lpstr>
      <vt:lpstr>PowerPoint Presentation</vt:lpstr>
      <vt:lpstr>Social/Financial</vt:lpstr>
      <vt:lpstr>Survivorship Visit Components </vt:lpstr>
      <vt:lpstr>PowerPoint Presentation</vt:lpstr>
      <vt:lpstr>PowerPoint Presentation</vt:lpstr>
      <vt:lpstr>Survivorship in the  Cancer Continuum</vt:lpstr>
      <vt:lpstr>Screening Questions</vt:lpstr>
      <vt:lpstr>Survivorship =  Supportive Care Services</vt:lpstr>
      <vt:lpstr>Cancer Survivorship and Lifestyle Behaviors</vt:lpstr>
      <vt:lpstr>PowerPoint Presentation</vt:lpstr>
      <vt:lpstr>Risk-Stratified/  Personalized Care</vt:lpstr>
      <vt:lpstr>Utilize Survivorship to Improve Access</vt:lpstr>
      <vt:lpstr>Utilize Survivorship for Health Promotion</vt:lpstr>
      <vt:lpstr>Utilize Survivorship for Health Promotion</vt:lpstr>
      <vt:lpstr>Cancer Risk Factors</vt:lpstr>
      <vt:lpstr>Survivorship Conference</vt:lpstr>
      <vt:lpstr>Survivorship Website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RN Fellowship Survivorship </dc:title>
  <dc:creator>Schmidt, Rachael</dc:creator>
  <cp:lastModifiedBy>Schmidt, Rachael</cp:lastModifiedBy>
  <cp:revision>1319</cp:revision>
  <cp:lastPrinted>2018-10-10T21:29:35Z</cp:lastPrinted>
  <dcterms:modified xsi:type="dcterms:W3CDTF">2023-04-13T17:36:26Z</dcterms:modified>
</cp:coreProperties>
</file>