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handoutMasterIdLst>
    <p:handoutMasterId r:id="rId50"/>
  </p:handoutMasterIdLst>
  <p:sldIdLst>
    <p:sldId id="314" r:id="rId2"/>
    <p:sldId id="424" r:id="rId3"/>
    <p:sldId id="4208" r:id="rId4"/>
    <p:sldId id="428" r:id="rId5"/>
    <p:sldId id="4169" r:id="rId6"/>
    <p:sldId id="427" r:id="rId7"/>
    <p:sldId id="4171" r:id="rId8"/>
    <p:sldId id="4173" r:id="rId9"/>
    <p:sldId id="4175" r:id="rId10"/>
    <p:sldId id="4170" r:id="rId11"/>
    <p:sldId id="707" r:id="rId12"/>
    <p:sldId id="4176" r:id="rId13"/>
    <p:sldId id="4182" r:id="rId14"/>
    <p:sldId id="846" r:id="rId15"/>
    <p:sldId id="4178" r:id="rId16"/>
    <p:sldId id="4179" r:id="rId17"/>
    <p:sldId id="4184" r:id="rId18"/>
    <p:sldId id="4194" r:id="rId19"/>
    <p:sldId id="4180" r:id="rId20"/>
    <p:sldId id="425" r:id="rId21"/>
    <p:sldId id="4183" r:id="rId22"/>
    <p:sldId id="4186" r:id="rId23"/>
    <p:sldId id="4185" r:id="rId24"/>
    <p:sldId id="4190" r:id="rId25"/>
    <p:sldId id="793" r:id="rId26"/>
    <p:sldId id="4187" r:id="rId27"/>
    <p:sldId id="4196" r:id="rId28"/>
    <p:sldId id="4197" r:id="rId29"/>
    <p:sldId id="4189" r:id="rId30"/>
    <p:sldId id="4198" r:id="rId31"/>
    <p:sldId id="4199" r:id="rId32"/>
    <p:sldId id="4206" r:id="rId33"/>
    <p:sldId id="4203" r:id="rId34"/>
    <p:sldId id="4200" r:id="rId35"/>
    <p:sldId id="4195" r:id="rId36"/>
    <p:sldId id="896" r:id="rId37"/>
    <p:sldId id="4207" r:id="rId38"/>
    <p:sldId id="4201" r:id="rId39"/>
    <p:sldId id="4204" r:id="rId40"/>
    <p:sldId id="4205" r:id="rId41"/>
    <p:sldId id="4218" r:id="rId42"/>
    <p:sldId id="4209" r:id="rId43"/>
    <p:sldId id="4219" r:id="rId44"/>
    <p:sldId id="711" r:id="rId45"/>
    <p:sldId id="4215" r:id="rId46"/>
    <p:sldId id="4167" r:id="rId47"/>
    <p:sldId id="4154" r:id="rId48"/>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3366FF"/>
    <a:srgbClr val="E049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843"/>
    <p:restoredTop sz="86449"/>
  </p:normalViewPr>
  <p:slideViewPr>
    <p:cSldViewPr>
      <p:cViewPr varScale="1">
        <p:scale>
          <a:sx n="124" d="100"/>
          <a:sy n="124" d="100"/>
        </p:scale>
        <p:origin x="176" y="568"/>
      </p:cViewPr>
      <p:guideLst>
        <p:guide orient="horz" pos="1620"/>
        <p:guide pos="2880"/>
      </p:guideLst>
    </p:cSldViewPr>
  </p:slideViewPr>
  <p:outlineViewPr>
    <p:cViewPr>
      <p:scale>
        <a:sx n="33" d="100"/>
        <a:sy n="33" d="100"/>
      </p:scale>
      <p:origin x="0" y="-7800"/>
    </p:cViewPr>
  </p:outlineViewPr>
  <p:notesTextViewPr>
    <p:cViewPr>
      <p:scale>
        <a:sx n="125" d="100"/>
        <a:sy n="125" d="100"/>
      </p:scale>
      <p:origin x="0" y="0"/>
    </p:cViewPr>
  </p:notesTextViewPr>
  <p:sorterViewPr>
    <p:cViewPr>
      <p:scale>
        <a:sx n="70" d="100"/>
        <a:sy n="70" d="100"/>
      </p:scale>
      <p:origin x="0" y="8480"/>
    </p:cViewPr>
  </p:sorterViewPr>
  <p:notesViewPr>
    <p:cSldViewPr>
      <p:cViewPr varScale="1">
        <p:scale>
          <a:sx n="79" d="100"/>
          <a:sy n="79" d="100"/>
        </p:scale>
        <p:origin x="-244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DE953A-262B-878B-C42C-C286B7A082F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Arial"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5314B767-B102-703F-1969-4CA246B236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a:latin typeface="Arial" charset="0"/>
                <a:ea typeface="ＭＳ Ｐゴシック" charset="-128"/>
              </a:defRPr>
            </a:lvl1pPr>
          </a:lstStyle>
          <a:p>
            <a:pPr>
              <a:defRPr/>
            </a:pPr>
            <a:fld id="{B937149F-3DCA-BD49-960E-DF3561BC31DC}" type="datetimeFigureOut">
              <a:rPr lang="en-US"/>
              <a:pPr>
                <a:defRPr/>
              </a:pPr>
              <a:t>7/15/23</a:t>
            </a:fld>
            <a:endParaRPr lang="en-US"/>
          </a:p>
        </p:txBody>
      </p:sp>
      <p:sp>
        <p:nvSpPr>
          <p:cNvPr id="4" name="Footer Placeholder 3">
            <a:extLst>
              <a:ext uri="{FF2B5EF4-FFF2-40B4-BE49-F238E27FC236}">
                <a16:creationId xmlns:a16="http://schemas.microsoft.com/office/drawing/2014/main" id="{41A0F133-E8A8-F5D0-3F3B-2C88896978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a:latin typeface="Arial"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3E38B718-6550-DDA9-08C2-F395020BABE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DD76DCC2-99BA-5C4A-A227-D3286C9D84AA}"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65A8FB8-2791-0D02-C32D-7D90BDEAC16F}"/>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mn-cs"/>
              </a:defRPr>
            </a:lvl1pPr>
          </a:lstStyle>
          <a:p>
            <a:pPr>
              <a:defRPr/>
            </a:pPr>
            <a:endParaRPr lang="en-US"/>
          </a:p>
        </p:txBody>
      </p:sp>
      <p:sp>
        <p:nvSpPr>
          <p:cNvPr id="12291" name="Rectangle 3">
            <a:extLst>
              <a:ext uri="{FF2B5EF4-FFF2-40B4-BE49-F238E27FC236}">
                <a16:creationId xmlns:a16="http://schemas.microsoft.com/office/drawing/2014/main" id="{635DCCC8-6C49-5AB3-7D8D-D056C4E78D40}"/>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mn-cs"/>
              </a:defRPr>
            </a:lvl1pPr>
          </a:lstStyle>
          <a:p>
            <a:pPr>
              <a:defRPr/>
            </a:pPr>
            <a:endParaRPr lang="en-US"/>
          </a:p>
        </p:txBody>
      </p:sp>
      <p:sp>
        <p:nvSpPr>
          <p:cNvPr id="14340" name="Rectangle 4">
            <a:extLst>
              <a:ext uri="{FF2B5EF4-FFF2-40B4-BE49-F238E27FC236}">
                <a16:creationId xmlns:a16="http://schemas.microsoft.com/office/drawing/2014/main" id="{0FFFC4E8-95DF-2CF5-F853-93CB12547A15}"/>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a:extLst>
              <a:ext uri="{FF2B5EF4-FFF2-40B4-BE49-F238E27FC236}">
                <a16:creationId xmlns:a16="http://schemas.microsoft.com/office/drawing/2014/main" id="{13D00399-60AD-A60E-20B4-5CDE555A5A93}"/>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a:extLst>
              <a:ext uri="{FF2B5EF4-FFF2-40B4-BE49-F238E27FC236}">
                <a16:creationId xmlns:a16="http://schemas.microsoft.com/office/drawing/2014/main" id="{A0C16B3A-F387-0384-1461-98C2AEB76FA6}"/>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mn-cs"/>
              </a:defRPr>
            </a:lvl1pPr>
          </a:lstStyle>
          <a:p>
            <a:pPr>
              <a:defRPr/>
            </a:pPr>
            <a:endParaRPr lang="en-US"/>
          </a:p>
        </p:txBody>
      </p:sp>
      <p:sp>
        <p:nvSpPr>
          <p:cNvPr id="12295" name="Rectangle 7">
            <a:extLst>
              <a:ext uri="{FF2B5EF4-FFF2-40B4-BE49-F238E27FC236}">
                <a16:creationId xmlns:a16="http://schemas.microsoft.com/office/drawing/2014/main" id="{28F7B2EA-8DB4-1839-DFA9-52FA707BF2DA}"/>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87623477-5A62-9F48-A75B-84EDF90D4D1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0B490878-28D0-30C6-0BF3-7E8512B7E8D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C1516CA-45D4-4E4C-A865-0C03CBB5F678}" type="slidenum">
              <a:rPr lang="en-US" altLang="en-US"/>
              <a:pPr>
                <a:spcBef>
                  <a:spcPct val="0"/>
                </a:spcBef>
              </a:pPr>
              <a:t>1</a:t>
            </a:fld>
            <a:endParaRPr lang="en-US" altLang="en-US"/>
          </a:p>
        </p:txBody>
      </p:sp>
      <p:sp>
        <p:nvSpPr>
          <p:cNvPr id="17410" name="Rectangle 2">
            <a:extLst>
              <a:ext uri="{FF2B5EF4-FFF2-40B4-BE49-F238E27FC236}">
                <a16:creationId xmlns:a16="http://schemas.microsoft.com/office/drawing/2014/main" id="{40E066BF-42CA-1B89-1982-1275EB54F72B}"/>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81A9CD53-008A-D797-D091-2BF2C28021D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B5CEA2B1-BCAC-3FDB-F3A7-9B380BDFB599}"/>
              </a:ext>
            </a:extLst>
          </p:cNvPr>
          <p:cNvSpPr>
            <a:spLocks noGrp="1" noRot="1" noChangeAspect="1"/>
          </p:cNvSpPr>
          <p:nvPr>
            <p:ph type="sldImg"/>
          </p:nvPr>
        </p:nvSpPr>
        <p:spPr>
          <a:ln/>
        </p:spPr>
      </p:sp>
      <p:sp>
        <p:nvSpPr>
          <p:cNvPr id="24578" name="Notes Placeholder 2">
            <a:extLst>
              <a:ext uri="{FF2B5EF4-FFF2-40B4-BE49-F238E27FC236}">
                <a16:creationId xmlns:a16="http://schemas.microsoft.com/office/drawing/2014/main" id="{69769A0A-5397-558B-2A2E-D6FD36B9A156}"/>
              </a:ext>
            </a:extLst>
          </p:cNvPr>
          <p:cNvSpPr>
            <a:spLocks noGrp="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defRPr/>
            </a:pPr>
            <a:endParaRPr lang="en-US"/>
          </a:p>
        </p:txBody>
      </p:sp>
      <p:sp>
        <p:nvSpPr>
          <p:cNvPr id="24579" name="Slide Number Placeholder 3">
            <a:extLst>
              <a:ext uri="{FF2B5EF4-FFF2-40B4-BE49-F238E27FC236}">
                <a16:creationId xmlns:a16="http://schemas.microsoft.com/office/drawing/2014/main" id="{B0FC44A0-953E-6AEB-91F0-6741AAA5D6BF}"/>
              </a:ext>
            </a:extLst>
          </p:cNvPr>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E36072A-6252-8A45-BCD2-6AAADB2D98D9}" type="slidenum">
              <a:rPr lang="en-US" altLang="en-US" sz="1200"/>
              <a:pPr eaLnBrk="1" hangingPunct="1"/>
              <a:t>10</a:t>
            </a:fld>
            <a:endParaRPr lang="en-US" altLang="en-US" sz="1200"/>
          </a:p>
        </p:txBody>
      </p:sp>
    </p:spTree>
    <p:extLst>
      <p:ext uri="{BB962C8B-B14F-4D97-AF65-F5344CB8AC3E}">
        <p14:creationId xmlns:p14="http://schemas.microsoft.com/office/powerpoint/2010/main" val="64204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CDC905B0-0CA5-80BB-F300-535E017A22A7}"/>
              </a:ext>
            </a:extLst>
          </p:cNvPr>
          <p:cNvSpPr>
            <a:spLocks noGrp="1" noRot="1" noChangeAspect="1" noTextEdit="1"/>
          </p:cNvSpPr>
          <p:nvPr>
            <p:ph type="sldImg"/>
          </p:nvPr>
        </p:nvSpPr>
        <p:spPr>
          <a:ln/>
        </p:spPr>
      </p:sp>
      <p:sp>
        <p:nvSpPr>
          <p:cNvPr id="35842" name="Notes Placeholder 2">
            <a:extLst>
              <a:ext uri="{FF2B5EF4-FFF2-40B4-BE49-F238E27FC236}">
                <a16:creationId xmlns:a16="http://schemas.microsoft.com/office/drawing/2014/main" id="{FD28DDDA-C6AB-ECDA-5248-C9AD165A8C3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35843" name="Slide Number Placeholder 3">
            <a:extLst>
              <a:ext uri="{FF2B5EF4-FFF2-40B4-BE49-F238E27FC236}">
                <a16:creationId xmlns:a16="http://schemas.microsoft.com/office/drawing/2014/main" id="{FF515ED0-27E9-8E66-209F-C245FA129B9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27FCB2D-7288-654B-84C5-4D29557D2D91}" type="slidenum">
              <a:rPr lang="en-US" altLang="en-US"/>
              <a:pPr>
                <a:spcBef>
                  <a:spcPct val="0"/>
                </a:spcBef>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B5CEA2B1-BCAC-3FDB-F3A7-9B380BDFB599}"/>
              </a:ext>
            </a:extLst>
          </p:cNvPr>
          <p:cNvSpPr>
            <a:spLocks noGrp="1" noRot="1" noChangeAspect="1"/>
          </p:cNvSpPr>
          <p:nvPr>
            <p:ph type="sldImg"/>
          </p:nvPr>
        </p:nvSpPr>
        <p:spPr>
          <a:ln/>
        </p:spPr>
      </p:sp>
      <p:sp>
        <p:nvSpPr>
          <p:cNvPr id="24578" name="Notes Placeholder 2">
            <a:extLst>
              <a:ext uri="{FF2B5EF4-FFF2-40B4-BE49-F238E27FC236}">
                <a16:creationId xmlns:a16="http://schemas.microsoft.com/office/drawing/2014/main" id="{69769A0A-5397-558B-2A2E-D6FD36B9A156}"/>
              </a:ext>
            </a:extLst>
          </p:cNvPr>
          <p:cNvSpPr>
            <a:spLocks noGrp="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US"/>
          </a:p>
        </p:txBody>
      </p:sp>
      <p:sp>
        <p:nvSpPr>
          <p:cNvPr id="24579" name="Slide Number Placeholder 3">
            <a:extLst>
              <a:ext uri="{FF2B5EF4-FFF2-40B4-BE49-F238E27FC236}">
                <a16:creationId xmlns:a16="http://schemas.microsoft.com/office/drawing/2014/main" id="{B0FC44A0-953E-6AEB-91F0-6741AAA5D6BF}"/>
              </a:ext>
            </a:extLst>
          </p:cNvPr>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E36072A-6252-8A45-BCD2-6AAADB2D98D9}" type="slidenum">
              <a:rPr lang="en-US" altLang="en-US" sz="1200"/>
              <a:pPr eaLnBrk="1" hangingPunct="1"/>
              <a:t>12</a:t>
            </a:fld>
            <a:endParaRPr lang="en-US" altLang="en-US" sz="1200"/>
          </a:p>
        </p:txBody>
      </p:sp>
    </p:spTree>
    <p:extLst>
      <p:ext uri="{BB962C8B-B14F-4D97-AF65-F5344CB8AC3E}">
        <p14:creationId xmlns:p14="http://schemas.microsoft.com/office/powerpoint/2010/main" val="603362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006387AB-36FD-3BB1-2D18-429BE481EBAC}"/>
              </a:ext>
            </a:extLst>
          </p:cNvPr>
          <p:cNvSpPr>
            <a:spLocks noGrp="1" noRot="1" noChangeAspect="1" noChangeArrowheads="1" noTextEdit="1"/>
          </p:cNvSpPr>
          <p:nvPr>
            <p:ph type="sldImg"/>
          </p:nvPr>
        </p:nvSpPr>
        <p:spPr>
          <a:ln/>
        </p:spPr>
      </p:sp>
      <p:sp>
        <p:nvSpPr>
          <p:cNvPr id="20482" name="Notes Placeholder 2">
            <a:extLst>
              <a:ext uri="{FF2B5EF4-FFF2-40B4-BE49-F238E27FC236}">
                <a16:creationId xmlns:a16="http://schemas.microsoft.com/office/drawing/2014/main" id="{8062D1D0-D87C-C90A-5405-AE2A9F3396C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US" altLang="en-US">
              <a:latin typeface="Arial" panose="020B0604020202020204" pitchFamily="34" charset="0"/>
              <a:ea typeface="ＭＳ Ｐゴシック" panose="020B0600070205080204" pitchFamily="34" charset="-128"/>
            </a:endParaRPr>
          </a:p>
        </p:txBody>
      </p:sp>
      <p:sp>
        <p:nvSpPr>
          <p:cNvPr id="20483" name="Slide Number Placeholder 3">
            <a:extLst>
              <a:ext uri="{FF2B5EF4-FFF2-40B4-BE49-F238E27FC236}">
                <a16:creationId xmlns:a16="http://schemas.microsoft.com/office/drawing/2014/main" id="{97259FC4-063F-3355-9FCF-EC70C8949D2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2C2655B-2BE8-9740-AD4F-D855E141632D}" type="slidenum">
              <a:rPr lang="en-US" altLang="en-US"/>
              <a:pPr>
                <a:spcBef>
                  <a:spcPct val="0"/>
                </a:spcBef>
              </a:pPr>
              <a:t>13</a:t>
            </a:fld>
            <a:endParaRPr lang="en-US" altLang="en-US"/>
          </a:p>
        </p:txBody>
      </p:sp>
    </p:spTree>
    <p:extLst>
      <p:ext uri="{BB962C8B-B14F-4D97-AF65-F5344CB8AC3E}">
        <p14:creationId xmlns:p14="http://schemas.microsoft.com/office/powerpoint/2010/main" val="567395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006387AB-36FD-3BB1-2D18-429BE481EBAC}"/>
              </a:ext>
            </a:extLst>
          </p:cNvPr>
          <p:cNvSpPr>
            <a:spLocks noGrp="1" noRot="1" noChangeAspect="1" noChangeArrowheads="1" noTextEdit="1"/>
          </p:cNvSpPr>
          <p:nvPr>
            <p:ph type="sldImg"/>
          </p:nvPr>
        </p:nvSpPr>
        <p:spPr>
          <a:ln/>
        </p:spPr>
      </p:sp>
      <p:sp>
        <p:nvSpPr>
          <p:cNvPr id="20482" name="Notes Placeholder 2">
            <a:extLst>
              <a:ext uri="{FF2B5EF4-FFF2-40B4-BE49-F238E27FC236}">
                <a16:creationId xmlns:a16="http://schemas.microsoft.com/office/drawing/2014/main" id="{8062D1D0-D87C-C90A-5405-AE2A9F3396C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US" altLang="en-US">
              <a:latin typeface="Arial" panose="020B0604020202020204" pitchFamily="34" charset="0"/>
              <a:ea typeface="ＭＳ Ｐゴシック" panose="020B0600070205080204" pitchFamily="34" charset="-128"/>
            </a:endParaRPr>
          </a:p>
        </p:txBody>
      </p:sp>
      <p:sp>
        <p:nvSpPr>
          <p:cNvPr id="20483" name="Slide Number Placeholder 3">
            <a:extLst>
              <a:ext uri="{FF2B5EF4-FFF2-40B4-BE49-F238E27FC236}">
                <a16:creationId xmlns:a16="http://schemas.microsoft.com/office/drawing/2014/main" id="{97259FC4-063F-3355-9FCF-EC70C8949D2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2C2655B-2BE8-9740-AD4F-D855E141632D}" type="slidenum">
              <a:rPr lang="en-US" altLang="en-US"/>
              <a:pPr>
                <a:spcBef>
                  <a:spcPct val="0"/>
                </a:spcBef>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006387AB-36FD-3BB1-2D18-429BE481EBAC}"/>
              </a:ext>
            </a:extLst>
          </p:cNvPr>
          <p:cNvSpPr>
            <a:spLocks noGrp="1" noRot="1" noChangeAspect="1" noChangeArrowheads="1" noTextEdit="1"/>
          </p:cNvSpPr>
          <p:nvPr>
            <p:ph type="sldImg"/>
          </p:nvPr>
        </p:nvSpPr>
        <p:spPr>
          <a:ln/>
        </p:spPr>
      </p:sp>
      <p:sp>
        <p:nvSpPr>
          <p:cNvPr id="20482" name="Notes Placeholder 2">
            <a:extLst>
              <a:ext uri="{FF2B5EF4-FFF2-40B4-BE49-F238E27FC236}">
                <a16:creationId xmlns:a16="http://schemas.microsoft.com/office/drawing/2014/main" id="{8062D1D0-D87C-C90A-5405-AE2A9F3396C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US" altLang="en-US">
              <a:latin typeface="Arial" panose="020B0604020202020204" pitchFamily="34" charset="0"/>
              <a:ea typeface="ＭＳ Ｐゴシック" panose="020B0600070205080204" pitchFamily="34" charset="-128"/>
            </a:endParaRPr>
          </a:p>
        </p:txBody>
      </p:sp>
      <p:sp>
        <p:nvSpPr>
          <p:cNvPr id="20483" name="Slide Number Placeholder 3">
            <a:extLst>
              <a:ext uri="{FF2B5EF4-FFF2-40B4-BE49-F238E27FC236}">
                <a16:creationId xmlns:a16="http://schemas.microsoft.com/office/drawing/2014/main" id="{97259FC4-063F-3355-9FCF-EC70C8949D2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2C2655B-2BE8-9740-AD4F-D855E141632D}" type="slidenum">
              <a:rPr lang="en-US" altLang="en-US"/>
              <a:pPr>
                <a:spcBef>
                  <a:spcPct val="0"/>
                </a:spcBef>
              </a:pPr>
              <a:t>15</a:t>
            </a:fld>
            <a:endParaRPr lang="en-US" altLang="en-US"/>
          </a:p>
        </p:txBody>
      </p:sp>
    </p:spTree>
    <p:extLst>
      <p:ext uri="{BB962C8B-B14F-4D97-AF65-F5344CB8AC3E}">
        <p14:creationId xmlns:p14="http://schemas.microsoft.com/office/powerpoint/2010/main" val="2988435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006387AB-36FD-3BB1-2D18-429BE481EBAC}"/>
              </a:ext>
            </a:extLst>
          </p:cNvPr>
          <p:cNvSpPr>
            <a:spLocks noGrp="1" noRot="1" noChangeAspect="1" noChangeArrowheads="1" noTextEdit="1"/>
          </p:cNvSpPr>
          <p:nvPr>
            <p:ph type="sldImg"/>
          </p:nvPr>
        </p:nvSpPr>
        <p:spPr>
          <a:ln/>
        </p:spPr>
      </p:sp>
      <p:sp>
        <p:nvSpPr>
          <p:cNvPr id="20482" name="Notes Placeholder 2">
            <a:extLst>
              <a:ext uri="{FF2B5EF4-FFF2-40B4-BE49-F238E27FC236}">
                <a16:creationId xmlns:a16="http://schemas.microsoft.com/office/drawing/2014/main" id="{8062D1D0-D87C-C90A-5405-AE2A9F3396C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US" altLang="en-US">
              <a:latin typeface="Arial" panose="020B0604020202020204" pitchFamily="34" charset="0"/>
              <a:ea typeface="ＭＳ Ｐゴシック" panose="020B0600070205080204" pitchFamily="34" charset="-128"/>
            </a:endParaRPr>
          </a:p>
        </p:txBody>
      </p:sp>
      <p:sp>
        <p:nvSpPr>
          <p:cNvPr id="20483" name="Slide Number Placeholder 3">
            <a:extLst>
              <a:ext uri="{FF2B5EF4-FFF2-40B4-BE49-F238E27FC236}">
                <a16:creationId xmlns:a16="http://schemas.microsoft.com/office/drawing/2014/main" id="{97259FC4-063F-3355-9FCF-EC70C8949D2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2C2655B-2BE8-9740-AD4F-D855E141632D}" type="slidenum">
              <a:rPr lang="en-US" altLang="en-US"/>
              <a:pPr>
                <a:spcBef>
                  <a:spcPct val="0"/>
                </a:spcBef>
              </a:pPr>
              <a:t>16</a:t>
            </a:fld>
            <a:endParaRPr lang="en-US" altLang="en-US"/>
          </a:p>
        </p:txBody>
      </p:sp>
    </p:spTree>
    <p:extLst>
      <p:ext uri="{BB962C8B-B14F-4D97-AF65-F5344CB8AC3E}">
        <p14:creationId xmlns:p14="http://schemas.microsoft.com/office/powerpoint/2010/main" val="3373773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E82AA90B-48F6-5C57-F94D-2DB83346CAEC}"/>
              </a:ext>
            </a:extLst>
          </p:cNvPr>
          <p:cNvSpPr>
            <a:spLocks noGrp="1" noRot="1" noChangeAspect="1" noChangeArrowheads="1" noTextEdit="1"/>
          </p:cNvSpPr>
          <p:nvPr>
            <p:ph type="sldImg"/>
          </p:nvPr>
        </p:nvSpPr>
        <p:spPr>
          <a:ln/>
        </p:spPr>
      </p:sp>
      <p:sp>
        <p:nvSpPr>
          <p:cNvPr id="32770" name="Notes Placeholder 2">
            <a:extLst>
              <a:ext uri="{FF2B5EF4-FFF2-40B4-BE49-F238E27FC236}">
                <a16:creationId xmlns:a16="http://schemas.microsoft.com/office/drawing/2014/main" id="{F206BCAD-B820-3FA3-AE50-FBBB3A01E23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32771" name="Slide Number Placeholder 3">
            <a:extLst>
              <a:ext uri="{FF2B5EF4-FFF2-40B4-BE49-F238E27FC236}">
                <a16:creationId xmlns:a16="http://schemas.microsoft.com/office/drawing/2014/main" id="{E8B3FB14-7015-00FF-BC3E-42510971F69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229067E-015B-AB48-8DC4-D13A0AADED0B}" type="slidenum">
              <a:rPr lang="en-US" altLang="en-US"/>
              <a:pPr>
                <a:spcBef>
                  <a:spcPct val="0"/>
                </a:spcBef>
              </a:pPr>
              <a:t>17</a:t>
            </a:fld>
            <a:endParaRPr lang="en-US" altLang="en-US"/>
          </a:p>
        </p:txBody>
      </p:sp>
    </p:spTree>
    <p:extLst>
      <p:ext uri="{BB962C8B-B14F-4D97-AF65-F5344CB8AC3E}">
        <p14:creationId xmlns:p14="http://schemas.microsoft.com/office/powerpoint/2010/main" val="1578402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A746F312-94F9-11A3-DA56-734AD11019F7}"/>
              </a:ext>
            </a:extLst>
          </p:cNvPr>
          <p:cNvSpPr>
            <a:spLocks noGrp="1" noRot="1" noChangeAspect="1" noChangeArrowheads="1" noTextEdit="1"/>
          </p:cNvSpPr>
          <p:nvPr>
            <p:ph type="sldImg"/>
          </p:nvPr>
        </p:nvSpPr>
        <p:spPr>
          <a:ln/>
        </p:spPr>
      </p:sp>
      <p:sp>
        <p:nvSpPr>
          <p:cNvPr id="29698" name="Notes Placeholder 2">
            <a:extLst>
              <a:ext uri="{FF2B5EF4-FFF2-40B4-BE49-F238E27FC236}">
                <a16:creationId xmlns:a16="http://schemas.microsoft.com/office/drawing/2014/main" id="{E2F13A0C-6052-278E-BDAD-A3D8EC7B470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9699" name="Slide Number Placeholder 3">
            <a:extLst>
              <a:ext uri="{FF2B5EF4-FFF2-40B4-BE49-F238E27FC236}">
                <a16:creationId xmlns:a16="http://schemas.microsoft.com/office/drawing/2014/main" id="{15DC984A-760F-1E9B-32FE-111E5875089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23CA8B2-DCD2-6B4D-B3CF-27E66183D4CB}" type="slidenum">
              <a:rPr lang="en-US" altLang="en-US"/>
              <a:pPr>
                <a:spcBef>
                  <a:spcPct val="0"/>
                </a:spcBef>
              </a:pPr>
              <a:t>18</a:t>
            </a:fld>
            <a:endParaRPr lang="en-US" altLang="en-US"/>
          </a:p>
        </p:txBody>
      </p:sp>
    </p:spTree>
    <p:extLst>
      <p:ext uri="{BB962C8B-B14F-4D97-AF65-F5344CB8AC3E}">
        <p14:creationId xmlns:p14="http://schemas.microsoft.com/office/powerpoint/2010/main" val="561761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006387AB-36FD-3BB1-2D18-429BE481EBAC}"/>
              </a:ext>
            </a:extLst>
          </p:cNvPr>
          <p:cNvSpPr>
            <a:spLocks noGrp="1" noRot="1" noChangeAspect="1" noChangeArrowheads="1" noTextEdit="1"/>
          </p:cNvSpPr>
          <p:nvPr>
            <p:ph type="sldImg"/>
          </p:nvPr>
        </p:nvSpPr>
        <p:spPr>
          <a:ln/>
        </p:spPr>
      </p:sp>
      <p:sp>
        <p:nvSpPr>
          <p:cNvPr id="20482" name="Notes Placeholder 2">
            <a:extLst>
              <a:ext uri="{FF2B5EF4-FFF2-40B4-BE49-F238E27FC236}">
                <a16:creationId xmlns:a16="http://schemas.microsoft.com/office/drawing/2014/main" id="{8062D1D0-D87C-C90A-5405-AE2A9F3396C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US" altLang="en-US">
              <a:latin typeface="Arial" panose="020B0604020202020204" pitchFamily="34" charset="0"/>
              <a:ea typeface="ＭＳ Ｐゴシック" panose="020B0600070205080204" pitchFamily="34" charset="-128"/>
            </a:endParaRPr>
          </a:p>
        </p:txBody>
      </p:sp>
      <p:sp>
        <p:nvSpPr>
          <p:cNvPr id="20483" name="Slide Number Placeholder 3">
            <a:extLst>
              <a:ext uri="{FF2B5EF4-FFF2-40B4-BE49-F238E27FC236}">
                <a16:creationId xmlns:a16="http://schemas.microsoft.com/office/drawing/2014/main" id="{97259FC4-063F-3355-9FCF-EC70C8949D2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2C2655B-2BE8-9740-AD4F-D855E141632D}" type="slidenum">
              <a:rPr lang="en-US" altLang="en-US"/>
              <a:pPr>
                <a:spcBef>
                  <a:spcPct val="0"/>
                </a:spcBef>
              </a:pPr>
              <a:t>19</a:t>
            </a:fld>
            <a:endParaRPr lang="en-US" altLang="en-US"/>
          </a:p>
        </p:txBody>
      </p:sp>
    </p:spTree>
    <p:extLst>
      <p:ext uri="{BB962C8B-B14F-4D97-AF65-F5344CB8AC3E}">
        <p14:creationId xmlns:p14="http://schemas.microsoft.com/office/powerpoint/2010/main" val="1651984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B8697FD3-A9E6-87AB-4E20-7F9B6E6CEFE9}"/>
              </a:ext>
            </a:extLst>
          </p:cNvPr>
          <p:cNvSpPr>
            <a:spLocks noGrp="1" noRot="1" noChangeAspect="1"/>
          </p:cNvSpPr>
          <p:nvPr>
            <p:ph type="sldImg"/>
          </p:nvPr>
        </p:nvSpPr>
        <p:spPr>
          <a:ln/>
        </p:spPr>
      </p:sp>
      <p:sp>
        <p:nvSpPr>
          <p:cNvPr id="18434" name="Notes Placeholder 2">
            <a:extLst>
              <a:ext uri="{FF2B5EF4-FFF2-40B4-BE49-F238E27FC236}">
                <a16:creationId xmlns:a16="http://schemas.microsoft.com/office/drawing/2014/main" id="{0C8B7E5F-600B-F833-66AE-5FF906021608}"/>
              </a:ext>
            </a:extLst>
          </p:cNvPr>
          <p:cNvSpPr>
            <a:spLocks noGrp="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US"/>
          </a:p>
        </p:txBody>
      </p:sp>
      <p:sp>
        <p:nvSpPr>
          <p:cNvPr id="18435" name="Slide Number Placeholder 3">
            <a:extLst>
              <a:ext uri="{FF2B5EF4-FFF2-40B4-BE49-F238E27FC236}">
                <a16:creationId xmlns:a16="http://schemas.microsoft.com/office/drawing/2014/main" id="{0CA90243-4ECC-4E09-1D80-7C4142055E8D}"/>
              </a:ext>
            </a:extLst>
          </p:cNvPr>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EAB872D-1669-1348-95C5-0F4DCC420492}" type="slidenum">
              <a:rPr lang="en-US" altLang="en-US" sz="1200"/>
              <a:pPr eaLnBrk="1" hangingPunct="1"/>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072547B6-C246-46A4-B702-4756E43BD3DD}"/>
              </a:ext>
            </a:extLst>
          </p:cNvPr>
          <p:cNvSpPr>
            <a:spLocks noGrp="1" noRot="1" noChangeAspect="1"/>
          </p:cNvSpPr>
          <p:nvPr>
            <p:ph type="sldImg"/>
          </p:nvPr>
        </p:nvSpPr>
        <p:spPr>
          <a:ln/>
        </p:spPr>
      </p:sp>
      <p:sp>
        <p:nvSpPr>
          <p:cNvPr id="20482" name="Notes Placeholder 2">
            <a:extLst>
              <a:ext uri="{FF2B5EF4-FFF2-40B4-BE49-F238E27FC236}">
                <a16:creationId xmlns:a16="http://schemas.microsoft.com/office/drawing/2014/main" id="{C00A03D9-A2DD-C787-239E-05F9BC08289B}"/>
              </a:ext>
            </a:extLst>
          </p:cNvPr>
          <p:cNvSpPr>
            <a:spLocks noGrp="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US"/>
          </a:p>
        </p:txBody>
      </p:sp>
      <p:sp>
        <p:nvSpPr>
          <p:cNvPr id="20483" name="Slide Number Placeholder 3">
            <a:extLst>
              <a:ext uri="{FF2B5EF4-FFF2-40B4-BE49-F238E27FC236}">
                <a16:creationId xmlns:a16="http://schemas.microsoft.com/office/drawing/2014/main" id="{DB4F66C4-2B0B-EDF2-2780-856AFDB2907C}"/>
              </a:ext>
            </a:extLst>
          </p:cNvPr>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9D61439-073B-734D-AFA7-43D236A427CE}" type="slidenum">
              <a:rPr lang="en-US" altLang="en-US" sz="1200"/>
              <a:pPr eaLnBrk="1" hangingPunct="1"/>
              <a:t>20</a:t>
            </a:fld>
            <a:endParaRPr lang="en-US" altLang="en-US" sz="1200"/>
          </a:p>
        </p:txBody>
      </p:sp>
    </p:spTree>
    <p:extLst>
      <p:ext uri="{BB962C8B-B14F-4D97-AF65-F5344CB8AC3E}">
        <p14:creationId xmlns:p14="http://schemas.microsoft.com/office/powerpoint/2010/main" val="3911875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006387AB-36FD-3BB1-2D18-429BE481EBAC}"/>
              </a:ext>
            </a:extLst>
          </p:cNvPr>
          <p:cNvSpPr>
            <a:spLocks noGrp="1" noRot="1" noChangeAspect="1" noChangeArrowheads="1" noTextEdit="1"/>
          </p:cNvSpPr>
          <p:nvPr>
            <p:ph type="sldImg"/>
          </p:nvPr>
        </p:nvSpPr>
        <p:spPr>
          <a:ln/>
        </p:spPr>
      </p:sp>
      <p:sp>
        <p:nvSpPr>
          <p:cNvPr id="20482" name="Notes Placeholder 2">
            <a:extLst>
              <a:ext uri="{FF2B5EF4-FFF2-40B4-BE49-F238E27FC236}">
                <a16:creationId xmlns:a16="http://schemas.microsoft.com/office/drawing/2014/main" id="{8062D1D0-D87C-C90A-5405-AE2A9F3396C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US" altLang="en-US">
              <a:latin typeface="Arial" panose="020B0604020202020204" pitchFamily="34" charset="0"/>
              <a:ea typeface="ＭＳ Ｐゴシック" panose="020B0600070205080204" pitchFamily="34" charset="-128"/>
            </a:endParaRPr>
          </a:p>
        </p:txBody>
      </p:sp>
      <p:sp>
        <p:nvSpPr>
          <p:cNvPr id="20483" name="Slide Number Placeholder 3">
            <a:extLst>
              <a:ext uri="{FF2B5EF4-FFF2-40B4-BE49-F238E27FC236}">
                <a16:creationId xmlns:a16="http://schemas.microsoft.com/office/drawing/2014/main" id="{97259FC4-063F-3355-9FCF-EC70C8949D2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2C2655B-2BE8-9740-AD4F-D855E141632D}" type="slidenum">
              <a:rPr lang="en-US" altLang="en-US"/>
              <a:pPr>
                <a:spcBef>
                  <a:spcPct val="0"/>
                </a:spcBef>
              </a:pPr>
              <a:t>21</a:t>
            </a:fld>
            <a:endParaRPr lang="en-US" altLang="en-US"/>
          </a:p>
        </p:txBody>
      </p:sp>
    </p:spTree>
    <p:extLst>
      <p:ext uri="{BB962C8B-B14F-4D97-AF65-F5344CB8AC3E}">
        <p14:creationId xmlns:p14="http://schemas.microsoft.com/office/powerpoint/2010/main" val="2370060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006387AB-36FD-3BB1-2D18-429BE481EBAC}"/>
              </a:ext>
            </a:extLst>
          </p:cNvPr>
          <p:cNvSpPr>
            <a:spLocks noGrp="1" noRot="1" noChangeAspect="1" noChangeArrowheads="1" noTextEdit="1"/>
          </p:cNvSpPr>
          <p:nvPr>
            <p:ph type="sldImg"/>
          </p:nvPr>
        </p:nvSpPr>
        <p:spPr>
          <a:ln/>
        </p:spPr>
      </p:sp>
      <p:sp>
        <p:nvSpPr>
          <p:cNvPr id="20482" name="Notes Placeholder 2">
            <a:extLst>
              <a:ext uri="{FF2B5EF4-FFF2-40B4-BE49-F238E27FC236}">
                <a16:creationId xmlns:a16="http://schemas.microsoft.com/office/drawing/2014/main" id="{8062D1D0-D87C-C90A-5405-AE2A9F3396C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US" altLang="en-US">
              <a:latin typeface="Arial" panose="020B0604020202020204" pitchFamily="34" charset="0"/>
              <a:ea typeface="ＭＳ Ｐゴシック" panose="020B0600070205080204" pitchFamily="34" charset="-128"/>
            </a:endParaRPr>
          </a:p>
        </p:txBody>
      </p:sp>
      <p:sp>
        <p:nvSpPr>
          <p:cNvPr id="20483" name="Slide Number Placeholder 3">
            <a:extLst>
              <a:ext uri="{FF2B5EF4-FFF2-40B4-BE49-F238E27FC236}">
                <a16:creationId xmlns:a16="http://schemas.microsoft.com/office/drawing/2014/main" id="{97259FC4-063F-3355-9FCF-EC70C8949D2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2C2655B-2BE8-9740-AD4F-D855E141632D}" type="slidenum">
              <a:rPr lang="en-US" altLang="en-US"/>
              <a:pPr>
                <a:spcBef>
                  <a:spcPct val="0"/>
                </a:spcBef>
              </a:pPr>
              <a:t>22</a:t>
            </a:fld>
            <a:endParaRPr lang="en-US" altLang="en-US"/>
          </a:p>
        </p:txBody>
      </p:sp>
    </p:spTree>
    <p:extLst>
      <p:ext uri="{BB962C8B-B14F-4D97-AF65-F5344CB8AC3E}">
        <p14:creationId xmlns:p14="http://schemas.microsoft.com/office/powerpoint/2010/main" val="951059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B854300B-656C-DF8C-C162-04268CD0D6D3}"/>
              </a:ext>
            </a:extLst>
          </p:cNvPr>
          <p:cNvSpPr>
            <a:spLocks noGrp="1" noRot="1" noChangeAspect="1" noChangeArrowheads="1" noTextEdit="1"/>
          </p:cNvSpPr>
          <p:nvPr>
            <p:ph type="sldImg"/>
          </p:nvPr>
        </p:nvSpPr>
        <p:spPr>
          <a:ln/>
        </p:spPr>
      </p:sp>
      <p:sp>
        <p:nvSpPr>
          <p:cNvPr id="22530" name="Notes Placeholder 2">
            <a:extLst>
              <a:ext uri="{FF2B5EF4-FFF2-40B4-BE49-F238E27FC236}">
                <a16:creationId xmlns:a16="http://schemas.microsoft.com/office/drawing/2014/main" id="{6E0DC7D4-49AD-0B59-E00E-8D9D27F7312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2531" name="Slide Number Placeholder 3">
            <a:extLst>
              <a:ext uri="{FF2B5EF4-FFF2-40B4-BE49-F238E27FC236}">
                <a16:creationId xmlns:a16="http://schemas.microsoft.com/office/drawing/2014/main" id="{22F21C61-0254-E152-EB61-CE67A79BCD8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71D5E7A-F9E1-6945-A520-CE61872A5F16}" type="slidenum">
              <a:rPr lang="en-US" altLang="en-US"/>
              <a:pPr>
                <a:spcBef>
                  <a:spcPct val="0"/>
                </a:spcBef>
              </a:pPr>
              <a:t>23</a:t>
            </a:fld>
            <a:endParaRPr lang="en-US" altLang="en-US"/>
          </a:p>
        </p:txBody>
      </p:sp>
    </p:spTree>
    <p:extLst>
      <p:ext uri="{BB962C8B-B14F-4D97-AF65-F5344CB8AC3E}">
        <p14:creationId xmlns:p14="http://schemas.microsoft.com/office/powerpoint/2010/main" val="4205484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B8697FD3-A9E6-87AB-4E20-7F9B6E6CEFE9}"/>
              </a:ext>
            </a:extLst>
          </p:cNvPr>
          <p:cNvSpPr>
            <a:spLocks noGrp="1" noRot="1" noChangeAspect="1"/>
          </p:cNvSpPr>
          <p:nvPr>
            <p:ph type="sldImg"/>
          </p:nvPr>
        </p:nvSpPr>
        <p:spPr>
          <a:ln/>
        </p:spPr>
      </p:sp>
      <p:sp>
        <p:nvSpPr>
          <p:cNvPr id="18434" name="Notes Placeholder 2">
            <a:extLst>
              <a:ext uri="{FF2B5EF4-FFF2-40B4-BE49-F238E27FC236}">
                <a16:creationId xmlns:a16="http://schemas.microsoft.com/office/drawing/2014/main" id="{0C8B7E5F-600B-F833-66AE-5FF906021608}"/>
              </a:ext>
            </a:extLst>
          </p:cNvPr>
          <p:cNvSpPr>
            <a:spLocks noGrp="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US"/>
          </a:p>
        </p:txBody>
      </p:sp>
      <p:sp>
        <p:nvSpPr>
          <p:cNvPr id="18435" name="Slide Number Placeholder 3">
            <a:extLst>
              <a:ext uri="{FF2B5EF4-FFF2-40B4-BE49-F238E27FC236}">
                <a16:creationId xmlns:a16="http://schemas.microsoft.com/office/drawing/2014/main" id="{0CA90243-4ECC-4E09-1D80-7C4142055E8D}"/>
              </a:ext>
            </a:extLst>
          </p:cNvPr>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EAB872D-1669-1348-95C5-0F4DCC420492}" type="slidenum">
              <a:rPr lang="en-US" altLang="en-US" sz="1200"/>
              <a:pPr eaLnBrk="1" hangingPunct="1"/>
              <a:t>24</a:t>
            </a:fld>
            <a:endParaRPr lang="en-US" altLang="en-US" sz="1200"/>
          </a:p>
        </p:txBody>
      </p:sp>
    </p:spTree>
    <p:extLst>
      <p:ext uri="{BB962C8B-B14F-4D97-AF65-F5344CB8AC3E}">
        <p14:creationId xmlns:p14="http://schemas.microsoft.com/office/powerpoint/2010/main" val="38593634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CE4449AE-2A83-A518-E2B5-C88C17A3F809}"/>
              </a:ext>
            </a:extLst>
          </p:cNvPr>
          <p:cNvSpPr>
            <a:spLocks noGrp="1" noRot="1" noChangeAspect="1" noChangeArrowheads="1" noTextEdit="1"/>
          </p:cNvSpPr>
          <p:nvPr>
            <p:ph type="sldImg"/>
          </p:nvPr>
        </p:nvSpPr>
        <p:spPr>
          <a:ln/>
        </p:spPr>
      </p:sp>
      <p:sp>
        <p:nvSpPr>
          <p:cNvPr id="22530" name="Notes Placeholder 2">
            <a:extLst>
              <a:ext uri="{FF2B5EF4-FFF2-40B4-BE49-F238E27FC236}">
                <a16:creationId xmlns:a16="http://schemas.microsoft.com/office/drawing/2014/main" id="{737A63BC-1D5F-CDF3-5E8A-41A722BA58D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2531" name="Slide Number Placeholder 3">
            <a:extLst>
              <a:ext uri="{FF2B5EF4-FFF2-40B4-BE49-F238E27FC236}">
                <a16:creationId xmlns:a16="http://schemas.microsoft.com/office/drawing/2014/main" id="{6D4A9031-D04E-E3AC-833D-5146F4C7D74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A1AB3CD-607D-924B-B172-30B30226DC0A}" type="slidenum">
              <a:rPr lang="en-US" altLang="en-US"/>
              <a:pPr>
                <a:spcBef>
                  <a:spcPct val="0"/>
                </a:spcBef>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CE4449AE-2A83-A518-E2B5-C88C17A3F809}"/>
              </a:ext>
            </a:extLst>
          </p:cNvPr>
          <p:cNvSpPr>
            <a:spLocks noGrp="1" noRot="1" noChangeAspect="1" noChangeArrowheads="1" noTextEdit="1"/>
          </p:cNvSpPr>
          <p:nvPr>
            <p:ph type="sldImg"/>
          </p:nvPr>
        </p:nvSpPr>
        <p:spPr>
          <a:ln/>
        </p:spPr>
      </p:sp>
      <p:sp>
        <p:nvSpPr>
          <p:cNvPr id="22530" name="Notes Placeholder 2">
            <a:extLst>
              <a:ext uri="{FF2B5EF4-FFF2-40B4-BE49-F238E27FC236}">
                <a16:creationId xmlns:a16="http://schemas.microsoft.com/office/drawing/2014/main" id="{737A63BC-1D5F-CDF3-5E8A-41A722BA58D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2531" name="Slide Number Placeholder 3">
            <a:extLst>
              <a:ext uri="{FF2B5EF4-FFF2-40B4-BE49-F238E27FC236}">
                <a16:creationId xmlns:a16="http://schemas.microsoft.com/office/drawing/2014/main" id="{6D4A9031-D04E-E3AC-833D-5146F4C7D74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A1AB3CD-607D-924B-B172-30B30226DC0A}" type="slidenum">
              <a:rPr lang="en-US" altLang="en-US"/>
              <a:pPr>
                <a:spcBef>
                  <a:spcPct val="0"/>
                </a:spcBef>
              </a:pPr>
              <a:t>26</a:t>
            </a:fld>
            <a:endParaRPr lang="en-US" altLang="en-US"/>
          </a:p>
        </p:txBody>
      </p:sp>
    </p:spTree>
    <p:extLst>
      <p:ext uri="{BB962C8B-B14F-4D97-AF65-F5344CB8AC3E}">
        <p14:creationId xmlns:p14="http://schemas.microsoft.com/office/powerpoint/2010/main" val="35013694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CE4449AE-2A83-A518-E2B5-C88C17A3F809}"/>
              </a:ext>
            </a:extLst>
          </p:cNvPr>
          <p:cNvSpPr>
            <a:spLocks noGrp="1" noRot="1" noChangeAspect="1" noChangeArrowheads="1" noTextEdit="1"/>
          </p:cNvSpPr>
          <p:nvPr>
            <p:ph type="sldImg"/>
          </p:nvPr>
        </p:nvSpPr>
        <p:spPr>
          <a:ln/>
        </p:spPr>
      </p:sp>
      <p:sp>
        <p:nvSpPr>
          <p:cNvPr id="22530" name="Notes Placeholder 2">
            <a:extLst>
              <a:ext uri="{FF2B5EF4-FFF2-40B4-BE49-F238E27FC236}">
                <a16:creationId xmlns:a16="http://schemas.microsoft.com/office/drawing/2014/main" id="{737A63BC-1D5F-CDF3-5E8A-41A722BA58D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2531" name="Slide Number Placeholder 3">
            <a:extLst>
              <a:ext uri="{FF2B5EF4-FFF2-40B4-BE49-F238E27FC236}">
                <a16:creationId xmlns:a16="http://schemas.microsoft.com/office/drawing/2014/main" id="{6D4A9031-D04E-E3AC-833D-5146F4C7D74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A1AB3CD-607D-924B-B172-30B30226DC0A}" type="slidenum">
              <a:rPr lang="en-US" altLang="en-US"/>
              <a:pPr>
                <a:spcBef>
                  <a:spcPct val="0"/>
                </a:spcBef>
              </a:pPr>
              <a:t>27</a:t>
            </a:fld>
            <a:endParaRPr lang="en-US" altLang="en-US"/>
          </a:p>
        </p:txBody>
      </p:sp>
    </p:spTree>
    <p:extLst>
      <p:ext uri="{BB962C8B-B14F-4D97-AF65-F5344CB8AC3E}">
        <p14:creationId xmlns:p14="http://schemas.microsoft.com/office/powerpoint/2010/main" val="40520031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CE4449AE-2A83-A518-E2B5-C88C17A3F809}"/>
              </a:ext>
            </a:extLst>
          </p:cNvPr>
          <p:cNvSpPr>
            <a:spLocks noGrp="1" noRot="1" noChangeAspect="1" noChangeArrowheads="1" noTextEdit="1"/>
          </p:cNvSpPr>
          <p:nvPr>
            <p:ph type="sldImg"/>
          </p:nvPr>
        </p:nvSpPr>
        <p:spPr>
          <a:ln/>
        </p:spPr>
      </p:sp>
      <p:sp>
        <p:nvSpPr>
          <p:cNvPr id="22530" name="Notes Placeholder 2">
            <a:extLst>
              <a:ext uri="{FF2B5EF4-FFF2-40B4-BE49-F238E27FC236}">
                <a16:creationId xmlns:a16="http://schemas.microsoft.com/office/drawing/2014/main" id="{737A63BC-1D5F-CDF3-5E8A-41A722BA58D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2531" name="Slide Number Placeholder 3">
            <a:extLst>
              <a:ext uri="{FF2B5EF4-FFF2-40B4-BE49-F238E27FC236}">
                <a16:creationId xmlns:a16="http://schemas.microsoft.com/office/drawing/2014/main" id="{6D4A9031-D04E-E3AC-833D-5146F4C7D74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A1AB3CD-607D-924B-B172-30B30226DC0A}" type="slidenum">
              <a:rPr lang="en-US" altLang="en-US"/>
              <a:pPr>
                <a:spcBef>
                  <a:spcPct val="0"/>
                </a:spcBef>
              </a:pPr>
              <a:t>28</a:t>
            </a:fld>
            <a:endParaRPr lang="en-US" altLang="en-US"/>
          </a:p>
        </p:txBody>
      </p:sp>
    </p:spTree>
    <p:extLst>
      <p:ext uri="{BB962C8B-B14F-4D97-AF65-F5344CB8AC3E}">
        <p14:creationId xmlns:p14="http://schemas.microsoft.com/office/powerpoint/2010/main" val="9263996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CE4449AE-2A83-A518-E2B5-C88C17A3F809}"/>
              </a:ext>
            </a:extLst>
          </p:cNvPr>
          <p:cNvSpPr>
            <a:spLocks noGrp="1" noRot="1" noChangeAspect="1" noChangeArrowheads="1" noTextEdit="1"/>
          </p:cNvSpPr>
          <p:nvPr>
            <p:ph type="sldImg"/>
          </p:nvPr>
        </p:nvSpPr>
        <p:spPr>
          <a:ln/>
        </p:spPr>
      </p:sp>
      <p:sp>
        <p:nvSpPr>
          <p:cNvPr id="22530" name="Notes Placeholder 2">
            <a:extLst>
              <a:ext uri="{FF2B5EF4-FFF2-40B4-BE49-F238E27FC236}">
                <a16:creationId xmlns:a16="http://schemas.microsoft.com/office/drawing/2014/main" id="{737A63BC-1D5F-CDF3-5E8A-41A722BA58D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2531" name="Slide Number Placeholder 3">
            <a:extLst>
              <a:ext uri="{FF2B5EF4-FFF2-40B4-BE49-F238E27FC236}">
                <a16:creationId xmlns:a16="http://schemas.microsoft.com/office/drawing/2014/main" id="{6D4A9031-D04E-E3AC-833D-5146F4C7D74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A1AB3CD-607D-924B-B172-30B30226DC0A}" type="slidenum">
              <a:rPr lang="en-US" altLang="en-US"/>
              <a:pPr>
                <a:spcBef>
                  <a:spcPct val="0"/>
                </a:spcBef>
              </a:pPr>
              <a:t>29</a:t>
            </a:fld>
            <a:endParaRPr lang="en-US" altLang="en-US"/>
          </a:p>
        </p:txBody>
      </p:sp>
    </p:spTree>
    <p:extLst>
      <p:ext uri="{BB962C8B-B14F-4D97-AF65-F5344CB8AC3E}">
        <p14:creationId xmlns:p14="http://schemas.microsoft.com/office/powerpoint/2010/main" val="2109370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B854300B-656C-DF8C-C162-04268CD0D6D3}"/>
              </a:ext>
            </a:extLst>
          </p:cNvPr>
          <p:cNvSpPr>
            <a:spLocks noGrp="1" noRot="1" noChangeAspect="1" noChangeArrowheads="1" noTextEdit="1"/>
          </p:cNvSpPr>
          <p:nvPr>
            <p:ph type="sldImg"/>
          </p:nvPr>
        </p:nvSpPr>
        <p:spPr>
          <a:ln/>
        </p:spPr>
      </p:sp>
      <p:sp>
        <p:nvSpPr>
          <p:cNvPr id="22530" name="Notes Placeholder 2">
            <a:extLst>
              <a:ext uri="{FF2B5EF4-FFF2-40B4-BE49-F238E27FC236}">
                <a16:creationId xmlns:a16="http://schemas.microsoft.com/office/drawing/2014/main" id="{6E0DC7D4-49AD-0B59-E00E-8D9D27F7312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2531" name="Slide Number Placeholder 3">
            <a:extLst>
              <a:ext uri="{FF2B5EF4-FFF2-40B4-BE49-F238E27FC236}">
                <a16:creationId xmlns:a16="http://schemas.microsoft.com/office/drawing/2014/main" id="{22F21C61-0254-E152-EB61-CE67A79BCD8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71D5E7A-F9E1-6945-A520-CE61872A5F16}" type="slidenum">
              <a:rPr lang="en-US" altLang="en-US"/>
              <a:pPr>
                <a:spcBef>
                  <a:spcPct val="0"/>
                </a:spcBef>
              </a:pPr>
              <a:t>3</a:t>
            </a:fld>
            <a:endParaRPr lang="en-US" altLang="en-US"/>
          </a:p>
        </p:txBody>
      </p:sp>
    </p:spTree>
    <p:extLst>
      <p:ext uri="{BB962C8B-B14F-4D97-AF65-F5344CB8AC3E}">
        <p14:creationId xmlns:p14="http://schemas.microsoft.com/office/powerpoint/2010/main" val="40406570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CE4449AE-2A83-A518-E2B5-C88C17A3F809}"/>
              </a:ext>
            </a:extLst>
          </p:cNvPr>
          <p:cNvSpPr>
            <a:spLocks noGrp="1" noRot="1" noChangeAspect="1" noChangeArrowheads="1" noTextEdit="1"/>
          </p:cNvSpPr>
          <p:nvPr>
            <p:ph type="sldImg"/>
          </p:nvPr>
        </p:nvSpPr>
        <p:spPr>
          <a:ln/>
        </p:spPr>
      </p:sp>
      <p:sp>
        <p:nvSpPr>
          <p:cNvPr id="22530" name="Notes Placeholder 2">
            <a:extLst>
              <a:ext uri="{FF2B5EF4-FFF2-40B4-BE49-F238E27FC236}">
                <a16:creationId xmlns:a16="http://schemas.microsoft.com/office/drawing/2014/main" id="{737A63BC-1D5F-CDF3-5E8A-41A722BA58D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2531" name="Slide Number Placeholder 3">
            <a:extLst>
              <a:ext uri="{FF2B5EF4-FFF2-40B4-BE49-F238E27FC236}">
                <a16:creationId xmlns:a16="http://schemas.microsoft.com/office/drawing/2014/main" id="{6D4A9031-D04E-E3AC-833D-5146F4C7D74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A1AB3CD-607D-924B-B172-30B30226DC0A}" type="slidenum">
              <a:rPr lang="en-US" altLang="en-US"/>
              <a:pPr>
                <a:spcBef>
                  <a:spcPct val="0"/>
                </a:spcBef>
              </a:pPr>
              <a:t>30</a:t>
            </a:fld>
            <a:endParaRPr lang="en-US" altLang="en-US"/>
          </a:p>
        </p:txBody>
      </p:sp>
    </p:spTree>
    <p:extLst>
      <p:ext uri="{BB962C8B-B14F-4D97-AF65-F5344CB8AC3E}">
        <p14:creationId xmlns:p14="http://schemas.microsoft.com/office/powerpoint/2010/main" val="34506155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A746F312-94F9-11A3-DA56-734AD11019F7}"/>
              </a:ext>
            </a:extLst>
          </p:cNvPr>
          <p:cNvSpPr>
            <a:spLocks noGrp="1" noRot="1" noChangeAspect="1" noChangeArrowheads="1" noTextEdit="1"/>
          </p:cNvSpPr>
          <p:nvPr>
            <p:ph type="sldImg"/>
          </p:nvPr>
        </p:nvSpPr>
        <p:spPr>
          <a:ln/>
        </p:spPr>
      </p:sp>
      <p:sp>
        <p:nvSpPr>
          <p:cNvPr id="29698" name="Notes Placeholder 2">
            <a:extLst>
              <a:ext uri="{FF2B5EF4-FFF2-40B4-BE49-F238E27FC236}">
                <a16:creationId xmlns:a16="http://schemas.microsoft.com/office/drawing/2014/main" id="{E2F13A0C-6052-278E-BDAD-A3D8EC7B470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9699" name="Slide Number Placeholder 3">
            <a:extLst>
              <a:ext uri="{FF2B5EF4-FFF2-40B4-BE49-F238E27FC236}">
                <a16:creationId xmlns:a16="http://schemas.microsoft.com/office/drawing/2014/main" id="{15DC984A-760F-1E9B-32FE-111E5875089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23CA8B2-DCD2-6B4D-B3CF-27E66183D4CB}" type="slidenum">
              <a:rPr lang="en-US" altLang="en-US"/>
              <a:pPr>
                <a:spcBef>
                  <a:spcPct val="0"/>
                </a:spcBef>
              </a:pPr>
              <a:t>31</a:t>
            </a:fld>
            <a:endParaRPr lang="en-US" altLang="en-US"/>
          </a:p>
        </p:txBody>
      </p:sp>
    </p:spTree>
    <p:extLst>
      <p:ext uri="{BB962C8B-B14F-4D97-AF65-F5344CB8AC3E}">
        <p14:creationId xmlns:p14="http://schemas.microsoft.com/office/powerpoint/2010/main" val="24784564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A746F312-94F9-11A3-DA56-734AD11019F7}"/>
              </a:ext>
            </a:extLst>
          </p:cNvPr>
          <p:cNvSpPr>
            <a:spLocks noGrp="1" noRot="1" noChangeAspect="1" noChangeArrowheads="1" noTextEdit="1"/>
          </p:cNvSpPr>
          <p:nvPr>
            <p:ph type="sldImg"/>
          </p:nvPr>
        </p:nvSpPr>
        <p:spPr>
          <a:ln/>
        </p:spPr>
      </p:sp>
      <p:sp>
        <p:nvSpPr>
          <p:cNvPr id="29698" name="Notes Placeholder 2">
            <a:extLst>
              <a:ext uri="{FF2B5EF4-FFF2-40B4-BE49-F238E27FC236}">
                <a16:creationId xmlns:a16="http://schemas.microsoft.com/office/drawing/2014/main" id="{E2F13A0C-6052-278E-BDAD-A3D8EC7B470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9699" name="Slide Number Placeholder 3">
            <a:extLst>
              <a:ext uri="{FF2B5EF4-FFF2-40B4-BE49-F238E27FC236}">
                <a16:creationId xmlns:a16="http://schemas.microsoft.com/office/drawing/2014/main" id="{15DC984A-760F-1E9B-32FE-111E5875089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23CA8B2-DCD2-6B4D-B3CF-27E66183D4CB}" type="slidenum">
              <a:rPr lang="en-US" altLang="en-US"/>
              <a:pPr>
                <a:spcBef>
                  <a:spcPct val="0"/>
                </a:spcBef>
              </a:pPr>
              <a:t>32</a:t>
            </a:fld>
            <a:endParaRPr lang="en-US" altLang="en-US"/>
          </a:p>
        </p:txBody>
      </p:sp>
    </p:spTree>
    <p:extLst>
      <p:ext uri="{BB962C8B-B14F-4D97-AF65-F5344CB8AC3E}">
        <p14:creationId xmlns:p14="http://schemas.microsoft.com/office/powerpoint/2010/main" val="34801265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A746F312-94F9-11A3-DA56-734AD11019F7}"/>
              </a:ext>
            </a:extLst>
          </p:cNvPr>
          <p:cNvSpPr>
            <a:spLocks noGrp="1" noRot="1" noChangeAspect="1" noChangeArrowheads="1" noTextEdit="1"/>
          </p:cNvSpPr>
          <p:nvPr>
            <p:ph type="sldImg"/>
          </p:nvPr>
        </p:nvSpPr>
        <p:spPr>
          <a:ln/>
        </p:spPr>
      </p:sp>
      <p:sp>
        <p:nvSpPr>
          <p:cNvPr id="29698" name="Notes Placeholder 2">
            <a:extLst>
              <a:ext uri="{FF2B5EF4-FFF2-40B4-BE49-F238E27FC236}">
                <a16:creationId xmlns:a16="http://schemas.microsoft.com/office/drawing/2014/main" id="{E2F13A0C-6052-278E-BDAD-A3D8EC7B470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9699" name="Slide Number Placeholder 3">
            <a:extLst>
              <a:ext uri="{FF2B5EF4-FFF2-40B4-BE49-F238E27FC236}">
                <a16:creationId xmlns:a16="http://schemas.microsoft.com/office/drawing/2014/main" id="{15DC984A-760F-1E9B-32FE-111E5875089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23CA8B2-DCD2-6B4D-B3CF-27E66183D4CB}" type="slidenum">
              <a:rPr lang="en-US" altLang="en-US"/>
              <a:pPr>
                <a:spcBef>
                  <a:spcPct val="0"/>
                </a:spcBef>
              </a:pPr>
              <a:t>33</a:t>
            </a:fld>
            <a:endParaRPr lang="en-US" altLang="en-US"/>
          </a:p>
        </p:txBody>
      </p:sp>
    </p:spTree>
    <p:extLst>
      <p:ext uri="{BB962C8B-B14F-4D97-AF65-F5344CB8AC3E}">
        <p14:creationId xmlns:p14="http://schemas.microsoft.com/office/powerpoint/2010/main" val="30053053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CE4449AE-2A83-A518-E2B5-C88C17A3F809}"/>
              </a:ext>
            </a:extLst>
          </p:cNvPr>
          <p:cNvSpPr>
            <a:spLocks noGrp="1" noRot="1" noChangeAspect="1" noChangeArrowheads="1" noTextEdit="1"/>
          </p:cNvSpPr>
          <p:nvPr>
            <p:ph type="sldImg"/>
          </p:nvPr>
        </p:nvSpPr>
        <p:spPr>
          <a:ln/>
        </p:spPr>
      </p:sp>
      <p:sp>
        <p:nvSpPr>
          <p:cNvPr id="22530" name="Notes Placeholder 2">
            <a:extLst>
              <a:ext uri="{FF2B5EF4-FFF2-40B4-BE49-F238E27FC236}">
                <a16:creationId xmlns:a16="http://schemas.microsoft.com/office/drawing/2014/main" id="{737A63BC-1D5F-CDF3-5E8A-41A722BA58D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2531" name="Slide Number Placeholder 3">
            <a:extLst>
              <a:ext uri="{FF2B5EF4-FFF2-40B4-BE49-F238E27FC236}">
                <a16:creationId xmlns:a16="http://schemas.microsoft.com/office/drawing/2014/main" id="{6D4A9031-D04E-E3AC-833D-5146F4C7D74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A1AB3CD-607D-924B-B172-30B30226DC0A}" type="slidenum">
              <a:rPr lang="en-US" altLang="en-US"/>
              <a:pPr>
                <a:spcBef>
                  <a:spcPct val="0"/>
                </a:spcBef>
              </a:pPr>
              <a:t>34</a:t>
            </a:fld>
            <a:endParaRPr lang="en-US" altLang="en-US"/>
          </a:p>
        </p:txBody>
      </p:sp>
    </p:spTree>
    <p:extLst>
      <p:ext uri="{BB962C8B-B14F-4D97-AF65-F5344CB8AC3E}">
        <p14:creationId xmlns:p14="http://schemas.microsoft.com/office/powerpoint/2010/main" val="33274499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CE4449AE-2A83-A518-E2B5-C88C17A3F809}"/>
              </a:ext>
            </a:extLst>
          </p:cNvPr>
          <p:cNvSpPr>
            <a:spLocks noGrp="1" noRot="1" noChangeAspect="1" noChangeArrowheads="1" noTextEdit="1"/>
          </p:cNvSpPr>
          <p:nvPr>
            <p:ph type="sldImg"/>
          </p:nvPr>
        </p:nvSpPr>
        <p:spPr>
          <a:ln/>
        </p:spPr>
      </p:sp>
      <p:sp>
        <p:nvSpPr>
          <p:cNvPr id="22530" name="Notes Placeholder 2">
            <a:extLst>
              <a:ext uri="{FF2B5EF4-FFF2-40B4-BE49-F238E27FC236}">
                <a16:creationId xmlns:a16="http://schemas.microsoft.com/office/drawing/2014/main" id="{737A63BC-1D5F-CDF3-5E8A-41A722BA58D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2531" name="Slide Number Placeholder 3">
            <a:extLst>
              <a:ext uri="{FF2B5EF4-FFF2-40B4-BE49-F238E27FC236}">
                <a16:creationId xmlns:a16="http://schemas.microsoft.com/office/drawing/2014/main" id="{6D4A9031-D04E-E3AC-833D-5146F4C7D74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A1AB3CD-607D-924B-B172-30B30226DC0A}" type="slidenum">
              <a:rPr lang="en-US" altLang="en-US"/>
              <a:pPr>
                <a:spcBef>
                  <a:spcPct val="0"/>
                </a:spcBef>
              </a:pPr>
              <a:t>35</a:t>
            </a:fld>
            <a:endParaRPr lang="en-US" altLang="en-US"/>
          </a:p>
        </p:txBody>
      </p:sp>
    </p:spTree>
    <p:extLst>
      <p:ext uri="{BB962C8B-B14F-4D97-AF65-F5344CB8AC3E}">
        <p14:creationId xmlns:p14="http://schemas.microsoft.com/office/powerpoint/2010/main" val="26817211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D0637D98-7A56-05FA-EB33-FEA1F82A8E18}"/>
              </a:ext>
            </a:extLst>
          </p:cNvPr>
          <p:cNvSpPr>
            <a:spLocks noGrp="1" noRot="1" noChangeAspect="1" noChangeArrowheads="1" noTextEdit="1"/>
          </p:cNvSpPr>
          <p:nvPr>
            <p:ph type="sldImg"/>
          </p:nvPr>
        </p:nvSpPr>
        <p:spPr>
          <a:ln/>
        </p:spPr>
      </p:sp>
      <p:sp>
        <p:nvSpPr>
          <p:cNvPr id="33794" name="Notes Placeholder 2">
            <a:extLst>
              <a:ext uri="{FF2B5EF4-FFF2-40B4-BE49-F238E27FC236}">
                <a16:creationId xmlns:a16="http://schemas.microsoft.com/office/drawing/2014/main" id="{4919394A-00CB-90E5-9FB8-316C6283CEE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
        <p:nvSpPr>
          <p:cNvPr id="33795" name="Slide Number Placeholder 3">
            <a:extLst>
              <a:ext uri="{FF2B5EF4-FFF2-40B4-BE49-F238E27FC236}">
                <a16:creationId xmlns:a16="http://schemas.microsoft.com/office/drawing/2014/main" id="{9C067CB3-B4FA-7534-2784-3568B38C3A0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2BFA76C-CE0C-434F-BC87-80A1016D8570}" type="slidenum">
              <a:rPr lang="en-US" altLang="en-US"/>
              <a:pPr/>
              <a:t>36</a:t>
            </a:fld>
            <a:endParaRPr lang="en-US" altLang="en-US"/>
          </a:p>
        </p:txBody>
      </p:sp>
    </p:spTree>
    <p:extLst>
      <p:ext uri="{BB962C8B-B14F-4D97-AF65-F5344CB8AC3E}">
        <p14:creationId xmlns:p14="http://schemas.microsoft.com/office/powerpoint/2010/main" val="9812603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D0637D98-7A56-05FA-EB33-FEA1F82A8E18}"/>
              </a:ext>
            </a:extLst>
          </p:cNvPr>
          <p:cNvSpPr>
            <a:spLocks noGrp="1" noRot="1" noChangeAspect="1" noChangeArrowheads="1" noTextEdit="1"/>
          </p:cNvSpPr>
          <p:nvPr>
            <p:ph type="sldImg"/>
          </p:nvPr>
        </p:nvSpPr>
        <p:spPr>
          <a:ln/>
        </p:spPr>
      </p:sp>
      <p:sp>
        <p:nvSpPr>
          <p:cNvPr id="33794" name="Notes Placeholder 2">
            <a:extLst>
              <a:ext uri="{FF2B5EF4-FFF2-40B4-BE49-F238E27FC236}">
                <a16:creationId xmlns:a16="http://schemas.microsoft.com/office/drawing/2014/main" id="{4919394A-00CB-90E5-9FB8-316C6283CEE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
        <p:nvSpPr>
          <p:cNvPr id="33795" name="Slide Number Placeholder 3">
            <a:extLst>
              <a:ext uri="{FF2B5EF4-FFF2-40B4-BE49-F238E27FC236}">
                <a16:creationId xmlns:a16="http://schemas.microsoft.com/office/drawing/2014/main" id="{9C067CB3-B4FA-7534-2784-3568B38C3A0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2BFA76C-CE0C-434F-BC87-80A1016D8570}" type="slidenum">
              <a:rPr lang="en-US" altLang="en-US"/>
              <a:pPr/>
              <a:t>37</a:t>
            </a:fld>
            <a:endParaRPr lang="en-US" altLang="en-US"/>
          </a:p>
        </p:txBody>
      </p:sp>
    </p:spTree>
    <p:extLst>
      <p:ext uri="{BB962C8B-B14F-4D97-AF65-F5344CB8AC3E}">
        <p14:creationId xmlns:p14="http://schemas.microsoft.com/office/powerpoint/2010/main" val="39342778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D0637D98-7A56-05FA-EB33-FEA1F82A8E18}"/>
              </a:ext>
            </a:extLst>
          </p:cNvPr>
          <p:cNvSpPr>
            <a:spLocks noGrp="1" noRot="1" noChangeAspect="1" noChangeArrowheads="1" noTextEdit="1"/>
          </p:cNvSpPr>
          <p:nvPr>
            <p:ph type="sldImg"/>
          </p:nvPr>
        </p:nvSpPr>
        <p:spPr>
          <a:ln/>
        </p:spPr>
      </p:sp>
      <p:sp>
        <p:nvSpPr>
          <p:cNvPr id="33794" name="Notes Placeholder 2">
            <a:extLst>
              <a:ext uri="{FF2B5EF4-FFF2-40B4-BE49-F238E27FC236}">
                <a16:creationId xmlns:a16="http://schemas.microsoft.com/office/drawing/2014/main" id="{4919394A-00CB-90E5-9FB8-316C6283CEE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
        <p:nvSpPr>
          <p:cNvPr id="33795" name="Slide Number Placeholder 3">
            <a:extLst>
              <a:ext uri="{FF2B5EF4-FFF2-40B4-BE49-F238E27FC236}">
                <a16:creationId xmlns:a16="http://schemas.microsoft.com/office/drawing/2014/main" id="{9C067CB3-B4FA-7534-2784-3568B38C3A0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2BFA76C-CE0C-434F-BC87-80A1016D8570}" type="slidenum">
              <a:rPr lang="en-US" altLang="en-US"/>
              <a:pPr/>
              <a:t>38</a:t>
            </a:fld>
            <a:endParaRPr lang="en-US" altLang="en-US"/>
          </a:p>
        </p:txBody>
      </p:sp>
    </p:spTree>
    <p:extLst>
      <p:ext uri="{BB962C8B-B14F-4D97-AF65-F5344CB8AC3E}">
        <p14:creationId xmlns:p14="http://schemas.microsoft.com/office/powerpoint/2010/main" val="26859135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D0637D98-7A56-05FA-EB33-FEA1F82A8E18}"/>
              </a:ext>
            </a:extLst>
          </p:cNvPr>
          <p:cNvSpPr>
            <a:spLocks noGrp="1" noRot="1" noChangeAspect="1" noChangeArrowheads="1" noTextEdit="1"/>
          </p:cNvSpPr>
          <p:nvPr>
            <p:ph type="sldImg"/>
          </p:nvPr>
        </p:nvSpPr>
        <p:spPr>
          <a:ln/>
        </p:spPr>
      </p:sp>
      <p:sp>
        <p:nvSpPr>
          <p:cNvPr id="33794" name="Notes Placeholder 2">
            <a:extLst>
              <a:ext uri="{FF2B5EF4-FFF2-40B4-BE49-F238E27FC236}">
                <a16:creationId xmlns:a16="http://schemas.microsoft.com/office/drawing/2014/main" id="{4919394A-00CB-90E5-9FB8-316C6283CEE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
        <p:nvSpPr>
          <p:cNvPr id="33795" name="Slide Number Placeholder 3">
            <a:extLst>
              <a:ext uri="{FF2B5EF4-FFF2-40B4-BE49-F238E27FC236}">
                <a16:creationId xmlns:a16="http://schemas.microsoft.com/office/drawing/2014/main" id="{9C067CB3-B4FA-7534-2784-3568B38C3A0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2BFA76C-CE0C-434F-BC87-80A1016D8570}" type="slidenum">
              <a:rPr lang="en-US" altLang="en-US"/>
              <a:pPr/>
              <a:t>39</a:t>
            </a:fld>
            <a:endParaRPr lang="en-US" altLang="en-US"/>
          </a:p>
        </p:txBody>
      </p:sp>
    </p:spTree>
    <p:extLst>
      <p:ext uri="{BB962C8B-B14F-4D97-AF65-F5344CB8AC3E}">
        <p14:creationId xmlns:p14="http://schemas.microsoft.com/office/powerpoint/2010/main" val="169212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EB63A194-A5D2-8D94-2320-642B883CB399}"/>
              </a:ext>
            </a:extLst>
          </p:cNvPr>
          <p:cNvSpPr>
            <a:spLocks noGrp="1" noRot="1" noChangeAspect="1"/>
          </p:cNvSpPr>
          <p:nvPr>
            <p:ph type="sldImg"/>
          </p:nvPr>
        </p:nvSpPr>
        <p:spPr>
          <a:ln/>
        </p:spPr>
      </p:sp>
      <p:sp>
        <p:nvSpPr>
          <p:cNvPr id="26626" name="Notes Placeholder 2">
            <a:extLst>
              <a:ext uri="{FF2B5EF4-FFF2-40B4-BE49-F238E27FC236}">
                <a16:creationId xmlns:a16="http://schemas.microsoft.com/office/drawing/2014/main" id="{85CF01E4-7415-B636-6BAF-C6C732DE5534}"/>
              </a:ext>
            </a:extLst>
          </p:cNvPr>
          <p:cNvSpPr>
            <a:spLocks noGrp="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a:t>SBDS: Isochromosome 7q</a:t>
            </a:r>
          </a:p>
          <a:p>
            <a:pPr>
              <a:defRPr/>
            </a:pPr>
            <a:r>
              <a:rPr lang="en-US"/>
              <a:t>20q deletion</a:t>
            </a:r>
          </a:p>
          <a:p>
            <a:pPr>
              <a:defRPr/>
            </a:pPr>
            <a:endParaRPr lang="en-US"/>
          </a:p>
          <a:p>
            <a:pPr>
              <a:defRPr/>
            </a:pPr>
            <a:r>
              <a:rPr lang="en-US"/>
              <a:t>FA: Monosomy 7</a:t>
            </a:r>
          </a:p>
          <a:p>
            <a:pPr>
              <a:defRPr/>
            </a:pPr>
            <a:r>
              <a:rPr lang="en-US"/>
              <a:t>3q gains</a:t>
            </a:r>
          </a:p>
        </p:txBody>
      </p:sp>
      <p:sp>
        <p:nvSpPr>
          <p:cNvPr id="26627" name="Slide Number Placeholder 3">
            <a:extLst>
              <a:ext uri="{FF2B5EF4-FFF2-40B4-BE49-F238E27FC236}">
                <a16:creationId xmlns:a16="http://schemas.microsoft.com/office/drawing/2014/main" id="{67898A29-D631-95FA-407E-D8178E88ED5D}"/>
              </a:ext>
            </a:extLst>
          </p:cNvPr>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AFA99E0-04DC-0940-81D5-E586DC2222EF}" type="slidenum">
              <a:rPr lang="en-US" altLang="en-US" sz="1200"/>
              <a:pPr eaLnBrk="1" hangingPunct="1"/>
              <a:t>4</a:t>
            </a:fld>
            <a:endParaRPr lang="en-US" alt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006387AB-36FD-3BB1-2D18-429BE481EBAC}"/>
              </a:ext>
            </a:extLst>
          </p:cNvPr>
          <p:cNvSpPr>
            <a:spLocks noGrp="1" noRot="1" noChangeAspect="1" noChangeArrowheads="1" noTextEdit="1"/>
          </p:cNvSpPr>
          <p:nvPr>
            <p:ph type="sldImg"/>
          </p:nvPr>
        </p:nvSpPr>
        <p:spPr>
          <a:ln/>
        </p:spPr>
      </p:sp>
      <p:sp>
        <p:nvSpPr>
          <p:cNvPr id="20482" name="Notes Placeholder 2">
            <a:extLst>
              <a:ext uri="{FF2B5EF4-FFF2-40B4-BE49-F238E27FC236}">
                <a16:creationId xmlns:a16="http://schemas.microsoft.com/office/drawing/2014/main" id="{8062D1D0-D87C-C90A-5405-AE2A9F3396C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US" altLang="en-US">
              <a:latin typeface="Arial" panose="020B0604020202020204" pitchFamily="34" charset="0"/>
              <a:ea typeface="ＭＳ Ｐゴシック" panose="020B0600070205080204" pitchFamily="34" charset="-128"/>
            </a:endParaRPr>
          </a:p>
        </p:txBody>
      </p:sp>
      <p:sp>
        <p:nvSpPr>
          <p:cNvPr id="20483" name="Slide Number Placeholder 3">
            <a:extLst>
              <a:ext uri="{FF2B5EF4-FFF2-40B4-BE49-F238E27FC236}">
                <a16:creationId xmlns:a16="http://schemas.microsoft.com/office/drawing/2014/main" id="{97259FC4-063F-3355-9FCF-EC70C8949D2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2C2655B-2BE8-9740-AD4F-D855E141632D}" type="slidenum">
              <a:rPr lang="en-US" altLang="en-US"/>
              <a:pPr>
                <a:spcBef>
                  <a:spcPct val="0"/>
                </a:spcBef>
              </a:pPr>
              <a:t>40</a:t>
            </a:fld>
            <a:endParaRPr lang="en-US" altLang="en-US"/>
          </a:p>
        </p:txBody>
      </p:sp>
    </p:spTree>
    <p:extLst>
      <p:ext uri="{BB962C8B-B14F-4D97-AF65-F5344CB8AC3E}">
        <p14:creationId xmlns:p14="http://schemas.microsoft.com/office/powerpoint/2010/main" val="25954253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B854300B-656C-DF8C-C162-04268CD0D6D3}"/>
              </a:ext>
            </a:extLst>
          </p:cNvPr>
          <p:cNvSpPr>
            <a:spLocks noGrp="1" noRot="1" noChangeAspect="1" noChangeArrowheads="1" noTextEdit="1"/>
          </p:cNvSpPr>
          <p:nvPr>
            <p:ph type="sldImg"/>
          </p:nvPr>
        </p:nvSpPr>
        <p:spPr>
          <a:ln/>
        </p:spPr>
      </p:sp>
      <p:sp>
        <p:nvSpPr>
          <p:cNvPr id="22530" name="Notes Placeholder 2">
            <a:extLst>
              <a:ext uri="{FF2B5EF4-FFF2-40B4-BE49-F238E27FC236}">
                <a16:creationId xmlns:a16="http://schemas.microsoft.com/office/drawing/2014/main" id="{6E0DC7D4-49AD-0B59-E00E-8D9D27F7312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2531" name="Slide Number Placeholder 3">
            <a:extLst>
              <a:ext uri="{FF2B5EF4-FFF2-40B4-BE49-F238E27FC236}">
                <a16:creationId xmlns:a16="http://schemas.microsoft.com/office/drawing/2014/main" id="{22F21C61-0254-E152-EB61-CE67A79BCD8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71D5E7A-F9E1-6945-A520-CE61872A5F16}" type="slidenum">
              <a:rPr lang="en-US" altLang="en-US"/>
              <a:pPr>
                <a:spcBef>
                  <a:spcPct val="0"/>
                </a:spcBef>
              </a:pPr>
              <a:t>41</a:t>
            </a:fld>
            <a:endParaRPr lang="en-US" altLang="en-US"/>
          </a:p>
        </p:txBody>
      </p:sp>
    </p:spTree>
    <p:extLst>
      <p:ext uri="{BB962C8B-B14F-4D97-AF65-F5344CB8AC3E}">
        <p14:creationId xmlns:p14="http://schemas.microsoft.com/office/powerpoint/2010/main" val="14849498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id="{24D63D37-D09B-2286-174B-93D9A629E13C}"/>
              </a:ext>
            </a:extLst>
          </p:cNvPr>
          <p:cNvSpPr>
            <a:spLocks noGrp="1" noRot="1" noChangeAspect="1" noChangeArrowheads="1" noTextEdit="1"/>
          </p:cNvSpPr>
          <p:nvPr>
            <p:ph type="sldImg"/>
          </p:nvPr>
        </p:nvSpPr>
        <p:spPr>
          <a:ln/>
        </p:spPr>
      </p:sp>
      <p:sp>
        <p:nvSpPr>
          <p:cNvPr id="70658" name="Notes Placeholder 2">
            <a:extLst>
              <a:ext uri="{FF2B5EF4-FFF2-40B4-BE49-F238E27FC236}">
                <a16:creationId xmlns:a16="http://schemas.microsoft.com/office/drawing/2014/main" id="{73525AD0-2BE5-12B8-BBCF-74A3C0C0281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after</a:t>
            </a:r>
          </a:p>
        </p:txBody>
      </p:sp>
      <p:sp>
        <p:nvSpPr>
          <p:cNvPr id="70659" name="Slide Number Placeholder 3">
            <a:extLst>
              <a:ext uri="{FF2B5EF4-FFF2-40B4-BE49-F238E27FC236}">
                <a16:creationId xmlns:a16="http://schemas.microsoft.com/office/drawing/2014/main" id="{2929EF99-7BBC-0D3B-02AB-A98AFC1CA6D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ea typeface="ＭＳ Ｐゴシック" panose="020B0600070205080204" pitchFamily="34" charset="-128"/>
              </a:defRPr>
            </a:lvl1pPr>
            <a:lvl2pPr marL="742950" indent="-285750">
              <a:defRPr sz="1400" b="1">
                <a:solidFill>
                  <a:schemeClr val="tx1"/>
                </a:solidFill>
                <a:latin typeface="Arial" panose="020B0604020202020204" pitchFamily="34" charset="0"/>
                <a:ea typeface="ＭＳ Ｐゴシック" panose="020B0600070205080204" pitchFamily="34" charset="-128"/>
              </a:defRPr>
            </a:lvl2pPr>
            <a:lvl3pPr marL="1143000" indent="-228600">
              <a:defRPr sz="1400" b="1">
                <a:solidFill>
                  <a:schemeClr val="tx1"/>
                </a:solidFill>
                <a:latin typeface="Arial" panose="020B0604020202020204" pitchFamily="34" charset="0"/>
                <a:ea typeface="ＭＳ Ｐゴシック" panose="020B0600070205080204" pitchFamily="34" charset="-128"/>
              </a:defRPr>
            </a:lvl3pPr>
            <a:lvl4pPr marL="1600200" indent="-228600">
              <a:defRPr sz="1400" b="1">
                <a:solidFill>
                  <a:schemeClr val="tx1"/>
                </a:solidFill>
                <a:latin typeface="Arial" panose="020B0604020202020204" pitchFamily="34" charset="0"/>
                <a:ea typeface="ＭＳ Ｐゴシック" panose="020B0600070205080204" pitchFamily="34" charset="-128"/>
              </a:defRPr>
            </a:lvl4pPr>
            <a:lvl5pPr marL="2057400" indent="-228600">
              <a:defRPr sz="1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ＭＳ Ｐゴシック" panose="020B0600070205080204" pitchFamily="34" charset="-128"/>
              </a:defRPr>
            </a:lvl9pPr>
          </a:lstStyle>
          <a:p>
            <a:fld id="{D5290546-D9A5-F248-9FC6-2E124B682F5F}" type="slidenum">
              <a:rPr lang="en-US" altLang="en-US" sz="1200" b="0"/>
              <a:pPr/>
              <a:t>42</a:t>
            </a:fld>
            <a:endParaRPr lang="en-US" altLang="en-US" sz="1200" b="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a:extLst>
              <a:ext uri="{FF2B5EF4-FFF2-40B4-BE49-F238E27FC236}">
                <a16:creationId xmlns:a16="http://schemas.microsoft.com/office/drawing/2014/main" id="{8853436A-358E-EFA6-E57B-F2AF4D9AB2E8}"/>
              </a:ext>
            </a:extLst>
          </p:cNvPr>
          <p:cNvSpPr>
            <a:spLocks noGrp="1" noRot="1" noChangeAspect="1" noChangeArrowheads="1" noTextEdit="1"/>
          </p:cNvSpPr>
          <p:nvPr>
            <p:ph type="sldImg"/>
          </p:nvPr>
        </p:nvSpPr>
        <p:spPr>
          <a:ln/>
        </p:spPr>
      </p:sp>
      <p:sp>
        <p:nvSpPr>
          <p:cNvPr id="80898" name="Rectangle 3">
            <a:extLst>
              <a:ext uri="{FF2B5EF4-FFF2-40B4-BE49-F238E27FC236}">
                <a16:creationId xmlns:a16="http://schemas.microsoft.com/office/drawing/2014/main" id="{42D7050E-017B-8C82-362C-6F1CAC67A2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9911D74B-3E36-6428-58DD-46C62AC06978}"/>
              </a:ext>
            </a:extLst>
          </p:cNvPr>
          <p:cNvSpPr>
            <a:spLocks noGrp="1" noRot="1" noChangeAspect="1" noChangeArrowheads="1" noTextEdit="1"/>
          </p:cNvSpPr>
          <p:nvPr>
            <p:ph type="sldImg"/>
          </p:nvPr>
        </p:nvSpPr>
        <p:spPr>
          <a:ln/>
        </p:spPr>
      </p:sp>
      <p:sp>
        <p:nvSpPr>
          <p:cNvPr id="47106" name="Notes Placeholder 2">
            <a:extLst>
              <a:ext uri="{FF2B5EF4-FFF2-40B4-BE49-F238E27FC236}">
                <a16:creationId xmlns:a16="http://schemas.microsoft.com/office/drawing/2014/main" id="{1E7849B9-457F-4C06-974F-3B3A7536E23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47107" name="Slide Number Placeholder 3">
            <a:extLst>
              <a:ext uri="{FF2B5EF4-FFF2-40B4-BE49-F238E27FC236}">
                <a16:creationId xmlns:a16="http://schemas.microsoft.com/office/drawing/2014/main" id="{9F45373B-E870-6C39-17A5-CD5FE004BD5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5439E40-1A54-F341-9311-2312C23EA867}" type="slidenum">
              <a:rPr lang="en-US" altLang="en-US"/>
              <a:pPr>
                <a:spcBef>
                  <a:spcPct val="0"/>
                </a:spcBef>
              </a:pPr>
              <a:t>45</a:t>
            </a:fld>
            <a:endParaRPr lang="en-US" altLang="en-US"/>
          </a:p>
        </p:txBody>
      </p:sp>
    </p:spTree>
    <p:extLst>
      <p:ext uri="{BB962C8B-B14F-4D97-AF65-F5344CB8AC3E}">
        <p14:creationId xmlns:p14="http://schemas.microsoft.com/office/powerpoint/2010/main" val="42492789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50BC70A3-767F-1D60-2A2E-920482083F43}"/>
              </a:ext>
            </a:extLst>
          </p:cNvPr>
          <p:cNvSpPr>
            <a:spLocks noGrp="1" noRot="1" noChangeAspect="1" noChangeArrowheads="1" noTextEdit="1"/>
          </p:cNvSpPr>
          <p:nvPr>
            <p:ph type="sldImg"/>
          </p:nvPr>
        </p:nvSpPr>
        <p:spPr>
          <a:ln/>
        </p:spPr>
      </p:sp>
      <p:sp>
        <p:nvSpPr>
          <p:cNvPr id="65538" name="Notes Placeholder 2">
            <a:extLst>
              <a:ext uri="{FF2B5EF4-FFF2-40B4-BE49-F238E27FC236}">
                <a16:creationId xmlns:a16="http://schemas.microsoft.com/office/drawing/2014/main" id="{FDB17A53-5CE5-DE37-BEFA-0EBFA6B3454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65539" name="Slide Number Placeholder 3">
            <a:extLst>
              <a:ext uri="{FF2B5EF4-FFF2-40B4-BE49-F238E27FC236}">
                <a16:creationId xmlns:a16="http://schemas.microsoft.com/office/drawing/2014/main" id="{75EE61FF-ABBD-A464-0156-99BEA7B5EFC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A20E8D7-F08A-6140-8EFD-6C303F129327}" type="slidenum">
              <a:rPr lang="en-US" altLang="en-US"/>
              <a:pPr>
                <a:spcBef>
                  <a:spcPct val="0"/>
                </a:spcBef>
              </a:pPr>
              <a:t>46</a:t>
            </a:fld>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a:extLst>
              <a:ext uri="{FF2B5EF4-FFF2-40B4-BE49-F238E27FC236}">
                <a16:creationId xmlns:a16="http://schemas.microsoft.com/office/drawing/2014/main" id="{893702D8-2B4E-E54B-03BA-83C4EA8F79FC}"/>
              </a:ext>
            </a:extLst>
          </p:cNvPr>
          <p:cNvSpPr>
            <a:spLocks noGrp="1" noRot="1" noChangeAspect="1" noChangeArrowheads="1" noTextEdit="1"/>
          </p:cNvSpPr>
          <p:nvPr>
            <p:ph type="sldImg"/>
          </p:nvPr>
        </p:nvSpPr>
        <p:spPr>
          <a:ln/>
        </p:spPr>
      </p:sp>
      <p:sp>
        <p:nvSpPr>
          <p:cNvPr id="116738" name="Notes Placeholder 2">
            <a:extLst>
              <a:ext uri="{FF2B5EF4-FFF2-40B4-BE49-F238E27FC236}">
                <a16:creationId xmlns:a16="http://schemas.microsoft.com/office/drawing/2014/main" id="{B14C973E-4E5E-5324-C0BA-E45782A2809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116739" name="Slide Number Placeholder 3">
            <a:extLst>
              <a:ext uri="{FF2B5EF4-FFF2-40B4-BE49-F238E27FC236}">
                <a16:creationId xmlns:a16="http://schemas.microsoft.com/office/drawing/2014/main" id="{3542F1C2-66F8-A4B3-6DE8-85112DDA90B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920887F-F358-B14E-8A69-3D63A078092F}" type="slidenum">
              <a:rPr lang="en-US" altLang="en-US"/>
              <a:pPr/>
              <a:t>47</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EB63A194-A5D2-8D94-2320-642B883CB399}"/>
              </a:ext>
            </a:extLst>
          </p:cNvPr>
          <p:cNvSpPr>
            <a:spLocks noGrp="1" noRot="1" noChangeAspect="1"/>
          </p:cNvSpPr>
          <p:nvPr>
            <p:ph type="sldImg"/>
          </p:nvPr>
        </p:nvSpPr>
        <p:spPr>
          <a:ln/>
        </p:spPr>
      </p:sp>
      <p:sp>
        <p:nvSpPr>
          <p:cNvPr id="26626" name="Notes Placeholder 2">
            <a:extLst>
              <a:ext uri="{FF2B5EF4-FFF2-40B4-BE49-F238E27FC236}">
                <a16:creationId xmlns:a16="http://schemas.microsoft.com/office/drawing/2014/main" id="{85CF01E4-7415-B636-6BAF-C6C732DE5534}"/>
              </a:ext>
            </a:extLst>
          </p:cNvPr>
          <p:cNvSpPr>
            <a:spLocks noGrp="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a:t>SBDS: Isochromosome 7q</a:t>
            </a:r>
          </a:p>
          <a:p>
            <a:pPr>
              <a:defRPr/>
            </a:pPr>
            <a:r>
              <a:rPr lang="en-US"/>
              <a:t>20q deletion</a:t>
            </a:r>
          </a:p>
          <a:p>
            <a:pPr>
              <a:defRPr/>
            </a:pPr>
            <a:endParaRPr lang="en-US"/>
          </a:p>
          <a:p>
            <a:pPr>
              <a:defRPr/>
            </a:pPr>
            <a:r>
              <a:rPr lang="en-US"/>
              <a:t>FA: Monosomy 7</a:t>
            </a:r>
          </a:p>
          <a:p>
            <a:pPr>
              <a:defRPr/>
            </a:pPr>
            <a:r>
              <a:rPr lang="en-US"/>
              <a:t>3q gains</a:t>
            </a:r>
          </a:p>
        </p:txBody>
      </p:sp>
      <p:sp>
        <p:nvSpPr>
          <p:cNvPr id="26627" name="Slide Number Placeholder 3">
            <a:extLst>
              <a:ext uri="{FF2B5EF4-FFF2-40B4-BE49-F238E27FC236}">
                <a16:creationId xmlns:a16="http://schemas.microsoft.com/office/drawing/2014/main" id="{67898A29-D631-95FA-407E-D8178E88ED5D}"/>
              </a:ext>
            </a:extLst>
          </p:cNvPr>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AFA99E0-04DC-0940-81D5-E586DC2222EF}" type="slidenum">
              <a:rPr lang="en-US" altLang="en-US" sz="1200"/>
              <a:pPr eaLnBrk="1" hangingPunct="1"/>
              <a:t>5</a:t>
            </a:fld>
            <a:endParaRPr lang="en-US" altLang="en-US" sz="1200"/>
          </a:p>
        </p:txBody>
      </p:sp>
    </p:spTree>
    <p:extLst>
      <p:ext uri="{BB962C8B-B14F-4D97-AF65-F5344CB8AC3E}">
        <p14:creationId xmlns:p14="http://schemas.microsoft.com/office/powerpoint/2010/main" val="2038133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B5CEA2B1-BCAC-3FDB-F3A7-9B380BDFB599}"/>
              </a:ext>
            </a:extLst>
          </p:cNvPr>
          <p:cNvSpPr>
            <a:spLocks noGrp="1" noRot="1" noChangeAspect="1"/>
          </p:cNvSpPr>
          <p:nvPr>
            <p:ph type="sldImg"/>
          </p:nvPr>
        </p:nvSpPr>
        <p:spPr>
          <a:ln/>
        </p:spPr>
      </p:sp>
      <p:sp>
        <p:nvSpPr>
          <p:cNvPr id="24578" name="Notes Placeholder 2">
            <a:extLst>
              <a:ext uri="{FF2B5EF4-FFF2-40B4-BE49-F238E27FC236}">
                <a16:creationId xmlns:a16="http://schemas.microsoft.com/office/drawing/2014/main" id="{69769A0A-5397-558B-2A2E-D6FD36B9A156}"/>
              </a:ext>
            </a:extLst>
          </p:cNvPr>
          <p:cNvSpPr>
            <a:spLocks noGrp="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US"/>
          </a:p>
        </p:txBody>
      </p:sp>
      <p:sp>
        <p:nvSpPr>
          <p:cNvPr id="24579" name="Slide Number Placeholder 3">
            <a:extLst>
              <a:ext uri="{FF2B5EF4-FFF2-40B4-BE49-F238E27FC236}">
                <a16:creationId xmlns:a16="http://schemas.microsoft.com/office/drawing/2014/main" id="{B0FC44A0-953E-6AEB-91F0-6741AAA5D6BF}"/>
              </a:ext>
            </a:extLst>
          </p:cNvPr>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E36072A-6252-8A45-BCD2-6AAADB2D98D9}" type="slidenum">
              <a:rPr lang="en-US" altLang="en-US" sz="1200"/>
              <a:pPr eaLnBrk="1" hangingPunct="1"/>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4A3F8C9C-1006-E30C-A294-2A50115ACA28}"/>
              </a:ext>
            </a:extLst>
          </p:cNvPr>
          <p:cNvSpPr>
            <a:spLocks noGrp="1" noRot="1" noChangeAspect="1" noChangeArrowheads="1" noTextEdit="1"/>
          </p:cNvSpPr>
          <p:nvPr>
            <p:ph type="sldImg"/>
          </p:nvPr>
        </p:nvSpPr>
        <p:spPr>
          <a:ln/>
        </p:spPr>
      </p:sp>
      <p:sp>
        <p:nvSpPr>
          <p:cNvPr id="24578" name="Notes Placeholder 2">
            <a:extLst>
              <a:ext uri="{FF2B5EF4-FFF2-40B4-BE49-F238E27FC236}">
                <a16:creationId xmlns:a16="http://schemas.microsoft.com/office/drawing/2014/main" id="{AF98CAE2-418B-1EB4-098F-EC51BD8A6B5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4579" name="Slide Number Placeholder 3">
            <a:extLst>
              <a:ext uri="{FF2B5EF4-FFF2-40B4-BE49-F238E27FC236}">
                <a16:creationId xmlns:a16="http://schemas.microsoft.com/office/drawing/2014/main" id="{FA5B9E8D-B419-C83A-A274-36DD73BE9B0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2E6896C-E479-7644-8708-17DC61869E85}" type="slidenum">
              <a:rPr lang="en-US" altLang="en-US"/>
              <a:pPr>
                <a:spcBef>
                  <a:spcPct val="0"/>
                </a:spcBef>
              </a:pPr>
              <a:t>7</a:t>
            </a:fld>
            <a:endParaRPr lang="en-US" altLang="en-US"/>
          </a:p>
        </p:txBody>
      </p:sp>
    </p:spTree>
    <p:extLst>
      <p:ext uri="{BB962C8B-B14F-4D97-AF65-F5344CB8AC3E}">
        <p14:creationId xmlns:p14="http://schemas.microsoft.com/office/powerpoint/2010/main" val="373331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4A3F8C9C-1006-E30C-A294-2A50115ACA28}"/>
              </a:ext>
            </a:extLst>
          </p:cNvPr>
          <p:cNvSpPr>
            <a:spLocks noGrp="1" noRot="1" noChangeAspect="1" noChangeArrowheads="1" noTextEdit="1"/>
          </p:cNvSpPr>
          <p:nvPr>
            <p:ph type="sldImg"/>
          </p:nvPr>
        </p:nvSpPr>
        <p:spPr>
          <a:ln/>
        </p:spPr>
      </p:sp>
      <p:sp>
        <p:nvSpPr>
          <p:cNvPr id="24578" name="Notes Placeholder 2">
            <a:extLst>
              <a:ext uri="{FF2B5EF4-FFF2-40B4-BE49-F238E27FC236}">
                <a16:creationId xmlns:a16="http://schemas.microsoft.com/office/drawing/2014/main" id="{AF98CAE2-418B-1EB4-098F-EC51BD8A6B5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4579" name="Slide Number Placeholder 3">
            <a:extLst>
              <a:ext uri="{FF2B5EF4-FFF2-40B4-BE49-F238E27FC236}">
                <a16:creationId xmlns:a16="http://schemas.microsoft.com/office/drawing/2014/main" id="{FA5B9E8D-B419-C83A-A274-36DD73BE9B0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2E6896C-E479-7644-8708-17DC61869E85}" type="slidenum">
              <a:rPr lang="en-US" altLang="en-US"/>
              <a:pPr>
                <a:spcBef>
                  <a:spcPct val="0"/>
                </a:spcBef>
              </a:pPr>
              <a:t>8</a:t>
            </a:fld>
            <a:endParaRPr lang="en-US" altLang="en-US"/>
          </a:p>
        </p:txBody>
      </p:sp>
    </p:spTree>
    <p:extLst>
      <p:ext uri="{BB962C8B-B14F-4D97-AF65-F5344CB8AC3E}">
        <p14:creationId xmlns:p14="http://schemas.microsoft.com/office/powerpoint/2010/main" val="2844929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B5CEA2B1-BCAC-3FDB-F3A7-9B380BDFB599}"/>
              </a:ext>
            </a:extLst>
          </p:cNvPr>
          <p:cNvSpPr>
            <a:spLocks noGrp="1" noRot="1" noChangeAspect="1"/>
          </p:cNvSpPr>
          <p:nvPr>
            <p:ph type="sldImg"/>
          </p:nvPr>
        </p:nvSpPr>
        <p:spPr>
          <a:ln/>
        </p:spPr>
      </p:sp>
      <p:sp>
        <p:nvSpPr>
          <p:cNvPr id="24578" name="Notes Placeholder 2">
            <a:extLst>
              <a:ext uri="{FF2B5EF4-FFF2-40B4-BE49-F238E27FC236}">
                <a16:creationId xmlns:a16="http://schemas.microsoft.com/office/drawing/2014/main" id="{69769A0A-5397-558B-2A2E-D6FD36B9A156}"/>
              </a:ext>
            </a:extLst>
          </p:cNvPr>
          <p:cNvSpPr>
            <a:spLocks noGrp="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US"/>
          </a:p>
        </p:txBody>
      </p:sp>
      <p:sp>
        <p:nvSpPr>
          <p:cNvPr id="24579" name="Slide Number Placeholder 3">
            <a:extLst>
              <a:ext uri="{FF2B5EF4-FFF2-40B4-BE49-F238E27FC236}">
                <a16:creationId xmlns:a16="http://schemas.microsoft.com/office/drawing/2014/main" id="{B0FC44A0-953E-6AEB-91F0-6741AAA5D6BF}"/>
              </a:ext>
            </a:extLst>
          </p:cNvPr>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E36072A-6252-8A45-BCD2-6AAADB2D98D9}" type="slidenum">
              <a:rPr lang="en-US" altLang="en-US" sz="1200"/>
              <a:pPr eaLnBrk="1" hangingPunct="1"/>
              <a:t>9</a:t>
            </a:fld>
            <a:endParaRPr lang="en-US" altLang="en-US" sz="1200"/>
          </a:p>
        </p:txBody>
      </p:sp>
    </p:spTree>
    <p:extLst>
      <p:ext uri="{BB962C8B-B14F-4D97-AF65-F5344CB8AC3E}">
        <p14:creationId xmlns:p14="http://schemas.microsoft.com/office/powerpoint/2010/main" val="2955268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8A9847C-A78A-D1A0-9CF8-FF5AAFA99AA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2B2B3C-831F-24EC-5099-007922346F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F6ED38B-57A8-94B2-62C4-D3CECAF98E2B}"/>
              </a:ext>
            </a:extLst>
          </p:cNvPr>
          <p:cNvSpPr>
            <a:spLocks noGrp="1" noChangeArrowheads="1"/>
          </p:cNvSpPr>
          <p:nvPr>
            <p:ph type="sldNum" sz="quarter" idx="12"/>
          </p:nvPr>
        </p:nvSpPr>
        <p:spPr>
          <a:ln/>
        </p:spPr>
        <p:txBody>
          <a:bodyPr/>
          <a:lstStyle>
            <a:lvl1pPr>
              <a:defRPr/>
            </a:lvl1pPr>
          </a:lstStyle>
          <a:p>
            <a:fld id="{D357FD87-8B79-F342-A909-70F25355A507}" type="slidenum">
              <a:rPr lang="en-US" altLang="en-US"/>
              <a:pPr/>
              <a:t>‹#›</a:t>
            </a:fld>
            <a:endParaRPr lang="en-US" altLang="en-US"/>
          </a:p>
        </p:txBody>
      </p:sp>
    </p:spTree>
    <p:extLst>
      <p:ext uri="{BB962C8B-B14F-4D97-AF65-F5344CB8AC3E}">
        <p14:creationId xmlns:p14="http://schemas.microsoft.com/office/powerpoint/2010/main" val="1089935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B3A5C02-3384-C493-3335-7299726CF0C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DA1DA3A-FA53-D518-BE36-1F632B0673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9B57473-5C3A-1843-AC88-7FD8EB4C73D5}"/>
              </a:ext>
            </a:extLst>
          </p:cNvPr>
          <p:cNvSpPr>
            <a:spLocks noGrp="1" noChangeArrowheads="1"/>
          </p:cNvSpPr>
          <p:nvPr>
            <p:ph type="sldNum" sz="quarter" idx="12"/>
          </p:nvPr>
        </p:nvSpPr>
        <p:spPr>
          <a:ln/>
        </p:spPr>
        <p:txBody>
          <a:bodyPr/>
          <a:lstStyle>
            <a:lvl1pPr>
              <a:defRPr/>
            </a:lvl1pPr>
          </a:lstStyle>
          <a:p>
            <a:fld id="{0C6DA1AF-A9DD-1F4B-9D36-AC3DEFD85E9D}" type="slidenum">
              <a:rPr lang="en-US" altLang="en-US"/>
              <a:pPr/>
              <a:t>‹#›</a:t>
            </a:fld>
            <a:endParaRPr lang="en-US" altLang="en-US"/>
          </a:p>
        </p:txBody>
      </p:sp>
    </p:spTree>
    <p:extLst>
      <p:ext uri="{BB962C8B-B14F-4D97-AF65-F5344CB8AC3E}">
        <p14:creationId xmlns:p14="http://schemas.microsoft.com/office/powerpoint/2010/main" val="49752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67424EB-F9A1-E2FF-D9AA-30833B6FC10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1BFA4D0-D2CA-4FD8-D95C-09A6C13538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3D866B2-F4CF-DCEA-320A-D31AA7B133DB}"/>
              </a:ext>
            </a:extLst>
          </p:cNvPr>
          <p:cNvSpPr>
            <a:spLocks noGrp="1" noChangeArrowheads="1"/>
          </p:cNvSpPr>
          <p:nvPr>
            <p:ph type="sldNum" sz="quarter" idx="12"/>
          </p:nvPr>
        </p:nvSpPr>
        <p:spPr>
          <a:ln/>
        </p:spPr>
        <p:txBody>
          <a:bodyPr/>
          <a:lstStyle>
            <a:lvl1pPr>
              <a:defRPr/>
            </a:lvl1pPr>
          </a:lstStyle>
          <a:p>
            <a:fld id="{D576081D-ECF5-A046-A9B7-F49FFD63A0CC}" type="slidenum">
              <a:rPr lang="en-US" altLang="en-US"/>
              <a:pPr/>
              <a:t>‹#›</a:t>
            </a:fld>
            <a:endParaRPr lang="en-US" altLang="en-US"/>
          </a:p>
        </p:txBody>
      </p:sp>
    </p:spTree>
    <p:extLst>
      <p:ext uri="{BB962C8B-B14F-4D97-AF65-F5344CB8AC3E}">
        <p14:creationId xmlns:p14="http://schemas.microsoft.com/office/powerpoint/2010/main" val="652191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590444EF-B5F2-0F44-6F63-62D11EB3CF7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66EC1C8-63CD-83F6-B4ED-8FF8D61249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BBC2F64-99F2-A275-BF60-28E3BACCF1C6}"/>
              </a:ext>
            </a:extLst>
          </p:cNvPr>
          <p:cNvSpPr>
            <a:spLocks noGrp="1" noChangeArrowheads="1"/>
          </p:cNvSpPr>
          <p:nvPr>
            <p:ph type="sldNum" sz="quarter" idx="12"/>
          </p:nvPr>
        </p:nvSpPr>
        <p:spPr>
          <a:ln/>
        </p:spPr>
        <p:txBody>
          <a:bodyPr/>
          <a:lstStyle>
            <a:lvl1pPr>
              <a:defRPr/>
            </a:lvl1pPr>
          </a:lstStyle>
          <a:p>
            <a:fld id="{E56C85B2-4F7D-2C49-B1D3-F7A0FBF4A1A9}" type="slidenum">
              <a:rPr lang="en-US" altLang="en-US"/>
              <a:pPr/>
              <a:t>‹#›</a:t>
            </a:fld>
            <a:endParaRPr lang="en-US" altLang="en-US"/>
          </a:p>
        </p:txBody>
      </p:sp>
    </p:spTree>
    <p:extLst>
      <p:ext uri="{BB962C8B-B14F-4D97-AF65-F5344CB8AC3E}">
        <p14:creationId xmlns:p14="http://schemas.microsoft.com/office/powerpoint/2010/main" val="2058335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DC69BE4-67D3-889B-C20D-8DC311747B0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6584CA8-4BB4-C5AA-0BEA-F95116E0C0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D38D5DE-C896-8102-3C3E-8D07A15D3E68}"/>
              </a:ext>
            </a:extLst>
          </p:cNvPr>
          <p:cNvSpPr>
            <a:spLocks noGrp="1" noChangeArrowheads="1"/>
          </p:cNvSpPr>
          <p:nvPr>
            <p:ph type="sldNum" sz="quarter" idx="12"/>
          </p:nvPr>
        </p:nvSpPr>
        <p:spPr>
          <a:ln/>
        </p:spPr>
        <p:txBody>
          <a:bodyPr/>
          <a:lstStyle>
            <a:lvl1pPr>
              <a:defRPr/>
            </a:lvl1pPr>
          </a:lstStyle>
          <a:p>
            <a:fld id="{14186AB5-298C-6B4B-BED5-8D3B1B66CDA7}" type="slidenum">
              <a:rPr lang="en-US" altLang="en-US"/>
              <a:pPr/>
              <a:t>‹#›</a:t>
            </a:fld>
            <a:endParaRPr lang="en-US" altLang="en-US"/>
          </a:p>
        </p:txBody>
      </p:sp>
    </p:spTree>
    <p:extLst>
      <p:ext uri="{BB962C8B-B14F-4D97-AF65-F5344CB8AC3E}">
        <p14:creationId xmlns:p14="http://schemas.microsoft.com/office/powerpoint/2010/main" val="2089829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a:extLst>
              <a:ext uri="{FF2B5EF4-FFF2-40B4-BE49-F238E27FC236}">
                <a16:creationId xmlns:a16="http://schemas.microsoft.com/office/drawing/2014/main" id="{914ADCC5-722C-F831-8E59-29125FB6FCA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A0A7899-90BB-3DD5-C7BE-EB5FB7F211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5E24CA1-88D5-00E5-A065-DE7CF81F42D1}"/>
              </a:ext>
            </a:extLst>
          </p:cNvPr>
          <p:cNvSpPr>
            <a:spLocks noGrp="1" noChangeArrowheads="1"/>
          </p:cNvSpPr>
          <p:nvPr>
            <p:ph type="sldNum" sz="quarter" idx="12"/>
          </p:nvPr>
        </p:nvSpPr>
        <p:spPr>
          <a:ln/>
        </p:spPr>
        <p:txBody>
          <a:bodyPr/>
          <a:lstStyle>
            <a:lvl1pPr>
              <a:defRPr/>
            </a:lvl1pPr>
          </a:lstStyle>
          <a:p>
            <a:fld id="{63AB7954-E9C1-6040-AEE9-37795AE888A1}" type="slidenum">
              <a:rPr lang="en-US" altLang="en-US"/>
              <a:pPr/>
              <a:t>‹#›</a:t>
            </a:fld>
            <a:endParaRPr lang="en-US" altLang="en-US"/>
          </a:p>
        </p:txBody>
      </p:sp>
    </p:spTree>
    <p:extLst>
      <p:ext uri="{BB962C8B-B14F-4D97-AF65-F5344CB8AC3E}">
        <p14:creationId xmlns:p14="http://schemas.microsoft.com/office/powerpoint/2010/main" val="1055303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FA84BD3-F30C-03DF-1391-8E16BE90616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21991B5-1470-6287-3C54-6E8A1A1679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B61AD9B-8FE8-1DC8-BE30-8EAA1F191C26}"/>
              </a:ext>
            </a:extLst>
          </p:cNvPr>
          <p:cNvSpPr>
            <a:spLocks noGrp="1" noChangeArrowheads="1"/>
          </p:cNvSpPr>
          <p:nvPr>
            <p:ph type="sldNum" sz="quarter" idx="12"/>
          </p:nvPr>
        </p:nvSpPr>
        <p:spPr>
          <a:ln/>
        </p:spPr>
        <p:txBody>
          <a:bodyPr/>
          <a:lstStyle>
            <a:lvl1pPr>
              <a:defRPr/>
            </a:lvl1pPr>
          </a:lstStyle>
          <a:p>
            <a:fld id="{CC317305-062E-5247-8625-52057D981E31}" type="slidenum">
              <a:rPr lang="en-US" altLang="en-US"/>
              <a:pPr/>
              <a:t>‹#›</a:t>
            </a:fld>
            <a:endParaRPr lang="en-US" altLang="en-US"/>
          </a:p>
        </p:txBody>
      </p:sp>
    </p:spTree>
    <p:extLst>
      <p:ext uri="{BB962C8B-B14F-4D97-AF65-F5344CB8AC3E}">
        <p14:creationId xmlns:p14="http://schemas.microsoft.com/office/powerpoint/2010/main" val="3141073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992DE6B-A883-199A-F9BC-328C7CE5695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9BDDDEB-67A9-9F08-3C06-DED05A9BCA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E9FD146-3F8E-AEB2-F2B0-BF672AEE9192}"/>
              </a:ext>
            </a:extLst>
          </p:cNvPr>
          <p:cNvSpPr>
            <a:spLocks noGrp="1" noChangeArrowheads="1"/>
          </p:cNvSpPr>
          <p:nvPr>
            <p:ph type="sldNum" sz="quarter" idx="12"/>
          </p:nvPr>
        </p:nvSpPr>
        <p:spPr>
          <a:ln/>
        </p:spPr>
        <p:txBody>
          <a:bodyPr/>
          <a:lstStyle>
            <a:lvl1pPr>
              <a:defRPr/>
            </a:lvl1pPr>
          </a:lstStyle>
          <a:p>
            <a:fld id="{464110D7-E0DB-144A-B678-F149E823F545}" type="slidenum">
              <a:rPr lang="en-US" altLang="en-US"/>
              <a:pPr/>
              <a:t>‹#›</a:t>
            </a:fld>
            <a:endParaRPr lang="en-US" altLang="en-US"/>
          </a:p>
        </p:txBody>
      </p:sp>
    </p:spTree>
    <p:extLst>
      <p:ext uri="{BB962C8B-B14F-4D97-AF65-F5344CB8AC3E}">
        <p14:creationId xmlns:p14="http://schemas.microsoft.com/office/powerpoint/2010/main" val="2835345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407554F-0065-EC6B-3A7E-AE5CA05B89D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7A9B0B9-70A5-B16B-CE28-EEDA105F65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DB13274-0A7E-8D14-118C-ABCB520A33DD}"/>
              </a:ext>
            </a:extLst>
          </p:cNvPr>
          <p:cNvSpPr>
            <a:spLocks noGrp="1" noChangeArrowheads="1"/>
          </p:cNvSpPr>
          <p:nvPr>
            <p:ph type="sldNum" sz="quarter" idx="12"/>
          </p:nvPr>
        </p:nvSpPr>
        <p:spPr>
          <a:ln/>
        </p:spPr>
        <p:txBody>
          <a:bodyPr/>
          <a:lstStyle>
            <a:lvl1pPr>
              <a:defRPr/>
            </a:lvl1pPr>
          </a:lstStyle>
          <a:p>
            <a:fld id="{06E71227-45FF-264E-910A-065A2D99ECC5}" type="slidenum">
              <a:rPr lang="en-US" altLang="en-US"/>
              <a:pPr/>
              <a:t>‹#›</a:t>
            </a:fld>
            <a:endParaRPr lang="en-US" altLang="en-US"/>
          </a:p>
        </p:txBody>
      </p:sp>
    </p:spTree>
    <p:extLst>
      <p:ext uri="{BB962C8B-B14F-4D97-AF65-F5344CB8AC3E}">
        <p14:creationId xmlns:p14="http://schemas.microsoft.com/office/powerpoint/2010/main" val="2749610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2C06C99-9A61-1AC6-51E5-43BB5B7DC03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34881A9-4993-85C7-B78A-ECEB9B85EE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E18148B-3631-908C-578E-0EC1A28FCAFD}"/>
              </a:ext>
            </a:extLst>
          </p:cNvPr>
          <p:cNvSpPr>
            <a:spLocks noGrp="1" noChangeArrowheads="1"/>
          </p:cNvSpPr>
          <p:nvPr>
            <p:ph type="sldNum" sz="quarter" idx="12"/>
          </p:nvPr>
        </p:nvSpPr>
        <p:spPr>
          <a:ln/>
        </p:spPr>
        <p:txBody>
          <a:bodyPr/>
          <a:lstStyle>
            <a:lvl1pPr>
              <a:defRPr/>
            </a:lvl1pPr>
          </a:lstStyle>
          <a:p>
            <a:fld id="{756C33BC-E516-934A-BD8F-1A71C31B82B5}" type="slidenum">
              <a:rPr lang="en-US" altLang="en-US"/>
              <a:pPr/>
              <a:t>‹#›</a:t>
            </a:fld>
            <a:endParaRPr lang="en-US" altLang="en-US"/>
          </a:p>
        </p:txBody>
      </p:sp>
    </p:spTree>
    <p:extLst>
      <p:ext uri="{BB962C8B-B14F-4D97-AF65-F5344CB8AC3E}">
        <p14:creationId xmlns:p14="http://schemas.microsoft.com/office/powerpoint/2010/main" val="504662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F0A6EAFD-A442-662C-EF9F-1558F5CC107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74DE7E9-1563-3F1F-1E8C-A597548EB3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DACF52A-9BC3-20D3-E484-E114BE671ED2}"/>
              </a:ext>
            </a:extLst>
          </p:cNvPr>
          <p:cNvSpPr>
            <a:spLocks noGrp="1" noChangeArrowheads="1"/>
          </p:cNvSpPr>
          <p:nvPr>
            <p:ph type="sldNum" sz="quarter" idx="12"/>
          </p:nvPr>
        </p:nvSpPr>
        <p:spPr>
          <a:ln/>
        </p:spPr>
        <p:txBody>
          <a:bodyPr/>
          <a:lstStyle>
            <a:lvl1pPr>
              <a:defRPr/>
            </a:lvl1pPr>
          </a:lstStyle>
          <a:p>
            <a:fld id="{C985EE56-B235-6142-8036-58835A2F47CC}" type="slidenum">
              <a:rPr lang="en-US" altLang="en-US"/>
              <a:pPr/>
              <a:t>‹#›</a:t>
            </a:fld>
            <a:endParaRPr lang="en-US" altLang="en-US"/>
          </a:p>
        </p:txBody>
      </p:sp>
    </p:spTree>
    <p:extLst>
      <p:ext uri="{BB962C8B-B14F-4D97-AF65-F5344CB8AC3E}">
        <p14:creationId xmlns:p14="http://schemas.microsoft.com/office/powerpoint/2010/main" val="1081828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2E20D923-ED18-6DFD-01D2-383D016FAF2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3A1B7CA-B361-A48C-5399-A8F8C83146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F1F30C1-B3D9-0280-942E-35D2A24B0B2B}"/>
              </a:ext>
            </a:extLst>
          </p:cNvPr>
          <p:cNvSpPr>
            <a:spLocks noGrp="1" noChangeArrowheads="1"/>
          </p:cNvSpPr>
          <p:nvPr>
            <p:ph type="sldNum" sz="quarter" idx="12"/>
          </p:nvPr>
        </p:nvSpPr>
        <p:spPr>
          <a:ln/>
        </p:spPr>
        <p:txBody>
          <a:bodyPr/>
          <a:lstStyle>
            <a:lvl1pPr>
              <a:defRPr/>
            </a:lvl1pPr>
          </a:lstStyle>
          <a:p>
            <a:fld id="{DE245355-034A-7747-8D34-913F7442EF3F}" type="slidenum">
              <a:rPr lang="en-US" altLang="en-US"/>
              <a:pPr/>
              <a:t>‹#›</a:t>
            </a:fld>
            <a:endParaRPr lang="en-US" altLang="en-US"/>
          </a:p>
        </p:txBody>
      </p:sp>
    </p:spTree>
    <p:extLst>
      <p:ext uri="{BB962C8B-B14F-4D97-AF65-F5344CB8AC3E}">
        <p14:creationId xmlns:p14="http://schemas.microsoft.com/office/powerpoint/2010/main" val="461804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C8A0A5A-BC85-BAC0-756E-9FCE6E6A30D3}"/>
              </a:ext>
            </a:extLst>
          </p:cNvPr>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49F3293-A478-79DA-CE38-5ED32BD6E14A}"/>
              </a:ext>
            </a:extLst>
          </p:cNvPr>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A708497-E3A1-F6AB-2777-E46FC6B69440}"/>
              </a:ext>
            </a:extLst>
          </p:cNvPr>
          <p:cNvSpPr>
            <a:spLocks noGrp="1" noChangeArrowheads="1"/>
          </p:cNvSpPr>
          <p:nvPr>
            <p:ph type="dt" sz="half" idx="2"/>
          </p:nvPr>
        </p:nvSpPr>
        <p:spPr bwMode="auto">
          <a:xfrm>
            <a:off x="457200" y="4684713"/>
            <a:ext cx="2133600" cy="357187"/>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50">
                <a:latin typeface="Arial" charset="0"/>
                <a:ea typeface="ＭＳ Ｐゴシック" charset="0"/>
                <a:cs typeface="+mn-cs"/>
              </a:defRPr>
            </a:lvl1pPr>
          </a:lstStyle>
          <a:p>
            <a:pPr>
              <a:defRPr/>
            </a:pPr>
            <a:endParaRPr lang="en-US"/>
          </a:p>
        </p:txBody>
      </p:sp>
      <p:sp>
        <p:nvSpPr>
          <p:cNvPr id="1029" name="Rectangle 5">
            <a:extLst>
              <a:ext uri="{FF2B5EF4-FFF2-40B4-BE49-F238E27FC236}">
                <a16:creationId xmlns:a16="http://schemas.microsoft.com/office/drawing/2014/main" id="{4FD6A5C0-0607-F3BC-622C-FA1726B50381}"/>
              </a:ext>
            </a:extLst>
          </p:cNvPr>
          <p:cNvSpPr>
            <a:spLocks noGrp="1" noChangeArrowheads="1"/>
          </p:cNvSpPr>
          <p:nvPr>
            <p:ph type="ftr" sz="quarter" idx="3"/>
          </p:nvPr>
        </p:nvSpPr>
        <p:spPr bwMode="auto">
          <a:xfrm>
            <a:off x="3124200" y="4684713"/>
            <a:ext cx="2895600" cy="357187"/>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50">
                <a:latin typeface="Arial" charset="0"/>
                <a:ea typeface="ＭＳ Ｐゴシック" charset="0"/>
                <a:cs typeface="+mn-cs"/>
              </a:defRPr>
            </a:lvl1pPr>
          </a:lstStyle>
          <a:p>
            <a:pPr>
              <a:defRPr/>
            </a:pPr>
            <a:endParaRPr lang="en-US"/>
          </a:p>
        </p:txBody>
      </p:sp>
      <p:sp>
        <p:nvSpPr>
          <p:cNvPr id="1030" name="Rectangle 6">
            <a:extLst>
              <a:ext uri="{FF2B5EF4-FFF2-40B4-BE49-F238E27FC236}">
                <a16:creationId xmlns:a16="http://schemas.microsoft.com/office/drawing/2014/main" id="{8D03A4EA-CB5C-67C3-9C62-B3C41921AB10}"/>
              </a:ext>
            </a:extLst>
          </p:cNvPr>
          <p:cNvSpPr>
            <a:spLocks noGrp="1" noChangeArrowheads="1"/>
          </p:cNvSpPr>
          <p:nvPr>
            <p:ph type="sldNum" sz="quarter" idx="4"/>
          </p:nvPr>
        </p:nvSpPr>
        <p:spPr bwMode="auto">
          <a:xfrm>
            <a:off x="6553200" y="4684713"/>
            <a:ext cx="2133600" cy="357187"/>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B6D84748-7C5B-4940-A5E0-6E9C35ED6E0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3300">
          <a:solidFill>
            <a:schemeClr val="tx2"/>
          </a:solidFill>
          <a:latin typeface="+mj-lt"/>
          <a:ea typeface="+mj-ea"/>
          <a:cs typeface="ＭＳ Ｐゴシック" charset="0"/>
        </a:defRPr>
      </a:lvl1pPr>
      <a:lvl2pPr algn="ctr" rtl="0" eaLnBrk="0" fontAlgn="base" hangingPunct="0">
        <a:spcBef>
          <a:spcPct val="0"/>
        </a:spcBef>
        <a:spcAft>
          <a:spcPct val="0"/>
        </a:spcAft>
        <a:defRPr sz="33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33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33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3300">
          <a:solidFill>
            <a:schemeClr val="tx2"/>
          </a:solidFill>
          <a:latin typeface="Arial" charset="0"/>
          <a:ea typeface="ＭＳ Ｐゴシック" charset="0"/>
          <a:cs typeface="ＭＳ Ｐゴシック" charset="0"/>
        </a:defRPr>
      </a:lvl5pPr>
      <a:lvl6pPr marL="342900" algn="ctr" rtl="0" fontAlgn="base">
        <a:spcBef>
          <a:spcPct val="0"/>
        </a:spcBef>
        <a:spcAft>
          <a:spcPct val="0"/>
        </a:spcAft>
        <a:defRPr sz="3300">
          <a:solidFill>
            <a:schemeClr val="tx2"/>
          </a:solidFill>
          <a:latin typeface="Arial" charset="0"/>
          <a:ea typeface="ＭＳ Ｐゴシック" charset="0"/>
        </a:defRPr>
      </a:lvl6pPr>
      <a:lvl7pPr marL="685800" algn="ctr" rtl="0" fontAlgn="base">
        <a:spcBef>
          <a:spcPct val="0"/>
        </a:spcBef>
        <a:spcAft>
          <a:spcPct val="0"/>
        </a:spcAft>
        <a:defRPr sz="3300">
          <a:solidFill>
            <a:schemeClr val="tx2"/>
          </a:solidFill>
          <a:latin typeface="Arial" charset="0"/>
          <a:ea typeface="ＭＳ Ｐゴシック" charset="0"/>
        </a:defRPr>
      </a:lvl7pPr>
      <a:lvl8pPr marL="1028700" algn="ctr" rtl="0" fontAlgn="base">
        <a:spcBef>
          <a:spcPct val="0"/>
        </a:spcBef>
        <a:spcAft>
          <a:spcPct val="0"/>
        </a:spcAft>
        <a:defRPr sz="3300">
          <a:solidFill>
            <a:schemeClr val="tx2"/>
          </a:solidFill>
          <a:latin typeface="Arial" charset="0"/>
          <a:ea typeface="ＭＳ Ｐゴシック" charset="0"/>
        </a:defRPr>
      </a:lvl8pPr>
      <a:lvl9pPr marL="1371600" algn="ctr" rtl="0" fontAlgn="base">
        <a:spcBef>
          <a:spcPct val="0"/>
        </a:spcBef>
        <a:spcAft>
          <a:spcPct val="0"/>
        </a:spcAft>
        <a:defRPr sz="3300">
          <a:solidFill>
            <a:schemeClr val="tx2"/>
          </a:solidFill>
          <a:latin typeface="Arial" charset="0"/>
          <a:ea typeface="ＭＳ Ｐゴシック"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557213" indent="-214313" algn="l" rtl="0" eaLnBrk="0" fontAlgn="base" hangingPunct="0">
        <a:spcBef>
          <a:spcPct val="20000"/>
        </a:spcBef>
        <a:spcAft>
          <a:spcPct val="0"/>
        </a:spcAft>
        <a:buChar char="–"/>
        <a:defRPr sz="2100">
          <a:solidFill>
            <a:schemeClr val="tx1"/>
          </a:solidFill>
          <a:latin typeface="+mn-lt"/>
          <a:ea typeface="+mn-ea"/>
        </a:defRPr>
      </a:lvl2pPr>
      <a:lvl3pPr marL="857250" indent="-171450" algn="l" rtl="0" eaLnBrk="0" fontAlgn="base" hangingPunct="0">
        <a:spcBef>
          <a:spcPct val="20000"/>
        </a:spcBef>
        <a:spcAft>
          <a:spcPct val="0"/>
        </a:spcAft>
        <a:buChar char="•"/>
        <a:defRPr>
          <a:solidFill>
            <a:schemeClr val="tx1"/>
          </a:solidFill>
          <a:latin typeface="+mn-lt"/>
          <a:ea typeface="+mn-ea"/>
        </a:defRPr>
      </a:lvl3pPr>
      <a:lvl4pPr marL="1200150" indent="-171450" algn="l" rtl="0" eaLnBrk="0" fontAlgn="base" hangingPunct="0">
        <a:spcBef>
          <a:spcPct val="20000"/>
        </a:spcBef>
        <a:spcAft>
          <a:spcPct val="0"/>
        </a:spcAft>
        <a:buChar char="–"/>
        <a:defRPr sz="1500">
          <a:solidFill>
            <a:schemeClr val="tx1"/>
          </a:solidFill>
          <a:latin typeface="+mn-lt"/>
          <a:ea typeface="+mn-ea"/>
        </a:defRPr>
      </a:lvl4pPr>
      <a:lvl5pPr marL="1543050" indent="-171450" algn="l" rtl="0" eaLnBrk="0" fontAlgn="base" hangingPunct="0">
        <a:spcBef>
          <a:spcPct val="20000"/>
        </a:spcBef>
        <a:spcAft>
          <a:spcPct val="0"/>
        </a:spcAft>
        <a:buChar char="»"/>
        <a:defRPr sz="1500">
          <a:solidFill>
            <a:schemeClr val="tx1"/>
          </a:solidFill>
          <a:latin typeface="+mn-lt"/>
          <a:ea typeface="+mn-ea"/>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tiff"/><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9.tiff"/></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50.emf"/><Relationship Id="rId4" Type="http://schemas.openxmlformats.org/officeDocument/2006/relationships/image" Target="../media/image49.emf"/></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61.png"/><Relationship Id="rId10" Type="http://schemas.openxmlformats.org/officeDocument/2006/relationships/image" Target="../media/image6.jpeg"/><Relationship Id="rId4" Type="http://schemas.openxmlformats.org/officeDocument/2006/relationships/image" Target="../media/image60.jpeg"/><Relationship Id="rId9" Type="http://schemas.openxmlformats.org/officeDocument/2006/relationships/image" Target="../media/image65.jpeg"/></Relationships>
</file>

<file path=ppt/slides/_rels/slide45.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emf"/><Relationship Id="rId18" Type="http://schemas.openxmlformats.org/officeDocument/2006/relationships/image" Target="../media/image2.png"/><Relationship Id="rId3" Type="http://schemas.openxmlformats.org/officeDocument/2006/relationships/image" Target="../media/image66.emf"/><Relationship Id="rId7" Type="http://schemas.openxmlformats.org/officeDocument/2006/relationships/image" Target="../media/image70.png"/><Relationship Id="rId12" Type="http://schemas.openxmlformats.org/officeDocument/2006/relationships/image" Target="../media/image75.png"/><Relationship Id="rId17" Type="http://schemas.openxmlformats.org/officeDocument/2006/relationships/image" Target="../media/image80.png"/><Relationship Id="rId2" Type="http://schemas.openxmlformats.org/officeDocument/2006/relationships/notesSlide" Target="../notesSlides/notesSlide44.xml"/><Relationship Id="rId16"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69.jpeg"/><Relationship Id="rId11" Type="http://schemas.openxmlformats.org/officeDocument/2006/relationships/image" Target="../media/image74.png"/><Relationship Id="rId5" Type="http://schemas.openxmlformats.org/officeDocument/2006/relationships/image" Target="../media/image68.png"/><Relationship Id="rId15" Type="http://schemas.openxmlformats.org/officeDocument/2006/relationships/image" Target="../media/image7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 Id="rId14" Type="http://schemas.openxmlformats.org/officeDocument/2006/relationships/image" Target="../media/image77.png"/></Relationships>
</file>

<file path=ppt/slides/_rels/slide4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png"/></Relationships>
</file>

<file path=ppt/slides/_rels/slide47.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jpe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88.png"/><Relationship Id="rId11" Type="http://schemas.openxmlformats.org/officeDocument/2006/relationships/image" Target="../media/image92.png"/><Relationship Id="rId5" Type="http://schemas.openxmlformats.org/officeDocument/2006/relationships/image" Target="../media/image87.png"/><Relationship Id="rId10" Type="http://schemas.openxmlformats.org/officeDocument/2006/relationships/image" Target="../media/image91.png"/><Relationship Id="rId4" Type="http://schemas.openxmlformats.org/officeDocument/2006/relationships/image" Target="../media/image86.jpeg"/><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B85BA381-FA3B-C308-CDBC-4C526CB5871E}"/>
              </a:ext>
            </a:extLst>
          </p:cNvPr>
          <p:cNvSpPr>
            <a:spLocks noGrp="1" noChangeArrowheads="1"/>
          </p:cNvSpPr>
          <p:nvPr>
            <p:ph type="title"/>
          </p:nvPr>
        </p:nvSpPr>
        <p:spPr>
          <a:xfrm>
            <a:off x="342900" y="2678966"/>
            <a:ext cx="8458200" cy="571500"/>
          </a:xfrm>
        </p:spPr>
        <p:txBody>
          <a:bodyPr/>
          <a:lstStyle/>
          <a:p>
            <a:pPr eaLnBrk="1" hangingPunct="1"/>
            <a:r>
              <a:rPr lang="en-US" altLang="en-US" sz="2400" dirty="0">
                <a:solidFill>
                  <a:srgbClr val="002060"/>
                </a:solidFill>
              </a:rPr>
              <a:t>Inherited Bone Marrow Failure Syndromes and Predisposition to MDS</a:t>
            </a:r>
            <a:br>
              <a:rPr lang="en-US" altLang="en-US" sz="2400" dirty="0">
                <a:solidFill>
                  <a:srgbClr val="002060"/>
                </a:solidFill>
              </a:rPr>
            </a:br>
            <a:br>
              <a:rPr lang="en-US" altLang="en-US" sz="1800" dirty="0"/>
            </a:br>
            <a:br>
              <a:rPr lang="en-US" altLang="en-US" sz="1800" dirty="0"/>
            </a:br>
            <a:br>
              <a:rPr lang="en-US" altLang="en-US" sz="1800" dirty="0"/>
            </a:br>
            <a:br>
              <a:rPr lang="en-US" altLang="en-US" sz="1800" dirty="0"/>
            </a:br>
            <a:br>
              <a:rPr lang="en-US" altLang="en-US" sz="1800" dirty="0"/>
            </a:br>
            <a:r>
              <a:rPr lang="en-US" altLang="en-US" sz="1800" dirty="0" err="1">
                <a:solidFill>
                  <a:srgbClr val="002060"/>
                </a:solidFill>
              </a:rPr>
              <a:t>Suneet</a:t>
            </a:r>
            <a:r>
              <a:rPr lang="en-US" altLang="en-US" sz="1800" dirty="0">
                <a:solidFill>
                  <a:srgbClr val="002060"/>
                </a:solidFill>
              </a:rPr>
              <a:t> Agarwal, MD, PhD</a:t>
            </a:r>
            <a:br>
              <a:rPr lang="en-US" altLang="en-US" sz="1800" dirty="0">
                <a:solidFill>
                  <a:srgbClr val="002060"/>
                </a:solidFill>
              </a:rPr>
            </a:br>
            <a:r>
              <a:rPr lang="en-US" altLang="en-US" sz="1600" dirty="0">
                <a:solidFill>
                  <a:srgbClr val="002060"/>
                </a:solidFill>
              </a:rPr>
              <a:t>Associate Professor of Pediatrics</a:t>
            </a:r>
            <a:br>
              <a:rPr lang="en-US" altLang="en-US" sz="1600" dirty="0">
                <a:solidFill>
                  <a:srgbClr val="002060"/>
                </a:solidFill>
              </a:rPr>
            </a:br>
            <a:r>
              <a:rPr lang="en-US" altLang="en-US" sz="1600" dirty="0">
                <a:solidFill>
                  <a:srgbClr val="002060"/>
                </a:solidFill>
              </a:rPr>
              <a:t>Harvard Medical School</a:t>
            </a:r>
            <a:br>
              <a:rPr lang="en-US" altLang="en-US" sz="1500" dirty="0">
                <a:solidFill>
                  <a:srgbClr val="002060"/>
                </a:solidFill>
              </a:rPr>
            </a:br>
            <a:endParaRPr lang="en-US" altLang="en-US" sz="2100" dirty="0">
              <a:solidFill>
                <a:srgbClr val="002060"/>
              </a:solidFill>
            </a:endParaRPr>
          </a:p>
        </p:txBody>
      </p:sp>
      <p:cxnSp>
        <p:nvCxnSpPr>
          <p:cNvPr id="6" name="Straight Connector 5">
            <a:extLst>
              <a:ext uri="{FF2B5EF4-FFF2-40B4-BE49-F238E27FC236}">
                <a16:creationId xmlns:a16="http://schemas.microsoft.com/office/drawing/2014/main" id="{B05BE3F4-7E13-843F-7EEE-5241F8EC2E6E}"/>
              </a:ext>
            </a:extLst>
          </p:cNvPr>
          <p:cNvCxnSpPr>
            <a:cxnSpLocks noChangeShapeType="1"/>
          </p:cNvCxnSpPr>
          <p:nvPr/>
        </p:nvCxnSpPr>
        <p:spPr bwMode="auto">
          <a:xfrm>
            <a:off x="1376363" y="1276350"/>
            <a:ext cx="6391275" cy="0"/>
          </a:xfrm>
          <a:prstGeom prst="line">
            <a:avLst/>
          </a:prstGeom>
          <a:noFill/>
          <a:ln w="25400">
            <a:solidFill>
              <a:srgbClr val="0000FF"/>
            </a:solidFill>
            <a:round/>
            <a:headEnd/>
            <a:tailEnd/>
          </a:ln>
          <a:effectLst>
            <a:outerShdw blurRad="40000" dist="20000" dir="5400000" rotWithShape="0">
              <a:srgbClr val="808080">
                <a:alpha val="37999"/>
              </a:srgbClr>
            </a:outerShdw>
          </a:effectLst>
        </p:spPr>
      </p:cxnSp>
      <p:sp>
        <p:nvSpPr>
          <p:cNvPr id="16387" name="TextBox 1">
            <a:extLst>
              <a:ext uri="{FF2B5EF4-FFF2-40B4-BE49-F238E27FC236}">
                <a16:creationId xmlns:a16="http://schemas.microsoft.com/office/drawing/2014/main" id="{D419A73D-439C-FE94-AC2D-82CBFEF75EA5}"/>
              </a:ext>
            </a:extLst>
          </p:cNvPr>
          <p:cNvSpPr txBox="1">
            <a:spLocks noChangeArrowheads="1"/>
          </p:cNvSpPr>
          <p:nvPr/>
        </p:nvSpPr>
        <p:spPr bwMode="auto">
          <a:xfrm>
            <a:off x="1100137" y="260498"/>
            <a:ext cx="66675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000" dirty="0"/>
              <a:t>AAMDSIF Patient &amp; Family Hybrid Conference </a:t>
            </a:r>
          </a:p>
          <a:p>
            <a:pPr algn="ctr" eaLnBrk="1" hangingPunct="1">
              <a:spcBef>
                <a:spcPct val="0"/>
              </a:spcBef>
              <a:buFontTx/>
              <a:buNone/>
            </a:pPr>
            <a:r>
              <a:rPr lang="en-US" altLang="en-US" sz="2000" dirty="0"/>
              <a:t>University of Utah, Huntsman Cancer Institute</a:t>
            </a:r>
          </a:p>
          <a:p>
            <a:pPr algn="ctr" eaLnBrk="1" hangingPunct="1">
              <a:spcBef>
                <a:spcPct val="0"/>
              </a:spcBef>
              <a:buNone/>
            </a:pPr>
            <a:r>
              <a:rPr lang="en-US" altLang="en-US" sz="2000" dirty="0"/>
              <a:t>July 15, 2023</a:t>
            </a:r>
          </a:p>
          <a:p>
            <a:pPr algn="ctr" eaLnBrk="1" hangingPunct="1">
              <a:spcBef>
                <a:spcPct val="0"/>
              </a:spcBef>
              <a:buFontTx/>
              <a:buNone/>
            </a:pPr>
            <a:endParaRPr lang="en-US" altLang="en-US" sz="2000" dirty="0"/>
          </a:p>
          <a:p>
            <a:pPr algn="ctr" eaLnBrk="1" hangingPunct="1">
              <a:spcBef>
                <a:spcPct val="0"/>
              </a:spcBef>
              <a:buFontTx/>
              <a:buNone/>
            </a:pPr>
            <a:endParaRPr lang="en-US" altLang="en-US" sz="2000" dirty="0"/>
          </a:p>
        </p:txBody>
      </p:sp>
      <p:pic>
        <p:nvPicPr>
          <p:cNvPr id="16390" name="Picture 16">
            <a:extLst>
              <a:ext uri="{FF2B5EF4-FFF2-40B4-BE49-F238E27FC236}">
                <a16:creationId xmlns:a16="http://schemas.microsoft.com/office/drawing/2014/main" id="{E1510AD2-CD3D-86E6-5C5C-0DBDE0EF812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51805" y="2182072"/>
            <a:ext cx="1227878" cy="122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1" descr="A picture containing food, drawing&#10;&#10;Description automatically generated">
            <a:extLst>
              <a:ext uri="{FF2B5EF4-FFF2-40B4-BE49-F238E27FC236}">
                <a16:creationId xmlns:a16="http://schemas.microsoft.com/office/drawing/2014/main" id="{ECA4336A-F65C-D3ED-9B83-56A1A008018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8054" y="4259880"/>
            <a:ext cx="2733746" cy="52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close-up of a logo&#10;&#10;Description automatically generated">
            <a:extLst>
              <a:ext uri="{FF2B5EF4-FFF2-40B4-BE49-F238E27FC236}">
                <a16:creationId xmlns:a16="http://schemas.microsoft.com/office/drawing/2014/main" id="{8605E5DB-BB3F-ED1E-8A15-769C9ED881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79025" y="3831183"/>
            <a:ext cx="2147177" cy="1089719"/>
          </a:xfrm>
          <a:prstGeom prst="rect">
            <a:avLst/>
          </a:prstGeom>
        </p:spPr>
      </p:pic>
      <p:pic>
        <p:nvPicPr>
          <p:cNvPr id="3" name="Picture 1">
            <a:extLst>
              <a:ext uri="{FF2B5EF4-FFF2-40B4-BE49-F238E27FC236}">
                <a16:creationId xmlns:a16="http://schemas.microsoft.com/office/drawing/2014/main" id="{455211E0-AD19-A136-7A81-6B5F47CF8CF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639522" y="2182072"/>
            <a:ext cx="1227878" cy="122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3">
            <a:extLst>
              <a:ext uri="{FF2B5EF4-FFF2-40B4-BE49-F238E27FC236}">
                <a16:creationId xmlns:a16="http://schemas.microsoft.com/office/drawing/2014/main" id="{9DCAC853-F986-CE0E-05AB-D5993D93BED6}"/>
              </a:ext>
            </a:extLst>
          </p:cNvPr>
          <p:cNvSpPr txBox="1">
            <a:spLocks noChangeArrowheads="1"/>
          </p:cNvSpPr>
          <p:nvPr/>
        </p:nvSpPr>
        <p:spPr bwMode="auto">
          <a:xfrm>
            <a:off x="3200470" y="184244"/>
            <a:ext cx="2743059"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700" dirty="0">
                <a:solidFill>
                  <a:srgbClr val="1F497D"/>
                </a:solidFill>
              </a:rPr>
              <a:t>Fanconi anemia </a:t>
            </a:r>
          </a:p>
          <a:p>
            <a:pPr algn="ctr" eaLnBrk="1" hangingPunct="1"/>
            <a:r>
              <a:rPr lang="en-US" altLang="en-US" sz="2000" dirty="0">
                <a:solidFill>
                  <a:srgbClr val="1F497D"/>
                </a:solidFill>
              </a:rPr>
              <a:t>Functional testing</a:t>
            </a:r>
          </a:p>
        </p:txBody>
      </p:sp>
      <p:sp>
        <p:nvSpPr>
          <p:cNvPr id="3" name="TextBox 2">
            <a:extLst>
              <a:ext uri="{FF2B5EF4-FFF2-40B4-BE49-F238E27FC236}">
                <a16:creationId xmlns:a16="http://schemas.microsoft.com/office/drawing/2014/main" id="{64E7DA8E-F114-A56C-928B-ADC0700BD702}"/>
              </a:ext>
            </a:extLst>
          </p:cNvPr>
          <p:cNvSpPr txBox="1"/>
          <p:nvPr/>
        </p:nvSpPr>
        <p:spPr>
          <a:xfrm>
            <a:off x="5562600" y="4480403"/>
            <a:ext cx="3167406" cy="461665"/>
          </a:xfrm>
          <a:prstGeom prst="rect">
            <a:avLst/>
          </a:prstGeom>
          <a:noFill/>
        </p:spPr>
        <p:txBody>
          <a:bodyPr wrap="none" rtlCol="0">
            <a:spAutoFit/>
          </a:bodyPr>
          <a:lstStyle/>
          <a:p>
            <a:r>
              <a:rPr lang="en-US" sz="1200" dirty="0"/>
              <a:t>IFAR Family Website</a:t>
            </a:r>
          </a:p>
          <a:p>
            <a:r>
              <a:rPr lang="en-US" sz="1200" dirty="0" err="1"/>
              <a:t>Lab.Rockefeller.edu</a:t>
            </a:r>
            <a:r>
              <a:rPr lang="en-US" sz="1200" dirty="0"/>
              <a:t>/</a:t>
            </a:r>
            <a:r>
              <a:rPr lang="en-US" sz="1200" dirty="0" err="1"/>
              <a:t>smogorzewska</a:t>
            </a:r>
            <a:r>
              <a:rPr lang="en-US" sz="1200" dirty="0"/>
              <a:t>/families</a:t>
            </a:r>
          </a:p>
        </p:txBody>
      </p:sp>
      <p:sp>
        <p:nvSpPr>
          <p:cNvPr id="4" name="TextBox 3">
            <a:extLst>
              <a:ext uri="{FF2B5EF4-FFF2-40B4-BE49-F238E27FC236}">
                <a16:creationId xmlns:a16="http://schemas.microsoft.com/office/drawing/2014/main" id="{CFB9219C-A54D-7769-0B15-2AD330873D30}"/>
              </a:ext>
            </a:extLst>
          </p:cNvPr>
          <p:cNvSpPr txBox="1"/>
          <p:nvPr/>
        </p:nvSpPr>
        <p:spPr>
          <a:xfrm>
            <a:off x="512355" y="1194087"/>
            <a:ext cx="3445379" cy="3416320"/>
          </a:xfrm>
          <a:prstGeom prst="rect">
            <a:avLst/>
          </a:prstGeom>
          <a:noFill/>
        </p:spPr>
        <p:txBody>
          <a:bodyPr wrap="square" rtlCol="0">
            <a:spAutoFit/>
          </a:bodyPr>
          <a:lstStyle/>
          <a:p>
            <a:r>
              <a:rPr lang="en-US" dirty="0"/>
              <a:t>• 1973: Patient chromosomes are sensitive to DNA damaging agents (DEB, MMC)</a:t>
            </a:r>
          </a:p>
          <a:p>
            <a:endParaRPr lang="en-US" dirty="0"/>
          </a:p>
          <a:p>
            <a:r>
              <a:rPr lang="en-US" dirty="0"/>
              <a:t>• Usefulness as an FA diagnostic: 1980s</a:t>
            </a:r>
          </a:p>
          <a:p>
            <a:endParaRPr lang="en-US" dirty="0"/>
          </a:p>
          <a:p>
            <a:r>
              <a:rPr lang="en-US" dirty="0"/>
              <a:t>• Before genes were discovered</a:t>
            </a:r>
          </a:p>
          <a:p>
            <a:endParaRPr lang="en-US" dirty="0"/>
          </a:p>
          <a:p>
            <a:r>
              <a:rPr lang="en-US" b="1" dirty="0"/>
              <a:t>• Changed the definition of the disease</a:t>
            </a:r>
          </a:p>
          <a:p>
            <a:endParaRPr lang="en-US" dirty="0"/>
          </a:p>
        </p:txBody>
      </p:sp>
      <p:grpSp>
        <p:nvGrpSpPr>
          <p:cNvPr id="8" name="Group 7">
            <a:extLst>
              <a:ext uri="{FF2B5EF4-FFF2-40B4-BE49-F238E27FC236}">
                <a16:creationId xmlns:a16="http://schemas.microsoft.com/office/drawing/2014/main" id="{991762D8-BE77-A20B-40FC-B3F36B9F22A0}"/>
              </a:ext>
            </a:extLst>
          </p:cNvPr>
          <p:cNvGrpSpPr/>
          <p:nvPr/>
        </p:nvGrpSpPr>
        <p:grpSpPr>
          <a:xfrm>
            <a:off x="3957734" y="1444236"/>
            <a:ext cx="4991100" cy="2727714"/>
            <a:chOff x="1524000" y="1150926"/>
            <a:chExt cx="5867400" cy="3206626"/>
          </a:xfrm>
        </p:grpSpPr>
        <p:pic>
          <p:nvPicPr>
            <p:cNvPr id="138242" name="Picture 2" descr="DEB Full">
              <a:extLst>
                <a:ext uri="{FF2B5EF4-FFF2-40B4-BE49-F238E27FC236}">
                  <a16:creationId xmlns:a16="http://schemas.microsoft.com/office/drawing/2014/main" id="{407EFB6F-0990-42CB-B9B0-4C82E224FDE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1150926"/>
              <a:ext cx="5867400" cy="30035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0CA4C6B-180B-F279-96A2-85A1951812A8}"/>
                </a:ext>
              </a:extLst>
            </p:cNvPr>
            <p:cNvSpPr txBox="1"/>
            <p:nvPr/>
          </p:nvSpPr>
          <p:spPr>
            <a:xfrm>
              <a:off x="2795949" y="3988220"/>
              <a:ext cx="928459" cy="369332"/>
            </a:xfrm>
            <a:prstGeom prst="rect">
              <a:avLst/>
            </a:prstGeom>
            <a:noFill/>
          </p:spPr>
          <p:txBody>
            <a:bodyPr wrap="none" rtlCol="0">
              <a:spAutoFit/>
            </a:bodyPr>
            <a:lstStyle/>
            <a:p>
              <a:r>
                <a:rPr lang="en-US" dirty="0"/>
                <a:t>Normal</a:t>
              </a:r>
            </a:p>
          </p:txBody>
        </p:sp>
        <p:sp>
          <p:nvSpPr>
            <p:cNvPr id="6" name="TextBox 5">
              <a:extLst>
                <a:ext uri="{FF2B5EF4-FFF2-40B4-BE49-F238E27FC236}">
                  <a16:creationId xmlns:a16="http://schemas.microsoft.com/office/drawing/2014/main" id="{965C9360-1F5B-C36A-6992-4AA89BE83D5A}"/>
                </a:ext>
              </a:extLst>
            </p:cNvPr>
            <p:cNvSpPr txBox="1"/>
            <p:nvPr/>
          </p:nvSpPr>
          <p:spPr>
            <a:xfrm>
              <a:off x="4876800" y="3983469"/>
              <a:ext cx="1826141" cy="369332"/>
            </a:xfrm>
            <a:prstGeom prst="rect">
              <a:avLst/>
            </a:prstGeom>
            <a:noFill/>
          </p:spPr>
          <p:txBody>
            <a:bodyPr wrap="none" rtlCol="0">
              <a:spAutoFit/>
            </a:bodyPr>
            <a:lstStyle/>
            <a:p>
              <a:r>
                <a:rPr lang="en-US" dirty="0"/>
                <a:t>Fanconi anemia</a:t>
              </a:r>
            </a:p>
          </p:txBody>
        </p:sp>
      </p:grpSp>
      <p:sp>
        <p:nvSpPr>
          <p:cNvPr id="11" name="TextBox 10">
            <a:extLst>
              <a:ext uri="{FF2B5EF4-FFF2-40B4-BE49-F238E27FC236}">
                <a16:creationId xmlns:a16="http://schemas.microsoft.com/office/drawing/2014/main" id="{FB615B4B-85AE-2B7E-9369-8BC3F2D2E2CA}"/>
              </a:ext>
            </a:extLst>
          </p:cNvPr>
          <p:cNvSpPr txBox="1"/>
          <p:nvPr/>
        </p:nvSpPr>
        <p:spPr>
          <a:xfrm>
            <a:off x="3996922" y="1194087"/>
            <a:ext cx="4967152" cy="338554"/>
          </a:xfrm>
          <a:prstGeom prst="rect">
            <a:avLst/>
          </a:prstGeom>
          <a:noFill/>
        </p:spPr>
        <p:txBody>
          <a:bodyPr wrap="square">
            <a:spAutoFit/>
          </a:bodyPr>
          <a:lstStyle/>
          <a:p>
            <a:r>
              <a:rPr lang="en-US" sz="1600" b="1" dirty="0" err="1"/>
              <a:t>Diepoxybutane</a:t>
            </a:r>
            <a:r>
              <a:rPr lang="en-US" sz="1600" b="1" dirty="0"/>
              <a:t> chromosome fragility testing</a:t>
            </a:r>
          </a:p>
        </p:txBody>
      </p:sp>
    </p:spTree>
    <p:extLst>
      <p:ext uri="{BB962C8B-B14F-4D97-AF65-F5344CB8AC3E}">
        <p14:creationId xmlns:p14="http://schemas.microsoft.com/office/powerpoint/2010/main" val="246380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a:extLst>
              <a:ext uri="{FF2B5EF4-FFF2-40B4-BE49-F238E27FC236}">
                <a16:creationId xmlns:a16="http://schemas.microsoft.com/office/drawing/2014/main" id="{5E8DA2E6-88E1-498D-447F-A744772F7882}"/>
              </a:ext>
            </a:extLst>
          </p:cNvPr>
          <p:cNvSpPr>
            <a:spLocks noGrp="1"/>
          </p:cNvSpPr>
          <p:nvPr>
            <p:ph idx="1"/>
          </p:nvPr>
        </p:nvSpPr>
        <p:spPr>
          <a:xfrm>
            <a:off x="1295400" y="923818"/>
            <a:ext cx="7048500" cy="3086100"/>
          </a:xfrm>
        </p:spPr>
        <p:txBody>
          <a:bodyPr/>
          <a:lstStyle/>
          <a:p>
            <a:pPr marL="0" indent="0">
              <a:buNone/>
              <a:defRPr/>
            </a:pPr>
            <a:r>
              <a:rPr lang="en-US" sz="1500" dirty="0"/>
              <a:t>• Telomere length measurement</a:t>
            </a:r>
          </a:p>
          <a:p>
            <a:pPr marL="0" indent="0">
              <a:buNone/>
              <a:defRPr/>
            </a:pPr>
            <a:r>
              <a:rPr lang="en-US" sz="1500" dirty="0"/>
              <a:t>• ”Quantitative fluorescence </a:t>
            </a:r>
            <a:r>
              <a:rPr lang="en-US" sz="1500" i="1" dirty="0"/>
              <a:t>in situ </a:t>
            </a:r>
            <a:r>
              <a:rPr lang="en-US" sz="1500" dirty="0"/>
              <a:t>hybridization / flow cytometry (</a:t>
            </a:r>
            <a:r>
              <a:rPr lang="en-US" sz="1500" b="1" dirty="0"/>
              <a:t>flow-FISH</a:t>
            </a:r>
            <a:r>
              <a:rPr lang="en-US" sz="1500" dirty="0"/>
              <a:t>)”</a:t>
            </a:r>
          </a:p>
          <a:p>
            <a:pPr marL="0" indent="0">
              <a:buNone/>
              <a:defRPr/>
            </a:pPr>
            <a:r>
              <a:rPr lang="en-US" sz="1200" dirty="0"/>
              <a:t>  </a:t>
            </a:r>
            <a:r>
              <a:rPr lang="en-US" sz="1050" dirty="0">
                <a:solidFill>
                  <a:srgbClr val="FF00FF"/>
                </a:solidFill>
              </a:rPr>
              <a:t>  </a:t>
            </a:r>
            <a:endParaRPr lang="en-US" sz="1800" dirty="0"/>
          </a:p>
        </p:txBody>
      </p:sp>
      <p:pic>
        <p:nvPicPr>
          <p:cNvPr id="34820" name="Picture 4" descr="Picture2.jpg">
            <a:extLst>
              <a:ext uri="{FF2B5EF4-FFF2-40B4-BE49-F238E27FC236}">
                <a16:creationId xmlns:a16="http://schemas.microsoft.com/office/drawing/2014/main" id="{8A0F03A2-8C67-058C-A371-315718374D0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98058" y="2048485"/>
            <a:ext cx="1885950" cy="1799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Box 1">
            <a:extLst>
              <a:ext uri="{FF2B5EF4-FFF2-40B4-BE49-F238E27FC236}">
                <a16:creationId xmlns:a16="http://schemas.microsoft.com/office/drawing/2014/main" id="{40E34158-51CD-D94A-989E-83A4296F445B}"/>
              </a:ext>
            </a:extLst>
          </p:cNvPr>
          <p:cNvSpPr txBox="1">
            <a:spLocks noChangeArrowheads="1"/>
          </p:cNvSpPr>
          <p:nvPr/>
        </p:nvSpPr>
        <p:spPr bwMode="auto">
          <a:xfrm>
            <a:off x="1368293" y="3795133"/>
            <a:ext cx="18950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200" dirty="0" err="1"/>
              <a:t>Lansdorp</a:t>
            </a:r>
            <a:r>
              <a:rPr lang="en-US" altLang="en-US" sz="1200" dirty="0"/>
              <a:t> and colleagues</a:t>
            </a:r>
          </a:p>
        </p:txBody>
      </p:sp>
      <p:sp>
        <p:nvSpPr>
          <p:cNvPr id="3" name="Rectangle 2">
            <a:extLst>
              <a:ext uri="{FF2B5EF4-FFF2-40B4-BE49-F238E27FC236}">
                <a16:creationId xmlns:a16="http://schemas.microsoft.com/office/drawing/2014/main" id="{191C8DA9-BCDF-60FE-8A02-67797331CC35}"/>
              </a:ext>
            </a:extLst>
          </p:cNvPr>
          <p:cNvSpPr/>
          <p:nvPr/>
        </p:nvSpPr>
        <p:spPr>
          <a:xfrm>
            <a:off x="4038600" y="3474137"/>
            <a:ext cx="400050" cy="17145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4823" name="Group 4">
            <a:extLst>
              <a:ext uri="{FF2B5EF4-FFF2-40B4-BE49-F238E27FC236}">
                <a16:creationId xmlns:a16="http://schemas.microsoft.com/office/drawing/2014/main" id="{9928B5FB-9740-74FC-8DA1-B0197C355ACE}"/>
              </a:ext>
            </a:extLst>
          </p:cNvPr>
          <p:cNvGrpSpPr>
            <a:grpSpLocks/>
          </p:cNvGrpSpPr>
          <p:nvPr/>
        </p:nvGrpSpPr>
        <p:grpSpPr bwMode="auto">
          <a:xfrm>
            <a:off x="881479" y="1511864"/>
            <a:ext cx="8258663" cy="3407458"/>
            <a:chOff x="2453825" y="1490934"/>
            <a:chExt cx="11011551" cy="4543186"/>
          </a:xfrm>
        </p:grpSpPr>
        <p:grpSp>
          <p:nvGrpSpPr>
            <p:cNvPr id="34825" name="Group 3">
              <a:extLst>
                <a:ext uri="{FF2B5EF4-FFF2-40B4-BE49-F238E27FC236}">
                  <a16:creationId xmlns:a16="http://schemas.microsoft.com/office/drawing/2014/main" id="{61A22EA3-0E8F-77F0-03F4-6EE5B2615CC6}"/>
                </a:ext>
              </a:extLst>
            </p:cNvPr>
            <p:cNvGrpSpPr>
              <a:grpSpLocks/>
            </p:cNvGrpSpPr>
            <p:nvPr/>
          </p:nvGrpSpPr>
          <p:grpSpPr bwMode="auto">
            <a:xfrm>
              <a:off x="2453825" y="1490934"/>
              <a:ext cx="11011551" cy="4380827"/>
              <a:chOff x="2453825" y="1490934"/>
              <a:chExt cx="11011551" cy="4380827"/>
            </a:xfrm>
          </p:grpSpPr>
          <p:sp>
            <p:nvSpPr>
              <p:cNvPr id="34828" name="Rectangle 1">
                <a:extLst>
                  <a:ext uri="{FF2B5EF4-FFF2-40B4-BE49-F238E27FC236}">
                    <a16:creationId xmlns:a16="http://schemas.microsoft.com/office/drawing/2014/main" id="{B011DD61-6555-8234-46AD-B735CC2086AA}"/>
                  </a:ext>
                </a:extLst>
              </p:cNvPr>
              <p:cNvSpPr>
                <a:spLocks noChangeArrowheads="1"/>
              </p:cNvSpPr>
              <p:nvPr/>
            </p:nvSpPr>
            <p:spPr bwMode="auto">
              <a:xfrm>
                <a:off x="2453825" y="5092077"/>
                <a:ext cx="11011551" cy="77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600" b="1" u="sng" dirty="0"/>
                  <a:t>Blood cell telomere length:</a:t>
                </a:r>
                <a:r>
                  <a:rPr lang="en-US" altLang="en-US" sz="1600" b="1" dirty="0"/>
                  <a:t>	</a:t>
                </a:r>
                <a:r>
                  <a:rPr lang="en-US" altLang="en-US" sz="1600" dirty="0"/>
                  <a:t>-</a:t>
                </a:r>
                <a:r>
                  <a:rPr lang="en-US" altLang="en-US" sz="1600" b="1" dirty="0"/>
                  <a:t> </a:t>
                </a:r>
                <a:r>
                  <a:rPr lang="en-US" altLang="en-US" sz="1600" dirty="0"/>
                  <a:t>useful for diagnosing DC in BMF patients</a:t>
                </a:r>
                <a:endParaRPr lang="en-US" altLang="en-US" sz="1600" u="sng" dirty="0"/>
              </a:p>
              <a:p>
                <a:pPr eaLnBrk="1" hangingPunct="1">
                  <a:spcBef>
                    <a:spcPct val="0"/>
                  </a:spcBef>
                  <a:buFontTx/>
                  <a:buNone/>
                </a:pPr>
                <a:r>
                  <a:rPr lang="en-US" altLang="en-US" sz="1600" dirty="0"/>
                  <a:t>			- changed detection and clinical practice</a:t>
                </a:r>
              </a:p>
            </p:txBody>
          </p:sp>
          <p:pic>
            <p:nvPicPr>
              <p:cNvPr id="34827" name="Picture 1">
                <a:extLst>
                  <a:ext uri="{FF2B5EF4-FFF2-40B4-BE49-F238E27FC236}">
                    <a16:creationId xmlns:a16="http://schemas.microsoft.com/office/drawing/2014/main" id="{7534D6F8-3085-5CEC-73BA-EB3C23B3C2D0}"/>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120231" y="1490934"/>
                <a:ext cx="459137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826" name="TextBox 2">
              <a:extLst>
                <a:ext uri="{FF2B5EF4-FFF2-40B4-BE49-F238E27FC236}">
                  <a16:creationId xmlns:a16="http://schemas.microsoft.com/office/drawing/2014/main" id="{91324C4E-47FA-238B-B36B-6A8940D7C330}"/>
                </a:ext>
              </a:extLst>
            </p:cNvPr>
            <p:cNvSpPr txBox="1">
              <a:spLocks noChangeArrowheads="1"/>
            </p:cNvSpPr>
            <p:nvPr/>
          </p:nvSpPr>
          <p:spPr bwMode="auto">
            <a:xfrm>
              <a:off x="10942048" y="5634019"/>
              <a:ext cx="1862048"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350"/>
                <a:t>Alter et al, 2007</a:t>
              </a:r>
            </a:p>
          </p:txBody>
        </p:sp>
      </p:grpSp>
      <p:sp>
        <p:nvSpPr>
          <p:cNvPr id="34824" name="Rectangle 1">
            <a:extLst>
              <a:ext uri="{FF2B5EF4-FFF2-40B4-BE49-F238E27FC236}">
                <a16:creationId xmlns:a16="http://schemas.microsoft.com/office/drawing/2014/main" id="{1575336A-20B5-7D13-EBBB-AB442C21CB0A}"/>
              </a:ext>
            </a:extLst>
          </p:cNvPr>
          <p:cNvSpPr>
            <a:spLocks noChangeArrowheads="1"/>
          </p:cNvSpPr>
          <p:nvPr/>
        </p:nvSpPr>
        <p:spPr bwMode="auto">
          <a:xfrm rot="10800000">
            <a:off x="1318445" y="1726035"/>
            <a:ext cx="2045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200" dirty="0">
                <a:solidFill>
                  <a:srgbClr val="FF00FF"/>
                </a:solidFill>
              </a:rPr>
              <a:t>CCCTAACCCTAACCCTAA</a:t>
            </a:r>
            <a:endParaRPr lang="en-US" altLang="en-US" sz="1200" dirty="0"/>
          </a:p>
        </p:txBody>
      </p:sp>
      <p:sp>
        <p:nvSpPr>
          <p:cNvPr id="4" name="Title 1">
            <a:extLst>
              <a:ext uri="{FF2B5EF4-FFF2-40B4-BE49-F238E27FC236}">
                <a16:creationId xmlns:a16="http://schemas.microsoft.com/office/drawing/2014/main" id="{C8BD6BB2-140F-D025-A06B-F15FF94EE34B}"/>
              </a:ext>
            </a:extLst>
          </p:cNvPr>
          <p:cNvSpPr txBox="1">
            <a:spLocks noChangeArrowheads="1"/>
          </p:cNvSpPr>
          <p:nvPr/>
        </p:nvSpPr>
        <p:spPr bwMode="auto">
          <a:xfrm>
            <a:off x="1714500" y="0"/>
            <a:ext cx="58293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a:solidFill>
                  <a:schemeClr val="tx2"/>
                </a:solidFill>
                <a:latin typeface="+mj-lt"/>
                <a:ea typeface="+mj-ea"/>
                <a:cs typeface="ＭＳ Ｐゴシック" charset="0"/>
              </a:defRPr>
            </a:lvl1pPr>
            <a:lvl2pPr algn="ctr" rtl="0" eaLnBrk="0" fontAlgn="base" hangingPunct="0">
              <a:spcBef>
                <a:spcPct val="0"/>
              </a:spcBef>
              <a:spcAft>
                <a:spcPct val="0"/>
              </a:spcAft>
              <a:defRPr sz="33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33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33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3300">
                <a:solidFill>
                  <a:schemeClr val="tx2"/>
                </a:solidFill>
                <a:latin typeface="Arial" charset="0"/>
                <a:ea typeface="ＭＳ Ｐゴシック" charset="0"/>
                <a:cs typeface="ＭＳ Ｐゴシック" charset="0"/>
              </a:defRPr>
            </a:lvl5pPr>
            <a:lvl6pPr marL="342900" algn="ctr" rtl="0" fontAlgn="base">
              <a:spcBef>
                <a:spcPct val="0"/>
              </a:spcBef>
              <a:spcAft>
                <a:spcPct val="0"/>
              </a:spcAft>
              <a:defRPr sz="3300">
                <a:solidFill>
                  <a:schemeClr val="tx2"/>
                </a:solidFill>
                <a:latin typeface="Arial" charset="0"/>
                <a:ea typeface="ＭＳ Ｐゴシック" charset="0"/>
              </a:defRPr>
            </a:lvl6pPr>
            <a:lvl7pPr marL="685800" algn="ctr" rtl="0" fontAlgn="base">
              <a:spcBef>
                <a:spcPct val="0"/>
              </a:spcBef>
              <a:spcAft>
                <a:spcPct val="0"/>
              </a:spcAft>
              <a:defRPr sz="3300">
                <a:solidFill>
                  <a:schemeClr val="tx2"/>
                </a:solidFill>
                <a:latin typeface="Arial" charset="0"/>
                <a:ea typeface="ＭＳ Ｐゴシック" charset="0"/>
              </a:defRPr>
            </a:lvl7pPr>
            <a:lvl8pPr marL="1028700" algn="ctr" rtl="0" fontAlgn="base">
              <a:spcBef>
                <a:spcPct val="0"/>
              </a:spcBef>
              <a:spcAft>
                <a:spcPct val="0"/>
              </a:spcAft>
              <a:defRPr sz="3300">
                <a:solidFill>
                  <a:schemeClr val="tx2"/>
                </a:solidFill>
                <a:latin typeface="Arial" charset="0"/>
                <a:ea typeface="ＭＳ Ｐゴシック" charset="0"/>
              </a:defRPr>
            </a:lvl8pPr>
            <a:lvl9pPr marL="1371600" algn="ctr" rtl="0" fontAlgn="base">
              <a:spcBef>
                <a:spcPct val="0"/>
              </a:spcBef>
              <a:spcAft>
                <a:spcPct val="0"/>
              </a:spcAft>
              <a:defRPr sz="3300">
                <a:solidFill>
                  <a:schemeClr val="tx2"/>
                </a:solidFill>
                <a:latin typeface="Arial" charset="0"/>
                <a:ea typeface="ＭＳ Ｐゴシック" charset="0"/>
              </a:defRPr>
            </a:lvl9pPr>
          </a:lstStyle>
          <a:p>
            <a:r>
              <a:rPr lang="en-US" altLang="en-US" sz="2700" kern="0" dirty="0">
                <a:solidFill>
                  <a:srgbClr val="002060"/>
                </a:solidFill>
              </a:rPr>
              <a:t>Dyskeratosis congenita (DC)</a:t>
            </a:r>
            <a:br>
              <a:rPr lang="en-US" altLang="en-US" sz="2700" kern="0" dirty="0">
                <a:solidFill>
                  <a:srgbClr val="002060"/>
                </a:solidFill>
              </a:rPr>
            </a:br>
            <a:r>
              <a:rPr lang="en-US" altLang="en-US" sz="1800" kern="0" dirty="0">
                <a:solidFill>
                  <a:srgbClr val="002060"/>
                </a:solidFill>
              </a:rPr>
              <a:t>Functional testing</a:t>
            </a:r>
          </a:p>
        </p:txBody>
      </p:sp>
      <p:pic>
        <p:nvPicPr>
          <p:cNvPr id="5" name="Picture 4">
            <a:extLst>
              <a:ext uri="{FF2B5EF4-FFF2-40B4-BE49-F238E27FC236}">
                <a16:creationId xmlns:a16="http://schemas.microsoft.com/office/drawing/2014/main" id="{DD5F9356-37F7-0954-253B-C7B9D51640B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l="6912" t="15681" r="33646" b="50533"/>
          <a:stretch>
            <a:fillRect/>
          </a:stretch>
        </p:blipFill>
        <p:spPr bwMode="auto">
          <a:xfrm>
            <a:off x="85237" y="870857"/>
            <a:ext cx="6932867" cy="3046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lose-up of a pair of black and blue wire&#10;&#10;Description automatically generated">
            <a:extLst>
              <a:ext uri="{FF2B5EF4-FFF2-40B4-BE49-F238E27FC236}">
                <a16:creationId xmlns:a16="http://schemas.microsoft.com/office/drawing/2014/main" id="{164BCDB8-3197-71BE-0DE0-3C888A7B493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3048940">
            <a:off x="5585797" y="1898155"/>
            <a:ext cx="1766306" cy="1670050"/>
          </a:xfrm>
          <a:prstGeom prst="rect">
            <a:avLst/>
          </a:prstGeom>
          <a:ln>
            <a:solidFill>
              <a:schemeClr val="bg1">
                <a:lumMod val="50000"/>
              </a:schemeClr>
            </a:solidFill>
          </a:ln>
        </p:spPr>
      </p:pic>
      <p:pic>
        <p:nvPicPr>
          <p:cNvPr id="9" name="Picture 8" descr="A black fish tail on a white background&#10;&#10;Description automatically generated">
            <a:extLst>
              <a:ext uri="{FF2B5EF4-FFF2-40B4-BE49-F238E27FC236}">
                <a16:creationId xmlns:a16="http://schemas.microsoft.com/office/drawing/2014/main" id="{7F2D836F-E653-ED4E-89A1-3E342B4C1AB8}"/>
              </a:ext>
            </a:extLst>
          </p:cNvPr>
          <p:cNvPicPr>
            <a:picLocks noChangeAspect="1"/>
          </p:cNvPicPr>
          <p:nvPr/>
        </p:nvPicPr>
        <p:blipFill>
          <a:blip r:embed="rId7" cstate="screen">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a:ext>
            </a:extLst>
          </a:blip>
          <a:stretch>
            <a:fillRect/>
          </a:stretch>
        </p:blipFill>
        <p:spPr>
          <a:xfrm rot="20700000">
            <a:off x="5479908" y="2077744"/>
            <a:ext cx="1854320" cy="1176470"/>
          </a:xfrm>
          <a:prstGeom prst="rect">
            <a:avLst/>
          </a:prstGeom>
        </p:spPr>
      </p:pic>
      <p:sp>
        <p:nvSpPr>
          <p:cNvPr id="11" name="TextBox 10">
            <a:extLst>
              <a:ext uri="{FF2B5EF4-FFF2-40B4-BE49-F238E27FC236}">
                <a16:creationId xmlns:a16="http://schemas.microsoft.com/office/drawing/2014/main" id="{FEE58767-953E-572B-0CED-D4E7C21C1C4C}"/>
              </a:ext>
            </a:extLst>
          </p:cNvPr>
          <p:cNvSpPr txBox="1"/>
          <p:nvPr/>
        </p:nvSpPr>
        <p:spPr>
          <a:xfrm>
            <a:off x="1330248" y="1533065"/>
            <a:ext cx="3212203" cy="276999"/>
          </a:xfrm>
          <a:prstGeom prst="rect">
            <a:avLst/>
          </a:prstGeom>
          <a:noFill/>
        </p:spPr>
        <p:txBody>
          <a:bodyPr wrap="square">
            <a:spAutoFit/>
          </a:bodyPr>
          <a:lstStyle/>
          <a:p>
            <a:pPr marL="0" indent="0">
              <a:buNone/>
              <a:defRPr/>
            </a:pPr>
            <a:r>
              <a:rPr lang="en-US" sz="1200" dirty="0"/>
              <a:t>TTAGGGTTAGGGTTAGGG </a:t>
            </a:r>
          </a:p>
        </p:txBody>
      </p:sp>
      <p:sp>
        <p:nvSpPr>
          <p:cNvPr id="12" name="TextBox 11">
            <a:extLst>
              <a:ext uri="{FF2B5EF4-FFF2-40B4-BE49-F238E27FC236}">
                <a16:creationId xmlns:a16="http://schemas.microsoft.com/office/drawing/2014/main" id="{B9C75217-9A4C-1935-DADC-6ED11CC9CF4D}"/>
              </a:ext>
            </a:extLst>
          </p:cNvPr>
          <p:cNvSpPr txBox="1"/>
          <p:nvPr/>
        </p:nvSpPr>
        <p:spPr>
          <a:xfrm>
            <a:off x="5486400" y="3135034"/>
            <a:ext cx="1569660" cy="646331"/>
          </a:xfrm>
          <a:prstGeom prst="rect">
            <a:avLst/>
          </a:prstGeom>
          <a:noFill/>
        </p:spPr>
        <p:txBody>
          <a:bodyPr wrap="none" rtlCol="0">
            <a:spAutoFit/>
          </a:bodyPr>
          <a:lstStyle/>
          <a:p>
            <a:pPr algn="ctr"/>
            <a:r>
              <a:rPr lang="en-US" dirty="0"/>
              <a:t>Dyskeratosis </a:t>
            </a:r>
          </a:p>
          <a:p>
            <a:pPr algn="ctr"/>
            <a:r>
              <a:rPr lang="en-US" dirty="0"/>
              <a:t>congenita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824"/>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2"/>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348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8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8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987">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987">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P spid="34821" grpId="0"/>
      <p:bldP spid="34824" grpId="0"/>
      <p:bldP spid="11" grpId="0"/>
      <p:bldP spid="12" grpId="0"/>
      <p:bldP spid="1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3">
            <a:extLst>
              <a:ext uri="{FF2B5EF4-FFF2-40B4-BE49-F238E27FC236}">
                <a16:creationId xmlns:a16="http://schemas.microsoft.com/office/drawing/2014/main" id="{9DCAC853-F986-CE0E-05AB-D5993D93BED6}"/>
              </a:ext>
            </a:extLst>
          </p:cNvPr>
          <p:cNvSpPr txBox="1">
            <a:spLocks noChangeArrowheads="1"/>
          </p:cNvSpPr>
          <p:nvPr/>
        </p:nvSpPr>
        <p:spPr bwMode="auto">
          <a:xfrm>
            <a:off x="2844604" y="361950"/>
            <a:ext cx="345479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700" dirty="0">
                <a:solidFill>
                  <a:srgbClr val="1F497D"/>
                </a:solidFill>
              </a:rPr>
              <a:t>Evaluating for IBMFS</a:t>
            </a:r>
          </a:p>
        </p:txBody>
      </p:sp>
      <p:sp>
        <p:nvSpPr>
          <p:cNvPr id="2" name="Rectangle 8">
            <a:extLst>
              <a:ext uri="{FF2B5EF4-FFF2-40B4-BE49-F238E27FC236}">
                <a16:creationId xmlns:a16="http://schemas.microsoft.com/office/drawing/2014/main" id="{5F511464-85D7-E618-D96A-14BD9EDA867C}"/>
              </a:ext>
            </a:extLst>
          </p:cNvPr>
          <p:cNvSpPr>
            <a:spLocks noChangeArrowheads="1"/>
          </p:cNvSpPr>
          <p:nvPr/>
        </p:nvSpPr>
        <p:spPr bwMode="auto">
          <a:xfrm>
            <a:off x="304800" y="1047750"/>
            <a:ext cx="8534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342900" indent="-342900" eaLnBrk="1" hangingPunct="1">
              <a:buAutoNum type="arabicParenR"/>
            </a:pPr>
            <a:r>
              <a:rPr lang="en-US" altLang="en-US" dirty="0"/>
              <a:t>Clinical diagnosis</a:t>
            </a:r>
          </a:p>
          <a:p>
            <a:pPr marL="1085850" lvl="1" indent="-342900" eaLnBrk="1" hangingPunct="1">
              <a:buFont typeface="Arial" panose="020B0604020202020204" pitchFamily="34" charset="0"/>
              <a:buChar char="•"/>
            </a:pPr>
            <a:r>
              <a:rPr lang="en-US" altLang="en-US" dirty="0"/>
              <a:t>fitting a “textbook” description (phenotype)</a:t>
            </a:r>
          </a:p>
          <a:p>
            <a:pPr marL="342900" indent="-342900" eaLnBrk="1" hangingPunct="1">
              <a:buAutoNum type="arabicParenR"/>
            </a:pPr>
            <a:endParaRPr lang="en-US" altLang="en-US" dirty="0"/>
          </a:p>
          <a:p>
            <a:pPr marL="342900" indent="-342900" eaLnBrk="1" hangingPunct="1">
              <a:buAutoNum type="arabicParenR"/>
            </a:pPr>
            <a:r>
              <a:rPr lang="en-US" altLang="en-US" dirty="0"/>
              <a:t>Functional testing for the defect in the cell</a:t>
            </a:r>
          </a:p>
          <a:p>
            <a:pPr marL="1085850" lvl="1" indent="-342900" eaLnBrk="1" hangingPunct="1">
              <a:buFont typeface="Arial" panose="020B0604020202020204" pitchFamily="34" charset="0"/>
              <a:buChar char="•"/>
            </a:pPr>
            <a:r>
              <a:rPr lang="en-US" altLang="en-US" dirty="0"/>
              <a:t>may re-define the disease category</a:t>
            </a:r>
          </a:p>
          <a:p>
            <a:pPr lvl="1" indent="0" eaLnBrk="1" hangingPunct="1"/>
            <a:endParaRPr lang="en-US" altLang="en-US" dirty="0"/>
          </a:p>
          <a:p>
            <a:pPr marL="342900" indent="-342900" eaLnBrk="1" hangingPunct="1">
              <a:buAutoNum type="arabicParenR"/>
            </a:pPr>
            <a:r>
              <a:rPr lang="en-US" altLang="en-US" b="1" dirty="0"/>
              <a:t>Genetic testing for the mutation underlying the disease</a:t>
            </a:r>
          </a:p>
          <a:p>
            <a:pPr marL="1085850" lvl="1" indent="-342900" eaLnBrk="1" hangingPunct="1">
              <a:buFont typeface="Arial" panose="020B0604020202020204" pitchFamily="34" charset="0"/>
              <a:buChar char="•"/>
            </a:pPr>
            <a:r>
              <a:rPr lang="en-US" altLang="en-US" b="1" dirty="0"/>
              <a:t>power and complexities</a:t>
            </a:r>
          </a:p>
        </p:txBody>
      </p:sp>
    </p:spTree>
    <p:extLst>
      <p:ext uri="{BB962C8B-B14F-4D97-AF65-F5344CB8AC3E}">
        <p14:creationId xmlns:p14="http://schemas.microsoft.com/office/powerpoint/2010/main" val="2106752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3">
            <a:extLst>
              <a:ext uri="{FF2B5EF4-FFF2-40B4-BE49-F238E27FC236}">
                <a16:creationId xmlns:a16="http://schemas.microsoft.com/office/drawing/2014/main" id="{5FCD62EE-B348-FC09-BDE4-B3190BDE2867}"/>
              </a:ext>
            </a:extLst>
          </p:cNvPr>
          <p:cNvSpPr txBox="1">
            <a:spLocks noChangeArrowheads="1"/>
          </p:cNvSpPr>
          <p:nvPr/>
        </p:nvSpPr>
        <p:spPr bwMode="auto">
          <a:xfrm>
            <a:off x="2142489" y="139292"/>
            <a:ext cx="485902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700" dirty="0">
                <a:solidFill>
                  <a:srgbClr val="1F497D"/>
                </a:solidFill>
              </a:rPr>
              <a:t>Patterns of genetic inheritance</a:t>
            </a:r>
          </a:p>
        </p:txBody>
      </p:sp>
      <p:pic>
        <p:nvPicPr>
          <p:cNvPr id="10" name="Picture 9" descr="A diagram of two people&#10;&#10;Description automatically generated">
            <a:extLst>
              <a:ext uri="{FF2B5EF4-FFF2-40B4-BE49-F238E27FC236}">
                <a16:creationId xmlns:a16="http://schemas.microsoft.com/office/drawing/2014/main" id="{3618B835-FD61-E8FC-6173-E043305FEE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46" y="867558"/>
            <a:ext cx="2497996" cy="3211709"/>
          </a:xfrm>
          <a:prstGeom prst="rect">
            <a:avLst/>
          </a:prstGeom>
        </p:spPr>
      </p:pic>
      <p:grpSp>
        <p:nvGrpSpPr>
          <p:cNvPr id="14" name="Group 13">
            <a:extLst>
              <a:ext uri="{FF2B5EF4-FFF2-40B4-BE49-F238E27FC236}">
                <a16:creationId xmlns:a16="http://schemas.microsoft.com/office/drawing/2014/main" id="{136E92C0-936E-E573-44F1-31157FE37301}"/>
              </a:ext>
            </a:extLst>
          </p:cNvPr>
          <p:cNvGrpSpPr/>
          <p:nvPr/>
        </p:nvGrpSpPr>
        <p:grpSpPr>
          <a:xfrm>
            <a:off x="3124200" y="832025"/>
            <a:ext cx="2598088" cy="3380592"/>
            <a:chOff x="3124200" y="832025"/>
            <a:chExt cx="2598088" cy="3380592"/>
          </a:xfrm>
        </p:grpSpPr>
        <p:pic>
          <p:nvPicPr>
            <p:cNvPr id="4" name="Picture 3" descr="A diagram of a family&#10;&#10;Description automatically generated">
              <a:extLst>
                <a:ext uri="{FF2B5EF4-FFF2-40B4-BE49-F238E27FC236}">
                  <a16:creationId xmlns:a16="http://schemas.microsoft.com/office/drawing/2014/main" id="{05FEBECA-BF45-4BCC-7977-2CD2AF8BE0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26954" y="882254"/>
              <a:ext cx="2495334" cy="3068587"/>
            </a:xfrm>
            <a:prstGeom prst="rect">
              <a:avLst/>
            </a:prstGeom>
          </p:spPr>
        </p:pic>
        <p:cxnSp>
          <p:nvCxnSpPr>
            <p:cNvPr id="12" name="Straight Connector 11">
              <a:extLst>
                <a:ext uri="{FF2B5EF4-FFF2-40B4-BE49-F238E27FC236}">
                  <a16:creationId xmlns:a16="http://schemas.microsoft.com/office/drawing/2014/main" id="{C374157F-8F2B-D0A6-D47D-43A10770A923}"/>
                </a:ext>
              </a:extLst>
            </p:cNvPr>
            <p:cNvCxnSpPr/>
            <p:nvPr/>
          </p:nvCxnSpPr>
          <p:spPr>
            <a:xfrm>
              <a:off x="3124200" y="832025"/>
              <a:ext cx="0" cy="3380592"/>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5" name="Group 14">
            <a:extLst>
              <a:ext uri="{FF2B5EF4-FFF2-40B4-BE49-F238E27FC236}">
                <a16:creationId xmlns:a16="http://schemas.microsoft.com/office/drawing/2014/main" id="{B95A1982-8A7E-0B6F-2C7D-E4697B1AB071}"/>
              </a:ext>
            </a:extLst>
          </p:cNvPr>
          <p:cNvGrpSpPr/>
          <p:nvPr/>
        </p:nvGrpSpPr>
        <p:grpSpPr>
          <a:xfrm>
            <a:off x="5867400" y="867558"/>
            <a:ext cx="2584109" cy="3380592"/>
            <a:chOff x="5867400" y="867558"/>
            <a:chExt cx="2584109" cy="3380592"/>
          </a:xfrm>
        </p:grpSpPr>
        <p:pic>
          <p:nvPicPr>
            <p:cNvPr id="8" name="Picture 7" descr="A diagram of a mother and child&#10;&#10;Description automatically generated">
              <a:extLst>
                <a:ext uri="{FF2B5EF4-FFF2-40B4-BE49-F238E27FC236}">
                  <a16:creationId xmlns:a16="http://schemas.microsoft.com/office/drawing/2014/main" id="{4E66D50F-3B67-25AC-C14D-0C4D67D17E3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43600" y="884041"/>
              <a:ext cx="2507909" cy="3211709"/>
            </a:xfrm>
            <a:prstGeom prst="rect">
              <a:avLst/>
            </a:prstGeom>
          </p:spPr>
        </p:pic>
        <p:cxnSp>
          <p:nvCxnSpPr>
            <p:cNvPr id="13" name="Straight Connector 12">
              <a:extLst>
                <a:ext uri="{FF2B5EF4-FFF2-40B4-BE49-F238E27FC236}">
                  <a16:creationId xmlns:a16="http://schemas.microsoft.com/office/drawing/2014/main" id="{BDD7044E-4F39-B3BC-4C66-6BA813AAAC08}"/>
                </a:ext>
              </a:extLst>
            </p:cNvPr>
            <p:cNvCxnSpPr/>
            <p:nvPr/>
          </p:nvCxnSpPr>
          <p:spPr>
            <a:xfrm>
              <a:off x="5867400" y="867558"/>
              <a:ext cx="0" cy="3380592"/>
            </a:xfrm>
            <a:prstGeom prst="line">
              <a:avLst/>
            </a:prstGeom>
          </p:spPr>
          <p:style>
            <a:lnRef idx="2">
              <a:schemeClr val="accent1"/>
            </a:lnRef>
            <a:fillRef idx="0">
              <a:schemeClr val="accent1"/>
            </a:fillRef>
            <a:effectRef idx="1">
              <a:schemeClr val="accent1"/>
            </a:effectRef>
            <a:fontRef idx="minor">
              <a:schemeClr val="tx1"/>
            </a:fontRef>
          </p:style>
        </p:cxnSp>
      </p:grpSp>
      <p:sp>
        <p:nvSpPr>
          <p:cNvPr id="16" name="TextBox 15">
            <a:extLst>
              <a:ext uri="{FF2B5EF4-FFF2-40B4-BE49-F238E27FC236}">
                <a16:creationId xmlns:a16="http://schemas.microsoft.com/office/drawing/2014/main" id="{0A4A9694-8157-5113-31E6-A3DB38F8B816}"/>
              </a:ext>
            </a:extLst>
          </p:cNvPr>
          <p:cNvSpPr txBox="1"/>
          <p:nvPr/>
        </p:nvSpPr>
        <p:spPr>
          <a:xfrm>
            <a:off x="927412" y="4332668"/>
            <a:ext cx="7289175" cy="369332"/>
          </a:xfrm>
          <a:prstGeom prst="rect">
            <a:avLst/>
          </a:prstGeom>
          <a:noFill/>
        </p:spPr>
        <p:txBody>
          <a:bodyPr wrap="none" rtlCol="0">
            <a:spAutoFit/>
          </a:bodyPr>
          <a:lstStyle/>
          <a:p>
            <a:r>
              <a:rPr lang="en-US" b="1" i="1" dirty="0"/>
              <a:t>De novo</a:t>
            </a:r>
            <a:r>
              <a:rPr lang="en-US" i="1" dirty="0"/>
              <a:t> </a:t>
            </a:r>
            <a:r>
              <a:rPr lang="en-US" dirty="0"/>
              <a:t>– new disease-causing mutation in child; not in either parent</a:t>
            </a:r>
          </a:p>
        </p:txBody>
      </p:sp>
    </p:spTree>
    <p:extLst>
      <p:ext uri="{BB962C8B-B14F-4D97-AF65-F5344CB8AC3E}">
        <p14:creationId xmlns:p14="http://schemas.microsoft.com/office/powerpoint/2010/main" val="370709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8" descr="Bone_marrow_biopsia_in_aplastic_anemia.jpg">
            <a:extLst>
              <a:ext uri="{FF2B5EF4-FFF2-40B4-BE49-F238E27FC236}">
                <a16:creationId xmlns:a16="http://schemas.microsoft.com/office/drawing/2014/main" id="{F54AC507-82A4-7A73-3B86-6775B25C4A8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57600" y="1943100"/>
            <a:ext cx="1627188" cy="1485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458" name="TextBox 3">
            <a:extLst>
              <a:ext uri="{FF2B5EF4-FFF2-40B4-BE49-F238E27FC236}">
                <a16:creationId xmlns:a16="http://schemas.microsoft.com/office/drawing/2014/main" id="{5FCD62EE-B348-FC09-BDE4-B3190BDE2867}"/>
              </a:ext>
            </a:extLst>
          </p:cNvPr>
          <p:cNvSpPr txBox="1">
            <a:spLocks noChangeArrowheads="1"/>
          </p:cNvSpPr>
          <p:nvPr/>
        </p:nvSpPr>
        <p:spPr bwMode="auto">
          <a:xfrm>
            <a:off x="815975" y="153988"/>
            <a:ext cx="758983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700" dirty="0">
                <a:solidFill>
                  <a:srgbClr val="1F497D"/>
                </a:solidFill>
              </a:rPr>
              <a:t>Genetics of inherited bone marrow failure - 2023</a:t>
            </a:r>
          </a:p>
        </p:txBody>
      </p:sp>
      <p:sp>
        <p:nvSpPr>
          <p:cNvPr id="19459" name="Rectangle 8">
            <a:extLst>
              <a:ext uri="{FF2B5EF4-FFF2-40B4-BE49-F238E27FC236}">
                <a16:creationId xmlns:a16="http://schemas.microsoft.com/office/drawing/2014/main" id="{3B9373A5-781A-F80C-484D-E99B17A3AC2D}"/>
              </a:ext>
            </a:extLst>
          </p:cNvPr>
          <p:cNvSpPr>
            <a:spLocks noChangeArrowheads="1"/>
          </p:cNvSpPr>
          <p:nvPr/>
        </p:nvSpPr>
        <p:spPr bwMode="auto">
          <a:xfrm>
            <a:off x="352425" y="2800350"/>
            <a:ext cx="27797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500">
                <a:solidFill>
                  <a:srgbClr val="3366FF"/>
                </a:solidFill>
              </a:rPr>
              <a:t>Shwachman Diamond syndrome </a:t>
            </a:r>
            <a:r>
              <a:rPr lang="en-US" altLang="en-US" sz="1500"/>
              <a:t>(2-3 genes, &gt;90%)</a:t>
            </a:r>
          </a:p>
        </p:txBody>
      </p:sp>
      <p:sp>
        <p:nvSpPr>
          <p:cNvPr id="19460" name="Rectangle 9">
            <a:extLst>
              <a:ext uri="{FF2B5EF4-FFF2-40B4-BE49-F238E27FC236}">
                <a16:creationId xmlns:a16="http://schemas.microsoft.com/office/drawing/2014/main" id="{EFDD0CFE-8101-7161-65D7-2D717D5CC662}"/>
              </a:ext>
            </a:extLst>
          </p:cNvPr>
          <p:cNvSpPr>
            <a:spLocks noChangeArrowheads="1"/>
          </p:cNvSpPr>
          <p:nvPr/>
        </p:nvSpPr>
        <p:spPr bwMode="auto">
          <a:xfrm>
            <a:off x="1346200" y="1169988"/>
            <a:ext cx="31432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500" dirty="0">
                <a:solidFill>
                  <a:srgbClr val="3366FF"/>
                </a:solidFill>
              </a:rPr>
              <a:t>Fanconi anemia</a:t>
            </a:r>
          </a:p>
          <a:p>
            <a:pPr algn="ctr" eaLnBrk="1" hangingPunct="1">
              <a:spcBef>
                <a:spcPct val="0"/>
              </a:spcBef>
              <a:buFontTx/>
              <a:buNone/>
            </a:pPr>
            <a:r>
              <a:rPr lang="en-US" altLang="en-US" sz="1500" dirty="0"/>
              <a:t>(~23 genes, &gt;95%)</a:t>
            </a:r>
          </a:p>
        </p:txBody>
      </p:sp>
      <p:sp>
        <p:nvSpPr>
          <p:cNvPr id="19461" name="Rectangle 10">
            <a:extLst>
              <a:ext uri="{FF2B5EF4-FFF2-40B4-BE49-F238E27FC236}">
                <a16:creationId xmlns:a16="http://schemas.microsoft.com/office/drawing/2014/main" id="{BB496FF1-2ED7-EAA8-125F-DA9B885558B0}"/>
              </a:ext>
            </a:extLst>
          </p:cNvPr>
          <p:cNvSpPr>
            <a:spLocks noChangeArrowheads="1"/>
          </p:cNvSpPr>
          <p:nvPr/>
        </p:nvSpPr>
        <p:spPr bwMode="auto">
          <a:xfrm>
            <a:off x="3543300" y="4010025"/>
            <a:ext cx="1998663"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500">
                <a:solidFill>
                  <a:srgbClr val="3366FF"/>
                </a:solidFill>
              </a:rPr>
              <a:t>Diamond Blackfan anemia</a:t>
            </a:r>
          </a:p>
          <a:p>
            <a:pPr algn="ctr" eaLnBrk="1" hangingPunct="1">
              <a:spcBef>
                <a:spcPct val="0"/>
              </a:spcBef>
              <a:buFontTx/>
              <a:buNone/>
            </a:pPr>
            <a:r>
              <a:rPr lang="en-US" altLang="en-US" sz="1500"/>
              <a:t>(&gt;20 genes, 80-90%)</a:t>
            </a:r>
          </a:p>
        </p:txBody>
      </p:sp>
      <p:sp>
        <p:nvSpPr>
          <p:cNvPr id="19462" name="Rectangle 11">
            <a:extLst>
              <a:ext uri="{FF2B5EF4-FFF2-40B4-BE49-F238E27FC236}">
                <a16:creationId xmlns:a16="http://schemas.microsoft.com/office/drawing/2014/main" id="{DDB2C7F3-C80C-1727-C6CB-58F8EA2B4FE4}"/>
              </a:ext>
            </a:extLst>
          </p:cNvPr>
          <p:cNvSpPr>
            <a:spLocks noChangeArrowheads="1"/>
          </p:cNvSpPr>
          <p:nvPr/>
        </p:nvSpPr>
        <p:spPr bwMode="auto">
          <a:xfrm>
            <a:off x="5657850" y="2800350"/>
            <a:ext cx="21717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500">
                <a:solidFill>
                  <a:srgbClr val="3366FF"/>
                </a:solidFill>
              </a:rPr>
              <a:t>Pearson syndrome</a:t>
            </a:r>
          </a:p>
          <a:p>
            <a:pPr algn="ctr" eaLnBrk="1" hangingPunct="1">
              <a:spcBef>
                <a:spcPct val="0"/>
              </a:spcBef>
              <a:buFontTx/>
              <a:buNone/>
            </a:pPr>
            <a:r>
              <a:rPr lang="en-US" altLang="en-US" sz="1500"/>
              <a:t>(1 genome, 100%)</a:t>
            </a:r>
          </a:p>
        </p:txBody>
      </p:sp>
      <p:pic>
        <p:nvPicPr>
          <p:cNvPr id="19463" name="Picture 7">
            <a:extLst>
              <a:ext uri="{FF2B5EF4-FFF2-40B4-BE49-F238E27FC236}">
                <a16:creationId xmlns:a16="http://schemas.microsoft.com/office/drawing/2014/main" id="{1C6A1A0A-2722-98AE-B355-C0D1D4EBFF37}"/>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19838" y="946150"/>
            <a:ext cx="24257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4" descr="F1.large.jpg">
            <a:extLst>
              <a:ext uri="{FF2B5EF4-FFF2-40B4-BE49-F238E27FC236}">
                <a16:creationId xmlns:a16="http://schemas.microsoft.com/office/drawing/2014/main" id="{36543444-4AC6-8056-9934-9A4DB0726913}"/>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63538" y="914400"/>
            <a:ext cx="175736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465" name="Straight Arrow Connector 15">
            <a:extLst>
              <a:ext uri="{FF2B5EF4-FFF2-40B4-BE49-F238E27FC236}">
                <a16:creationId xmlns:a16="http://schemas.microsoft.com/office/drawing/2014/main" id="{60BC62C0-7C9A-F54E-9A13-647105CE03D0}"/>
              </a:ext>
            </a:extLst>
          </p:cNvPr>
          <p:cNvCxnSpPr>
            <a:cxnSpLocks noChangeShapeType="1"/>
          </p:cNvCxnSpPr>
          <p:nvPr/>
        </p:nvCxnSpPr>
        <p:spPr bwMode="auto">
          <a:xfrm>
            <a:off x="2530475" y="1804988"/>
            <a:ext cx="841375" cy="481012"/>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9466" name="Straight Arrow Connector 16">
            <a:extLst>
              <a:ext uri="{FF2B5EF4-FFF2-40B4-BE49-F238E27FC236}">
                <a16:creationId xmlns:a16="http://schemas.microsoft.com/office/drawing/2014/main" id="{72315630-C4BB-325D-6F08-93CD7A56C2F5}"/>
              </a:ext>
            </a:extLst>
          </p:cNvPr>
          <p:cNvCxnSpPr>
            <a:cxnSpLocks noChangeShapeType="1"/>
          </p:cNvCxnSpPr>
          <p:nvPr/>
        </p:nvCxnSpPr>
        <p:spPr bwMode="auto">
          <a:xfrm>
            <a:off x="3063875" y="3200400"/>
            <a:ext cx="422275" cy="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9467" name="Straight Arrow Connector 18">
            <a:extLst>
              <a:ext uri="{FF2B5EF4-FFF2-40B4-BE49-F238E27FC236}">
                <a16:creationId xmlns:a16="http://schemas.microsoft.com/office/drawing/2014/main" id="{73493517-86F9-B2D6-0762-946D9874CDF2}"/>
              </a:ext>
            </a:extLst>
          </p:cNvPr>
          <p:cNvCxnSpPr>
            <a:cxnSpLocks noChangeShapeType="1"/>
          </p:cNvCxnSpPr>
          <p:nvPr/>
        </p:nvCxnSpPr>
        <p:spPr bwMode="auto">
          <a:xfrm rot="5400000" flipH="1" flipV="1">
            <a:off x="4201319" y="3801269"/>
            <a:ext cx="514350" cy="1588"/>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9468" name="Straight Arrow Connector 20">
            <a:extLst>
              <a:ext uri="{FF2B5EF4-FFF2-40B4-BE49-F238E27FC236}">
                <a16:creationId xmlns:a16="http://schemas.microsoft.com/office/drawing/2014/main" id="{B98B86D9-2F74-81AD-D886-4225CA6B510F}"/>
              </a:ext>
            </a:extLst>
          </p:cNvPr>
          <p:cNvCxnSpPr>
            <a:cxnSpLocks noChangeShapeType="1"/>
          </p:cNvCxnSpPr>
          <p:nvPr/>
        </p:nvCxnSpPr>
        <p:spPr bwMode="auto">
          <a:xfrm rot="10800000">
            <a:off x="5486400" y="3143250"/>
            <a:ext cx="342900" cy="1588"/>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9469" name="Straight Arrow Connector 24">
            <a:extLst>
              <a:ext uri="{FF2B5EF4-FFF2-40B4-BE49-F238E27FC236}">
                <a16:creationId xmlns:a16="http://schemas.microsoft.com/office/drawing/2014/main" id="{38F66050-FA19-6470-CBC8-5608E6A074F8}"/>
              </a:ext>
            </a:extLst>
          </p:cNvPr>
          <p:cNvCxnSpPr>
            <a:cxnSpLocks noChangeShapeType="1"/>
          </p:cNvCxnSpPr>
          <p:nvPr/>
        </p:nvCxnSpPr>
        <p:spPr bwMode="auto">
          <a:xfrm flipH="1">
            <a:off x="5429250" y="1804988"/>
            <a:ext cx="841375" cy="481012"/>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51" name="TextBox 2">
            <a:extLst>
              <a:ext uri="{FF2B5EF4-FFF2-40B4-BE49-F238E27FC236}">
                <a16:creationId xmlns:a16="http://schemas.microsoft.com/office/drawing/2014/main" id="{DE0024FE-6F3E-A189-F944-9E3AFF9298D1}"/>
              </a:ext>
            </a:extLst>
          </p:cNvPr>
          <p:cNvSpPr txBox="1">
            <a:spLocks noChangeArrowheads="1"/>
          </p:cNvSpPr>
          <p:nvPr/>
        </p:nvSpPr>
        <p:spPr bwMode="auto">
          <a:xfrm>
            <a:off x="4518025" y="1692275"/>
            <a:ext cx="185738" cy="300038"/>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endParaRPr lang="en-US" altLang="en-US" sz="1350"/>
          </a:p>
        </p:txBody>
      </p:sp>
      <p:pic>
        <p:nvPicPr>
          <p:cNvPr id="19473" name="Picture 4">
            <a:extLst>
              <a:ext uri="{FF2B5EF4-FFF2-40B4-BE49-F238E27FC236}">
                <a16:creationId xmlns:a16="http://schemas.microsoft.com/office/drawing/2014/main" id="{25746295-4305-7A06-5C06-423287107C5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120900" y="3348038"/>
            <a:ext cx="1362075"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4" name="Rectangle 12">
            <a:extLst>
              <a:ext uri="{FF2B5EF4-FFF2-40B4-BE49-F238E27FC236}">
                <a16:creationId xmlns:a16="http://schemas.microsoft.com/office/drawing/2014/main" id="{AB72C850-73D1-58EA-18F4-EC000F95C6BB}"/>
              </a:ext>
            </a:extLst>
          </p:cNvPr>
          <p:cNvSpPr>
            <a:spLocks noChangeArrowheads="1"/>
          </p:cNvSpPr>
          <p:nvPr/>
        </p:nvSpPr>
        <p:spPr bwMode="auto">
          <a:xfrm>
            <a:off x="4557713" y="1169988"/>
            <a:ext cx="31432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500" dirty="0">
                <a:solidFill>
                  <a:srgbClr val="3366FF"/>
                </a:solidFill>
              </a:rPr>
              <a:t>Dyskeratosis congenita </a:t>
            </a:r>
          </a:p>
          <a:p>
            <a:pPr algn="ctr" eaLnBrk="1" hangingPunct="1">
              <a:spcBef>
                <a:spcPct val="0"/>
              </a:spcBef>
              <a:buFontTx/>
              <a:buNone/>
            </a:pPr>
            <a:r>
              <a:rPr lang="en-US" altLang="en-US" sz="1500" dirty="0"/>
              <a:t>(~18 genes, ~70%)</a:t>
            </a:r>
          </a:p>
        </p:txBody>
      </p:sp>
      <p:grpSp>
        <p:nvGrpSpPr>
          <p:cNvPr id="19475" name="Group 8">
            <a:extLst>
              <a:ext uri="{FF2B5EF4-FFF2-40B4-BE49-F238E27FC236}">
                <a16:creationId xmlns:a16="http://schemas.microsoft.com/office/drawing/2014/main" id="{15A9332A-E220-CD86-E69A-73F407DCFFE0}"/>
              </a:ext>
            </a:extLst>
          </p:cNvPr>
          <p:cNvGrpSpPr>
            <a:grpSpLocks/>
          </p:cNvGrpSpPr>
          <p:nvPr/>
        </p:nvGrpSpPr>
        <p:grpSpPr bwMode="auto">
          <a:xfrm>
            <a:off x="6386513" y="3278188"/>
            <a:ext cx="1838325" cy="1720850"/>
            <a:chOff x="6386951" y="3277505"/>
            <a:chExt cx="1838325" cy="1721928"/>
          </a:xfrm>
        </p:grpSpPr>
        <p:pic>
          <p:nvPicPr>
            <p:cNvPr id="19477" name="Picture 11">
              <a:extLst>
                <a:ext uri="{FF2B5EF4-FFF2-40B4-BE49-F238E27FC236}">
                  <a16:creationId xmlns:a16="http://schemas.microsoft.com/office/drawing/2014/main" id="{04082F29-4326-8AFE-D149-8FDD6CA9AD3B}"/>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386951" y="3306364"/>
              <a:ext cx="1838325" cy="1693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8" name="Rectangle 11">
              <a:extLst>
                <a:ext uri="{FF2B5EF4-FFF2-40B4-BE49-F238E27FC236}">
                  <a16:creationId xmlns:a16="http://schemas.microsoft.com/office/drawing/2014/main" id="{A638F92B-C32D-7EDF-921C-851987C126B7}"/>
                </a:ext>
              </a:extLst>
            </p:cNvPr>
            <p:cNvSpPr>
              <a:spLocks noChangeArrowheads="1"/>
            </p:cNvSpPr>
            <p:nvPr/>
          </p:nvSpPr>
          <p:spPr bwMode="auto">
            <a:xfrm>
              <a:off x="6934200" y="4127646"/>
              <a:ext cx="685800" cy="30286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en-US" altLang="en-US" sz="1200"/>
            </a:p>
          </p:txBody>
        </p:sp>
        <p:sp>
          <p:nvSpPr>
            <p:cNvPr id="19479" name="TextBox 7">
              <a:extLst>
                <a:ext uri="{FF2B5EF4-FFF2-40B4-BE49-F238E27FC236}">
                  <a16:creationId xmlns:a16="http://schemas.microsoft.com/office/drawing/2014/main" id="{7A4BC8C6-FBDA-127B-96BE-B886B83E1FBB}"/>
                </a:ext>
              </a:extLst>
            </p:cNvPr>
            <p:cNvSpPr txBox="1">
              <a:spLocks noChangeArrowheads="1"/>
            </p:cNvSpPr>
            <p:nvPr/>
          </p:nvSpPr>
          <p:spPr bwMode="auto">
            <a:xfrm>
              <a:off x="6812870" y="3992224"/>
              <a:ext cx="9284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t>mtDNA</a:t>
              </a:r>
            </a:p>
          </p:txBody>
        </p:sp>
        <p:sp>
          <p:nvSpPr>
            <p:cNvPr id="19480" name="Rectangle 11">
              <a:extLst>
                <a:ext uri="{FF2B5EF4-FFF2-40B4-BE49-F238E27FC236}">
                  <a16:creationId xmlns:a16="http://schemas.microsoft.com/office/drawing/2014/main" id="{7C626E86-B1F5-F283-7924-E26ADA41DD56}"/>
                </a:ext>
              </a:extLst>
            </p:cNvPr>
            <p:cNvSpPr>
              <a:spLocks noChangeArrowheads="1"/>
            </p:cNvSpPr>
            <p:nvPr/>
          </p:nvSpPr>
          <p:spPr bwMode="auto">
            <a:xfrm>
              <a:off x="6386951" y="3277505"/>
              <a:ext cx="318649" cy="13244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en-US" altLang="en-US" sz="1200"/>
            </a:p>
          </p:txBody>
        </p:sp>
      </p:grpSp>
      <p:sp>
        <p:nvSpPr>
          <p:cNvPr id="19476" name="TextBox 3">
            <a:extLst>
              <a:ext uri="{FF2B5EF4-FFF2-40B4-BE49-F238E27FC236}">
                <a16:creationId xmlns:a16="http://schemas.microsoft.com/office/drawing/2014/main" id="{FCD3D31F-1196-1B2F-19F8-8687637D2437}"/>
              </a:ext>
            </a:extLst>
          </p:cNvPr>
          <p:cNvSpPr txBox="1">
            <a:spLocks noChangeArrowheads="1"/>
          </p:cNvSpPr>
          <p:nvPr/>
        </p:nvSpPr>
        <p:spPr bwMode="auto">
          <a:xfrm>
            <a:off x="3536950" y="1677988"/>
            <a:ext cx="1917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0000"/>
                </a:solidFill>
              </a:rPr>
              <a:t>Bone marrow failure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 screen&#10;&#10;Description automatically generated">
            <a:extLst>
              <a:ext uri="{FF2B5EF4-FFF2-40B4-BE49-F238E27FC236}">
                <a16:creationId xmlns:a16="http://schemas.microsoft.com/office/drawing/2014/main" id="{66C9B668-5A33-3480-E499-A0CEC126DF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63858" y="1336164"/>
            <a:ext cx="6416281" cy="3343990"/>
          </a:xfrm>
          <a:prstGeom prst="rect">
            <a:avLst/>
          </a:prstGeom>
        </p:spPr>
      </p:pic>
      <p:sp>
        <p:nvSpPr>
          <p:cNvPr id="5" name="TextBox 4">
            <a:extLst>
              <a:ext uri="{FF2B5EF4-FFF2-40B4-BE49-F238E27FC236}">
                <a16:creationId xmlns:a16="http://schemas.microsoft.com/office/drawing/2014/main" id="{C805E6B9-5EEA-FA8F-8BA8-072FD8D94FD8}"/>
              </a:ext>
            </a:extLst>
          </p:cNvPr>
          <p:cNvSpPr txBox="1"/>
          <p:nvPr/>
        </p:nvSpPr>
        <p:spPr>
          <a:xfrm>
            <a:off x="4114800" y="4585216"/>
            <a:ext cx="4074642" cy="338554"/>
          </a:xfrm>
          <a:prstGeom prst="rect">
            <a:avLst/>
          </a:prstGeom>
          <a:noFill/>
        </p:spPr>
        <p:txBody>
          <a:bodyPr wrap="none" rtlCol="0">
            <a:spAutoFit/>
          </a:bodyPr>
          <a:lstStyle/>
          <a:p>
            <a:r>
              <a:rPr lang="en-US" sz="1600" dirty="0"/>
              <a:t>Cincinnati Children’s BMF 165 Gene Panel</a:t>
            </a:r>
          </a:p>
        </p:txBody>
      </p:sp>
      <p:sp>
        <p:nvSpPr>
          <p:cNvPr id="6" name="TextBox 3">
            <a:extLst>
              <a:ext uri="{FF2B5EF4-FFF2-40B4-BE49-F238E27FC236}">
                <a16:creationId xmlns:a16="http://schemas.microsoft.com/office/drawing/2014/main" id="{9611D632-AFE8-35C6-1D4A-8A973D02A894}"/>
              </a:ext>
            </a:extLst>
          </p:cNvPr>
          <p:cNvSpPr txBox="1">
            <a:spLocks noChangeArrowheads="1"/>
          </p:cNvSpPr>
          <p:nvPr/>
        </p:nvSpPr>
        <p:spPr bwMode="auto">
          <a:xfrm>
            <a:off x="2633007" y="304368"/>
            <a:ext cx="387798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700" dirty="0">
                <a:solidFill>
                  <a:srgbClr val="1F497D"/>
                </a:solidFill>
              </a:rPr>
              <a:t>Power of genetic testing</a:t>
            </a:r>
          </a:p>
        </p:txBody>
      </p:sp>
      <p:sp>
        <p:nvSpPr>
          <p:cNvPr id="8" name="TextBox 7">
            <a:extLst>
              <a:ext uri="{FF2B5EF4-FFF2-40B4-BE49-F238E27FC236}">
                <a16:creationId xmlns:a16="http://schemas.microsoft.com/office/drawing/2014/main" id="{019ACF84-4587-027C-1EB3-078C4900A11C}"/>
              </a:ext>
            </a:extLst>
          </p:cNvPr>
          <p:cNvSpPr txBox="1"/>
          <p:nvPr/>
        </p:nvSpPr>
        <p:spPr>
          <a:xfrm>
            <a:off x="1363858" y="889515"/>
            <a:ext cx="4012637" cy="369332"/>
          </a:xfrm>
          <a:prstGeom prst="rect">
            <a:avLst/>
          </a:prstGeom>
          <a:noFill/>
        </p:spPr>
        <p:txBody>
          <a:bodyPr wrap="none" rtlCol="0">
            <a:spAutoFit/>
          </a:bodyPr>
          <a:lstStyle/>
          <a:p>
            <a:r>
              <a:rPr lang="en-US" dirty="0"/>
              <a:t>~20,000 genes in the human genome</a:t>
            </a:r>
          </a:p>
        </p:txBody>
      </p:sp>
    </p:spTree>
    <p:extLst>
      <p:ext uri="{BB962C8B-B14F-4D97-AF65-F5344CB8AC3E}">
        <p14:creationId xmlns:p14="http://schemas.microsoft.com/office/powerpoint/2010/main" val="3610728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9611D632-AFE8-35C6-1D4A-8A973D02A894}"/>
              </a:ext>
            </a:extLst>
          </p:cNvPr>
          <p:cNvSpPr txBox="1">
            <a:spLocks noChangeArrowheads="1"/>
          </p:cNvSpPr>
          <p:nvPr/>
        </p:nvSpPr>
        <p:spPr bwMode="auto">
          <a:xfrm>
            <a:off x="2633007" y="133350"/>
            <a:ext cx="387798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700" dirty="0">
                <a:solidFill>
                  <a:srgbClr val="1F497D"/>
                </a:solidFill>
              </a:rPr>
              <a:t>Power of genetic testing</a:t>
            </a:r>
          </a:p>
        </p:txBody>
      </p:sp>
      <p:sp>
        <p:nvSpPr>
          <p:cNvPr id="2" name="TextBox 1">
            <a:extLst>
              <a:ext uri="{FF2B5EF4-FFF2-40B4-BE49-F238E27FC236}">
                <a16:creationId xmlns:a16="http://schemas.microsoft.com/office/drawing/2014/main" id="{EC415AD8-FD65-4085-6ABD-8B5426136558}"/>
              </a:ext>
            </a:extLst>
          </p:cNvPr>
          <p:cNvSpPr txBox="1"/>
          <p:nvPr/>
        </p:nvSpPr>
        <p:spPr>
          <a:xfrm>
            <a:off x="609600" y="742950"/>
            <a:ext cx="8153400" cy="3908762"/>
          </a:xfrm>
          <a:prstGeom prst="rect">
            <a:avLst/>
          </a:prstGeom>
          <a:noFill/>
        </p:spPr>
        <p:txBody>
          <a:bodyPr wrap="square" rtlCol="0">
            <a:spAutoFit/>
          </a:bodyPr>
          <a:lstStyle/>
          <a:p>
            <a:r>
              <a:rPr lang="en-US" sz="2000" dirty="0"/>
              <a:t>• Capture the specific DNA desired from the patient and sequence the genes of interest (</a:t>
            </a:r>
            <a:r>
              <a:rPr lang="en-US" sz="2000" b="1" dirty="0"/>
              <a:t>targeted gene panel</a:t>
            </a:r>
            <a:r>
              <a:rPr lang="en-US" sz="2000" dirty="0"/>
              <a:t>)</a:t>
            </a:r>
          </a:p>
          <a:p>
            <a:endParaRPr lang="en-US" sz="1400" dirty="0"/>
          </a:p>
          <a:p>
            <a:r>
              <a:rPr lang="en-US" sz="2000" dirty="0"/>
              <a:t>• Capture and perform sequencing of all the genes in the genome and analyze on the genes of interest (</a:t>
            </a:r>
            <a:r>
              <a:rPr lang="en-US" sz="2000" b="1" dirty="0"/>
              <a:t>whole exome sequencing</a:t>
            </a:r>
            <a:r>
              <a:rPr lang="en-US" sz="2000" dirty="0"/>
              <a:t>)</a:t>
            </a:r>
          </a:p>
          <a:p>
            <a:endParaRPr lang="en-US" sz="1400" dirty="0"/>
          </a:p>
          <a:p>
            <a:r>
              <a:rPr lang="en-US" sz="2000" dirty="0"/>
              <a:t>• Compare sequences to a reference genome, and interpret:</a:t>
            </a:r>
          </a:p>
          <a:p>
            <a:r>
              <a:rPr lang="en-US" sz="2000" dirty="0"/>
              <a:t>	• normal</a:t>
            </a:r>
          </a:p>
          <a:p>
            <a:r>
              <a:rPr lang="en-US" sz="2000" dirty="0"/>
              <a:t>	• “variant of uncertain significance”</a:t>
            </a:r>
          </a:p>
          <a:p>
            <a:r>
              <a:rPr lang="en-US" sz="2000" dirty="0"/>
              <a:t>	• disease-associated mutation</a:t>
            </a:r>
          </a:p>
          <a:p>
            <a:endParaRPr lang="en-US" sz="1400" dirty="0"/>
          </a:p>
          <a:p>
            <a:r>
              <a:rPr lang="en-US" sz="2000" b="1" dirty="0"/>
              <a:t>• Genetic discovery in IBMFS reveals previously distinct diseases of adults and kids share common biological defects</a:t>
            </a:r>
          </a:p>
        </p:txBody>
      </p:sp>
    </p:spTree>
    <p:extLst>
      <p:ext uri="{BB962C8B-B14F-4D97-AF65-F5344CB8AC3E}">
        <p14:creationId xmlns:p14="http://schemas.microsoft.com/office/powerpoint/2010/main" val="218687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4">
            <a:extLst>
              <a:ext uri="{FF2B5EF4-FFF2-40B4-BE49-F238E27FC236}">
                <a16:creationId xmlns:a16="http://schemas.microsoft.com/office/drawing/2014/main" id="{29EE373C-C98E-BE2F-092F-47ACBE2E5FE4}"/>
              </a:ext>
            </a:extLst>
          </p:cNvPr>
          <p:cNvSpPr txBox="1">
            <a:spLocks noChangeArrowheads="1"/>
          </p:cNvSpPr>
          <p:nvPr/>
        </p:nvSpPr>
        <p:spPr bwMode="auto">
          <a:xfrm>
            <a:off x="808790" y="247650"/>
            <a:ext cx="75264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dirty="0">
                <a:solidFill>
                  <a:srgbClr val="002060"/>
                </a:solidFill>
              </a:rPr>
              <a:t> DC is one of a spectrum of human telomere diseases</a:t>
            </a:r>
          </a:p>
        </p:txBody>
      </p:sp>
      <p:pic>
        <p:nvPicPr>
          <p:cNvPr id="31746" name="Picture 4" descr="Picture2.jpg">
            <a:extLst>
              <a:ext uri="{FF2B5EF4-FFF2-40B4-BE49-F238E27FC236}">
                <a16:creationId xmlns:a16="http://schemas.microsoft.com/office/drawing/2014/main" id="{F54FF7DB-6F87-BF14-CBE7-0EBB1FF8CF0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86500" y="1452563"/>
            <a:ext cx="1333500" cy="12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Box 3">
            <a:extLst>
              <a:ext uri="{FF2B5EF4-FFF2-40B4-BE49-F238E27FC236}">
                <a16:creationId xmlns:a16="http://schemas.microsoft.com/office/drawing/2014/main" id="{E56CFD30-2856-5F6F-FACA-3CBC3F7E65D6}"/>
              </a:ext>
            </a:extLst>
          </p:cNvPr>
          <p:cNvSpPr txBox="1">
            <a:spLocks noChangeArrowheads="1"/>
          </p:cNvSpPr>
          <p:nvPr/>
        </p:nvSpPr>
        <p:spPr bwMode="auto">
          <a:xfrm>
            <a:off x="6348413" y="2679700"/>
            <a:ext cx="1209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t>Telomere FISH</a:t>
            </a:r>
          </a:p>
        </p:txBody>
      </p:sp>
      <p:sp>
        <p:nvSpPr>
          <p:cNvPr id="31748" name="TextBox 23">
            <a:extLst>
              <a:ext uri="{FF2B5EF4-FFF2-40B4-BE49-F238E27FC236}">
                <a16:creationId xmlns:a16="http://schemas.microsoft.com/office/drawing/2014/main" id="{7F873981-8EA3-19F7-8FF2-4953B71001AC}"/>
              </a:ext>
            </a:extLst>
          </p:cNvPr>
          <p:cNvSpPr txBox="1">
            <a:spLocks noChangeArrowheads="1"/>
          </p:cNvSpPr>
          <p:nvPr/>
        </p:nvSpPr>
        <p:spPr bwMode="auto">
          <a:xfrm>
            <a:off x="1008063" y="830263"/>
            <a:ext cx="3381375"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400" u="sng"/>
              <a:t>Lymphocyte telomere length (flow-FISH)</a:t>
            </a:r>
          </a:p>
        </p:txBody>
      </p:sp>
      <p:grpSp>
        <p:nvGrpSpPr>
          <p:cNvPr id="31749" name="Group 1">
            <a:extLst>
              <a:ext uri="{FF2B5EF4-FFF2-40B4-BE49-F238E27FC236}">
                <a16:creationId xmlns:a16="http://schemas.microsoft.com/office/drawing/2014/main" id="{3B174316-2514-5BEF-2A34-3A1E6C558C1D}"/>
              </a:ext>
            </a:extLst>
          </p:cNvPr>
          <p:cNvGrpSpPr>
            <a:grpSpLocks/>
          </p:cNvGrpSpPr>
          <p:nvPr/>
        </p:nvGrpSpPr>
        <p:grpSpPr bwMode="auto">
          <a:xfrm>
            <a:off x="1008063" y="1138238"/>
            <a:ext cx="6581775" cy="2914650"/>
            <a:chOff x="1008063" y="1137982"/>
            <a:chExt cx="6725014" cy="2978406"/>
          </a:xfrm>
        </p:grpSpPr>
        <p:pic>
          <p:nvPicPr>
            <p:cNvPr id="31751" name="Picture 22">
              <a:extLst>
                <a:ext uri="{FF2B5EF4-FFF2-40B4-BE49-F238E27FC236}">
                  <a16:creationId xmlns:a16="http://schemas.microsoft.com/office/drawing/2014/main" id="{283C6E9B-A38E-DDDF-6A2E-6C197E66C39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08063" y="1137982"/>
              <a:ext cx="4703762" cy="297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TextBox 52">
              <a:extLst>
                <a:ext uri="{FF2B5EF4-FFF2-40B4-BE49-F238E27FC236}">
                  <a16:creationId xmlns:a16="http://schemas.microsoft.com/office/drawing/2014/main" id="{9B1A4111-930D-B49F-35B4-150D1526B091}"/>
                </a:ext>
              </a:extLst>
            </p:cNvPr>
            <p:cNvSpPr txBox="1">
              <a:spLocks noChangeArrowheads="1"/>
            </p:cNvSpPr>
            <p:nvPr/>
          </p:nvSpPr>
          <p:spPr bwMode="auto">
            <a:xfrm>
              <a:off x="5402282" y="3433431"/>
              <a:ext cx="2330795" cy="471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200" i="1"/>
                <a:t>Adapted from </a:t>
              </a:r>
            </a:p>
            <a:p>
              <a:r>
                <a:rPr lang="en-US" altLang="en-US" sz="1200" i="1"/>
                <a:t>Armanios and Blackburn, 2012</a:t>
              </a:r>
            </a:p>
          </p:txBody>
        </p:sp>
      </p:grpSp>
      <p:sp>
        <p:nvSpPr>
          <p:cNvPr id="12" name="TextBox 15">
            <a:extLst>
              <a:ext uri="{FF2B5EF4-FFF2-40B4-BE49-F238E27FC236}">
                <a16:creationId xmlns:a16="http://schemas.microsoft.com/office/drawing/2014/main" id="{45BD445A-AF33-B312-3C14-E6B3CBF298A4}"/>
              </a:ext>
            </a:extLst>
          </p:cNvPr>
          <p:cNvSpPr txBox="1">
            <a:spLocks noChangeArrowheads="1"/>
          </p:cNvSpPr>
          <p:nvPr/>
        </p:nvSpPr>
        <p:spPr bwMode="auto">
          <a:xfrm>
            <a:off x="733425" y="4067801"/>
            <a:ext cx="8410575" cy="830997"/>
          </a:xfrm>
          <a:prstGeom prst="rect">
            <a:avLst/>
          </a:prstGeom>
          <a:noFill/>
          <a:ln>
            <a:noFill/>
          </a:ln>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defRPr/>
            </a:pPr>
            <a:r>
              <a:rPr lang="en-US" altLang="x-none" sz="1600" dirty="0">
                <a:solidFill>
                  <a:schemeClr val="tx2">
                    <a:lumMod val="75000"/>
                  </a:schemeClr>
                </a:solidFill>
              </a:rPr>
              <a:t>• Severe early-onset syndromes to more common degenerative diseases</a:t>
            </a:r>
          </a:p>
          <a:p>
            <a:pPr eaLnBrk="1" hangingPunct="1">
              <a:spcBef>
                <a:spcPct val="0"/>
              </a:spcBef>
              <a:buFontTx/>
              <a:buNone/>
              <a:defRPr/>
            </a:pPr>
            <a:r>
              <a:rPr lang="en-US" altLang="x-none" sz="1600" dirty="0">
                <a:solidFill>
                  <a:schemeClr val="tx2">
                    <a:lumMod val="75000"/>
                  </a:schemeClr>
                </a:solidFill>
              </a:rPr>
              <a:t>• Short telomeres and same gene mutations</a:t>
            </a:r>
          </a:p>
          <a:p>
            <a:pPr eaLnBrk="1" hangingPunct="1">
              <a:spcBef>
                <a:spcPct val="0"/>
              </a:spcBef>
              <a:buFontTx/>
              <a:buNone/>
              <a:defRPr/>
            </a:pPr>
            <a:r>
              <a:rPr lang="en-US" altLang="x-none" sz="1600" dirty="0">
                <a:solidFill>
                  <a:schemeClr val="tx2">
                    <a:lumMod val="75000"/>
                  </a:schemeClr>
                </a:solidFill>
              </a:rPr>
              <a:t>• Up to 1/10,000 individuals</a:t>
            </a:r>
          </a:p>
        </p:txBody>
      </p:sp>
    </p:spTree>
    <p:extLst>
      <p:ext uri="{BB962C8B-B14F-4D97-AF65-F5344CB8AC3E}">
        <p14:creationId xmlns:p14="http://schemas.microsoft.com/office/powerpoint/2010/main" val="154357926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9696694A-5EF5-1BEC-9C36-333FD963E6F9}"/>
              </a:ext>
            </a:extLst>
          </p:cNvPr>
          <p:cNvSpPr>
            <a:spLocks noGrp="1" noChangeArrowheads="1"/>
          </p:cNvSpPr>
          <p:nvPr>
            <p:ph type="title"/>
          </p:nvPr>
        </p:nvSpPr>
        <p:spPr>
          <a:xfrm>
            <a:off x="15875" y="235039"/>
            <a:ext cx="8991600" cy="857250"/>
          </a:xfrm>
        </p:spPr>
        <p:txBody>
          <a:bodyPr/>
          <a:lstStyle/>
          <a:p>
            <a:r>
              <a:rPr lang="en-US" altLang="en-US" sz="2400" dirty="0">
                <a:solidFill>
                  <a:srgbClr val="002060"/>
                </a:solidFill>
              </a:rPr>
              <a:t>Genetic discoveries inform why the bone marrow fails</a:t>
            </a:r>
            <a:br>
              <a:rPr lang="en-US" altLang="en-US" sz="2400" dirty="0">
                <a:solidFill>
                  <a:srgbClr val="002060"/>
                </a:solidFill>
              </a:rPr>
            </a:br>
            <a:r>
              <a:rPr lang="en-US" altLang="en-US" sz="2000" dirty="0">
                <a:solidFill>
                  <a:srgbClr val="002060"/>
                </a:solidFill>
              </a:rPr>
              <a:t>DC / telomere diseases</a:t>
            </a:r>
          </a:p>
        </p:txBody>
      </p:sp>
      <p:sp>
        <p:nvSpPr>
          <p:cNvPr id="57" name="Circular Arrow 56">
            <a:extLst>
              <a:ext uri="{FF2B5EF4-FFF2-40B4-BE49-F238E27FC236}">
                <a16:creationId xmlns:a16="http://schemas.microsoft.com/office/drawing/2014/main" id="{B2F16753-096C-7D49-AC92-19A7ADE46A12}"/>
              </a:ext>
            </a:extLst>
          </p:cNvPr>
          <p:cNvSpPr/>
          <p:nvPr/>
        </p:nvSpPr>
        <p:spPr bwMode="auto">
          <a:xfrm rot="663810">
            <a:off x="6078538" y="2813050"/>
            <a:ext cx="717550" cy="685800"/>
          </a:xfrm>
          <a:prstGeom prst="circularArrow">
            <a:avLst>
              <a:gd name="adj1" fmla="val 7598"/>
              <a:gd name="adj2" fmla="val 1142319"/>
              <a:gd name="adj3" fmla="val 20393662"/>
              <a:gd name="adj4" fmla="val 3309863"/>
              <a:gd name="adj5" fmla="val 12500"/>
            </a:avLst>
          </a:prstGeom>
          <a:solidFill>
            <a:schemeClr val="tx1"/>
          </a:solidFill>
          <a:ln w="0" cap="flat" cmpd="sng" algn="ctr">
            <a:noFill/>
            <a:prstDash val="solid"/>
            <a:round/>
            <a:headEnd type="none" w="med" len="med"/>
            <a:tailEnd type="none" w="med" len="med"/>
          </a:ln>
          <a:effectLst/>
        </p:spPr>
        <p:txBody>
          <a:bodyPr/>
          <a:lstStyle/>
          <a:p>
            <a:pPr eaLnBrk="1" hangingPunct="1">
              <a:defRPr/>
            </a:pPr>
            <a:endParaRPr lang="en-US" baseline="30000" dirty="0">
              <a:latin typeface="Arial" charset="0"/>
              <a:ea typeface="ＭＳ Ｐゴシック" charset="-128"/>
              <a:cs typeface="ＭＳ Ｐゴシック" charset="-128"/>
            </a:endParaRPr>
          </a:p>
        </p:txBody>
      </p:sp>
      <p:grpSp>
        <p:nvGrpSpPr>
          <p:cNvPr id="28675" name="Group 18">
            <a:extLst>
              <a:ext uri="{FF2B5EF4-FFF2-40B4-BE49-F238E27FC236}">
                <a16:creationId xmlns:a16="http://schemas.microsoft.com/office/drawing/2014/main" id="{D9480060-DDBA-33F2-4174-795BB10A6352}"/>
              </a:ext>
            </a:extLst>
          </p:cNvPr>
          <p:cNvGrpSpPr>
            <a:grpSpLocks/>
          </p:cNvGrpSpPr>
          <p:nvPr/>
        </p:nvGrpSpPr>
        <p:grpSpPr bwMode="auto">
          <a:xfrm>
            <a:off x="2166052" y="1332713"/>
            <a:ext cx="1266825" cy="1392238"/>
            <a:chOff x="-295337" y="3551362"/>
            <a:chExt cx="3423840" cy="3764798"/>
          </a:xfrm>
        </p:grpSpPr>
        <p:pic>
          <p:nvPicPr>
            <p:cNvPr id="28728" name="Picture 12" descr="Normal_bone_marrow.jpg">
              <a:extLst>
                <a:ext uri="{FF2B5EF4-FFF2-40B4-BE49-F238E27FC236}">
                  <a16:creationId xmlns:a16="http://schemas.microsoft.com/office/drawing/2014/main" id="{83606A00-D2F4-83CC-F9B8-189F4F7DFAA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230035" y="3486060"/>
              <a:ext cx="3168180" cy="329878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729" name="TextBox 14">
              <a:extLst>
                <a:ext uri="{FF2B5EF4-FFF2-40B4-BE49-F238E27FC236}">
                  <a16:creationId xmlns:a16="http://schemas.microsoft.com/office/drawing/2014/main" id="{4B2159E9-A5EA-1279-13F8-48C9F12B3012}"/>
                </a:ext>
              </a:extLst>
            </p:cNvPr>
            <p:cNvSpPr txBox="1">
              <a:spLocks noChangeArrowheads="1"/>
            </p:cNvSpPr>
            <p:nvPr/>
          </p:nvSpPr>
          <p:spPr bwMode="auto">
            <a:xfrm>
              <a:off x="631541" y="6567212"/>
              <a:ext cx="2496962" cy="74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200"/>
                <a:t>normal</a:t>
              </a:r>
            </a:p>
          </p:txBody>
        </p:sp>
      </p:grpSp>
      <p:sp>
        <p:nvSpPr>
          <p:cNvPr id="46" name="Circular Arrow 45">
            <a:extLst>
              <a:ext uri="{FF2B5EF4-FFF2-40B4-BE49-F238E27FC236}">
                <a16:creationId xmlns:a16="http://schemas.microsoft.com/office/drawing/2014/main" id="{327F47ED-2E98-5C47-8062-FFA48C0BB9C2}"/>
              </a:ext>
            </a:extLst>
          </p:cNvPr>
          <p:cNvSpPr/>
          <p:nvPr/>
        </p:nvSpPr>
        <p:spPr bwMode="auto">
          <a:xfrm rot="663810">
            <a:off x="2228850" y="2755900"/>
            <a:ext cx="719138" cy="685800"/>
          </a:xfrm>
          <a:prstGeom prst="circularArrow">
            <a:avLst>
              <a:gd name="adj1" fmla="val 7598"/>
              <a:gd name="adj2" fmla="val 1142319"/>
              <a:gd name="adj3" fmla="val 20393662"/>
              <a:gd name="adj4" fmla="val 3309863"/>
              <a:gd name="adj5" fmla="val 12500"/>
            </a:avLst>
          </a:prstGeom>
          <a:solidFill>
            <a:schemeClr val="tx1"/>
          </a:solidFill>
          <a:ln w="0" cap="flat" cmpd="sng" algn="ctr">
            <a:noFill/>
            <a:prstDash val="solid"/>
            <a:round/>
            <a:headEnd type="none" w="med" len="med"/>
            <a:tailEnd type="none" w="med" len="med"/>
          </a:ln>
          <a:effectLst/>
        </p:spPr>
        <p:txBody>
          <a:bodyPr/>
          <a:lstStyle/>
          <a:p>
            <a:pPr eaLnBrk="1" hangingPunct="1">
              <a:defRPr/>
            </a:pPr>
            <a:endParaRPr lang="en-US" baseline="30000" dirty="0">
              <a:latin typeface="Arial" charset="0"/>
              <a:ea typeface="ＭＳ Ｐゴシック" charset="-128"/>
              <a:cs typeface="ＭＳ Ｐゴシック" charset="-128"/>
            </a:endParaRPr>
          </a:p>
        </p:txBody>
      </p:sp>
      <p:grpSp>
        <p:nvGrpSpPr>
          <p:cNvPr id="28677" name="Group 14">
            <a:extLst>
              <a:ext uri="{FF2B5EF4-FFF2-40B4-BE49-F238E27FC236}">
                <a16:creationId xmlns:a16="http://schemas.microsoft.com/office/drawing/2014/main" id="{B2BD5D81-C70F-C418-452C-A4FE148C4185}"/>
              </a:ext>
            </a:extLst>
          </p:cNvPr>
          <p:cNvGrpSpPr>
            <a:grpSpLocks/>
          </p:cNvGrpSpPr>
          <p:nvPr/>
        </p:nvGrpSpPr>
        <p:grpSpPr bwMode="auto">
          <a:xfrm>
            <a:off x="2684463" y="3151187"/>
            <a:ext cx="600075" cy="514350"/>
            <a:chOff x="1447800" y="3048000"/>
            <a:chExt cx="1066800" cy="914400"/>
          </a:xfrm>
        </p:grpSpPr>
        <p:pic>
          <p:nvPicPr>
            <p:cNvPr id="28726" name="Picture 4" descr="Hematopoietic-Stem-Cells-10-07-779860.JPG">
              <a:extLst>
                <a:ext uri="{FF2B5EF4-FFF2-40B4-BE49-F238E27FC236}">
                  <a16:creationId xmlns:a16="http://schemas.microsoft.com/office/drawing/2014/main" id="{72171C13-6BB3-97FA-ABD8-AE00F7905189}"/>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447800" y="3048000"/>
              <a:ext cx="83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07" name="Rectangle 6">
              <a:extLst>
                <a:ext uri="{FF2B5EF4-FFF2-40B4-BE49-F238E27FC236}">
                  <a16:creationId xmlns:a16="http://schemas.microsoft.com/office/drawing/2014/main" id="{653DF6EF-EE7F-934C-995C-51D6C1CD871B}"/>
                </a:ext>
              </a:extLst>
            </p:cNvPr>
            <p:cNvSpPr>
              <a:spLocks noChangeArrowheads="1"/>
            </p:cNvSpPr>
            <p:nvPr/>
          </p:nvSpPr>
          <p:spPr bwMode="auto">
            <a:xfrm>
              <a:off x="2133599" y="3733801"/>
              <a:ext cx="381001" cy="228599"/>
            </a:xfrm>
            <a:prstGeom prst="rect">
              <a:avLst/>
            </a:prstGeom>
            <a:solidFill>
              <a:schemeClr val="bg1"/>
            </a:solidFill>
            <a:ln w="9525">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endParaRPr lang="en-US" altLang="en-US" sz="1350"/>
            </a:p>
          </p:txBody>
        </p:sp>
      </p:grpSp>
      <p:sp>
        <p:nvSpPr>
          <p:cNvPr id="28678" name="TextBox 11">
            <a:extLst>
              <a:ext uri="{FF2B5EF4-FFF2-40B4-BE49-F238E27FC236}">
                <a16:creationId xmlns:a16="http://schemas.microsoft.com/office/drawing/2014/main" id="{BF4D7F2D-EF24-8D02-855E-1E1DB92A91DE}"/>
              </a:ext>
            </a:extLst>
          </p:cNvPr>
          <p:cNvSpPr txBox="1">
            <a:spLocks noChangeArrowheads="1"/>
          </p:cNvSpPr>
          <p:nvPr/>
        </p:nvSpPr>
        <p:spPr bwMode="auto">
          <a:xfrm>
            <a:off x="1655763" y="2979737"/>
            <a:ext cx="757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200" b="1"/>
              <a:t>Self-</a:t>
            </a:r>
          </a:p>
          <a:p>
            <a:pPr eaLnBrk="1" hangingPunct="1">
              <a:spcBef>
                <a:spcPct val="0"/>
              </a:spcBef>
              <a:buFontTx/>
              <a:buNone/>
            </a:pPr>
            <a:r>
              <a:rPr lang="en-US" altLang="en-US" sz="1200" b="1"/>
              <a:t>renewal</a:t>
            </a:r>
          </a:p>
        </p:txBody>
      </p:sp>
      <p:sp>
        <p:nvSpPr>
          <p:cNvPr id="28679" name="TextBox 48">
            <a:extLst>
              <a:ext uri="{FF2B5EF4-FFF2-40B4-BE49-F238E27FC236}">
                <a16:creationId xmlns:a16="http://schemas.microsoft.com/office/drawing/2014/main" id="{BA4AA386-85B0-3C51-6621-BE1EE58397A9}"/>
              </a:ext>
            </a:extLst>
          </p:cNvPr>
          <p:cNvSpPr txBox="1">
            <a:spLocks noChangeArrowheads="1"/>
          </p:cNvSpPr>
          <p:nvPr/>
        </p:nvSpPr>
        <p:spPr bwMode="auto">
          <a:xfrm>
            <a:off x="2468563" y="3494087"/>
            <a:ext cx="996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200"/>
              <a:t>Blood stem </a:t>
            </a:r>
          </a:p>
          <a:p>
            <a:pPr algn="ctr" eaLnBrk="1" hangingPunct="1">
              <a:spcBef>
                <a:spcPct val="0"/>
              </a:spcBef>
              <a:buFontTx/>
              <a:buNone/>
            </a:pPr>
            <a:r>
              <a:rPr lang="en-US" altLang="en-US" sz="1200"/>
              <a:t>cell</a:t>
            </a:r>
          </a:p>
        </p:txBody>
      </p:sp>
      <p:sp>
        <p:nvSpPr>
          <p:cNvPr id="23560" name="TextBox 29">
            <a:extLst>
              <a:ext uri="{FF2B5EF4-FFF2-40B4-BE49-F238E27FC236}">
                <a16:creationId xmlns:a16="http://schemas.microsoft.com/office/drawing/2014/main" id="{F0D15BC0-0B07-EC4D-9F54-8B59DCD22599}"/>
              </a:ext>
            </a:extLst>
          </p:cNvPr>
          <p:cNvSpPr txBox="1">
            <a:spLocks noChangeArrowheads="1"/>
          </p:cNvSpPr>
          <p:nvPr/>
        </p:nvSpPr>
        <p:spPr bwMode="auto">
          <a:xfrm>
            <a:off x="6181725" y="2746375"/>
            <a:ext cx="18573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endParaRPr lang="en-US" altLang="en-US" sz="1050" b="1"/>
          </a:p>
        </p:txBody>
      </p:sp>
      <p:grpSp>
        <p:nvGrpSpPr>
          <p:cNvPr id="28681" name="Group 20">
            <a:extLst>
              <a:ext uri="{FF2B5EF4-FFF2-40B4-BE49-F238E27FC236}">
                <a16:creationId xmlns:a16="http://schemas.microsoft.com/office/drawing/2014/main" id="{188D31BB-F79B-8172-5DAF-2C869F9E2595}"/>
              </a:ext>
            </a:extLst>
          </p:cNvPr>
          <p:cNvGrpSpPr>
            <a:grpSpLocks/>
          </p:cNvGrpSpPr>
          <p:nvPr/>
        </p:nvGrpSpPr>
        <p:grpSpPr bwMode="auto">
          <a:xfrm>
            <a:off x="5478463" y="1276350"/>
            <a:ext cx="1290637" cy="1419999"/>
            <a:chOff x="6601089" y="4911017"/>
            <a:chExt cx="2071896" cy="2279487"/>
          </a:xfrm>
        </p:grpSpPr>
        <p:pic>
          <p:nvPicPr>
            <p:cNvPr id="28724" name="Picture 10" descr="Bone_marrow_biopsia_in_aplastic_anemia.jpg">
              <a:extLst>
                <a:ext uri="{FF2B5EF4-FFF2-40B4-BE49-F238E27FC236}">
                  <a16:creationId xmlns:a16="http://schemas.microsoft.com/office/drawing/2014/main" id="{F8BEDC87-0436-F22F-4BF5-59A9FA2EB65D}"/>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01089" y="4911017"/>
              <a:ext cx="2071896" cy="183505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725" name="TextBox 16">
              <a:extLst>
                <a:ext uri="{FF2B5EF4-FFF2-40B4-BE49-F238E27FC236}">
                  <a16:creationId xmlns:a16="http://schemas.microsoft.com/office/drawing/2014/main" id="{7D5115AA-BFE8-A419-2A20-E991E2A420C0}"/>
                </a:ext>
              </a:extLst>
            </p:cNvPr>
            <p:cNvSpPr txBox="1">
              <a:spLocks noChangeArrowheads="1"/>
            </p:cNvSpPr>
            <p:nvPr/>
          </p:nvSpPr>
          <p:spPr bwMode="auto">
            <a:xfrm>
              <a:off x="6749792" y="6745845"/>
              <a:ext cx="1774486" cy="444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200" dirty="0"/>
                <a:t>BMF</a:t>
              </a:r>
            </a:p>
          </p:txBody>
        </p:sp>
      </p:grpSp>
      <p:cxnSp>
        <p:nvCxnSpPr>
          <p:cNvPr id="28682" name="Straight Arrow Connector 3">
            <a:extLst>
              <a:ext uri="{FF2B5EF4-FFF2-40B4-BE49-F238E27FC236}">
                <a16:creationId xmlns:a16="http://schemas.microsoft.com/office/drawing/2014/main" id="{12172485-9899-E05A-93AE-D1F6BC0B9ED5}"/>
              </a:ext>
            </a:extLst>
          </p:cNvPr>
          <p:cNvCxnSpPr>
            <a:cxnSpLocks noChangeShapeType="1"/>
          </p:cNvCxnSpPr>
          <p:nvPr/>
        </p:nvCxnSpPr>
        <p:spPr bwMode="auto">
          <a:xfrm>
            <a:off x="3535363" y="1847850"/>
            <a:ext cx="1828800" cy="0"/>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3563" name="TextBox 4">
            <a:extLst>
              <a:ext uri="{FF2B5EF4-FFF2-40B4-BE49-F238E27FC236}">
                <a16:creationId xmlns:a16="http://schemas.microsoft.com/office/drawing/2014/main" id="{8F4A7045-6392-C24A-B365-F1BF2AF4FF7B}"/>
              </a:ext>
            </a:extLst>
          </p:cNvPr>
          <p:cNvSpPr txBox="1">
            <a:spLocks noChangeArrowheads="1"/>
          </p:cNvSpPr>
          <p:nvPr/>
        </p:nvSpPr>
        <p:spPr bwMode="auto">
          <a:xfrm>
            <a:off x="3421063" y="1905000"/>
            <a:ext cx="20574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defRPr/>
            </a:pPr>
            <a:r>
              <a:rPr lang="en-US" altLang="en-US" sz="1350" b="1">
                <a:solidFill>
                  <a:srgbClr val="0000FF"/>
                </a:solidFill>
              </a:rPr>
              <a:t>Telomere attrition</a:t>
            </a:r>
          </a:p>
          <a:p>
            <a:pPr algn="ctr" eaLnBrk="1" hangingPunct="1">
              <a:spcBef>
                <a:spcPct val="0"/>
              </a:spcBef>
              <a:buFontTx/>
              <a:buNone/>
              <a:defRPr/>
            </a:pPr>
            <a:r>
              <a:rPr lang="en-US" altLang="en-US" sz="1350">
                <a:solidFill>
                  <a:srgbClr val="0000FF"/>
                </a:solidFill>
              </a:rPr>
              <a:t>and stem cell exhaustion</a:t>
            </a:r>
          </a:p>
        </p:txBody>
      </p:sp>
      <p:sp>
        <p:nvSpPr>
          <p:cNvPr id="23564" name="Rectangle 6">
            <a:extLst>
              <a:ext uri="{FF2B5EF4-FFF2-40B4-BE49-F238E27FC236}">
                <a16:creationId xmlns:a16="http://schemas.microsoft.com/office/drawing/2014/main" id="{C9EC6C69-4D3B-344F-8746-6C06ABD81336}"/>
              </a:ext>
            </a:extLst>
          </p:cNvPr>
          <p:cNvSpPr>
            <a:spLocks noChangeArrowheads="1"/>
          </p:cNvSpPr>
          <p:nvPr/>
        </p:nvSpPr>
        <p:spPr bwMode="auto">
          <a:xfrm>
            <a:off x="6945313" y="3492500"/>
            <a:ext cx="285750" cy="171450"/>
          </a:xfrm>
          <a:prstGeom prst="rect">
            <a:avLst/>
          </a:prstGeom>
          <a:solidFill>
            <a:schemeClr val="bg1"/>
          </a:solidFill>
          <a:ln w="9525">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endParaRPr lang="en-US" altLang="en-US" sz="1350"/>
          </a:p>
        </p:txBody>
      </p:sp>
      <p:sp>
        <p:nvSpPr>
          <p:cNvPr id="28685" name="TextBox 33">
            <a:extLst>
              <a:ext uri="{FF2B5EF4-FFF2-40B4-BE49-F238E27FC236}">
                <a16:creationId xmlns:a16="http://schemas.microsoft.com/office/drawing/2014/main" id="{1C4439C1-67FC-52BF-65B0-E285A57F7912}"/>
              </a:ext>
            </a:extLst>
          </p:cNvPr>
          <p:cNvSpPr txBox="1">
            <a:spLocks noChangeArrowheads="1"/>
          </p:cNvSpPr>
          <p:nvPr/>
        </p:nvSpPr>
        <p:spPr bwMode="auto">
          <a:xfrm>
            <a:off x="5829300" y="2693987"/>
            <a:ext cx="5905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5400" dirty="0">
                <a:solidFill>
                  <a:srgbClr val="FF0000"/>
                </a:solidFill>
              </a:rPr>
              <a:t>X</a:t>
            </a:r>
          </a:p>
        </p:txBody>
      </p:sp>
      <p:grpSp>
        <p:nvGrpSpPr>
          <p:cNvPr id="28686" name="Group 14">
            <a:extLst>
              <a:ext uri="{FF2B5EF4-FFF2-40B4-BE49-F238E27FC236}">
                <a16:creationId xmlns:a16="http://schemas.microsoft.com/office/drawing/2014/main" id="{982060B9-0C28-AFFC-AA18-43260F0E9F35}"/>
              </a:ext>
            </a:extLst>
          </p:cNvPr>
          <p:cNvGrpSpPr>
            <a:grpSpLocks/>
          </p:cNvGrpSpPr>
          <p:nvPr/>
        </p:nvGrpSpPr>
        <p:grpSpPr bwMode="auto">
          <a:xfrm>
            <a:off x="6534150" y="3208337"/>
            <a:ext cx="600075" cy="514350"/>
            <a:chOff x="1447800" y="3048000"/>
            <a:chExt cx="1066800" cy="914400"/>
          </a:xfrm>
        </p:grpSpPr>
        <p:pic>
          <p:nvPicPr>
            <p:cNvPr id="28722" name="Picture 4" descr="Hematopoietic-Stem-Cells-10-07-779860.JPG">
              <a:extLst>
                <a:ext uri="{FF2B5EF4-FFF2-40B4-BE49-F238E27FC236}">
                  <a16:creationId xmlns:a16="http://schemas.microsoft.com/office/drawing/2014/main" id="{41008577-B79D-4DDA-AE14-ECF506259CFC}"/>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447800" y="3048000"/>
              <a:ext cx="83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03" name="Rectangle 6">
              <a:extLst>
                <a:ext uri="{FF2B5EF4-FFF2-40B4-BE49-F238E27FC236}">
                  <a16:creationId xmlns:a16="http://schemas.microsoft.com/office/drawing/2014/main" id="{77E06249-7327-7F4B-AF2F-18BB92C58376}"/>
                </a:ext>
              </a:extLst>
            </p:cNvPr>
            <p:cNvSpPr>
              <a:spLocks noChangeArrowheads="1"/>
            </p:cNvSpPr>
            <p:nvPr/>
          </p:nvSpPr>
          <p:spPr bwMode="auto">
            <a:xfrm>
              <a:off x="2133601" y="3733801"/>
              <a:ext cx="380999" cy="228599"/>
            </a:xfrm>
            <a:prstGeom prst="rect">
              <a:avLst/>
            </a:prstGeom>
            <a:solidFill>
              <a:schemeClr val="bg1"/>
            </a:solidFill>
            <a:ln w="9525">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endParaRPr lang="en-US" altLang="en-US" sz="1350"/>
            </a:p>
          </p:txBody>
        </p:sp>
      </p:grpSp>
      <p:sp>
        <p:nvSpPr>
          <p:cNvPr id="28687" name="TextBox 11">
            <a:extLst>
              <a:ext uri="{FF2B5EF4-FFF2-40B4-BE49-F238E27FC236}">
                <a16:creationId xmlns:a16="http://schemas.microsoft.com/office/drawing/2014/main" id="{3CEBDAB2-D76F-FADC-FDBE-DE9C7CC42782}"/>
              </a:ext>
            </a:extLst>
          </p:cNvPr>
          <p:cNvSpPr txBox="1">
            <a:spLocks noChangeArrowheads="1"/>
          </p:cNvSpPr>
          <p:nvPr/>
        </p:nvSpPr>
        <p:spPr bwMode="auto">
          <a:xfrm>
            <a:off x="5505450" y="2979737"/>
            <a:ext cx="757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200" b="1"/>
              <a:t>Self-</a:t>
            </a:r>
          </a:p>
          <a:p>
            <a:pPr eaLnBrk="1" hangingPunct="1">
              <a:spcBef>
                <a:spcPct val="0"/>
              </a:spcBef>
              <a:buFontTx/>
              <a:buNone/>
            </a:pPr>
            <a:r>
              <a:rPr lang="en-US" altLang="en-US" sz="1200" b="1"/>
              <a:t>renewal</a:t>
            </a:r>
          </a:p>
        </p:txBody>
      </p:sp>
      <p:sp>
        <p:nvSpPr>
          <p:cNvPr id="28688" name="TextBox 59">
            <a:extLst>
              <a:ext uri="{FF2B5EF4-FFF2-40B4-BE49-F238E27FC236}">
                <a16:creationId xmlns:a16="http://schemas.microsoft.com/office/drawing/2014/main" id="{39103CB1-4A55-749D-87DC-F19D1B8D14CF}"/>
              </a:ext>
            </a:extLst>
          </p:cNvPr>
          <p:cNvSpPr txBox="1">
            <a:spLocks noChangeArrowheads="1"/>
          </p:cNvSpPr>
          <p:nvPr/>
        </p:nvSpPr>
        <p:spPr bwMode="auto">
          <a:xfrm>
            <a:off x="6477000" y="2922587"/>
            <a:ext cx="5905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5400">
                <a:solidFill>
                  <a:srgbClr val="FF0000"/>
                </a:solidFill>
              </a:rPr>
              <a:t>X</a:t>
            </a:r>
          </a:p>
        </p:txBody>
      </p:sp>
      <p:grpSp>
        <p:nvGrpSpPr>
          <p:cNvPr id="28689" name="Group 42">
            <a:extLst>
              <a:ext uri="{FF2B5EF4-FFF2-40B4-BE49-F238E27FC236}">
                <a16:creationId xmlns:a16="http://schemas.microsoft.com/office/drawing/2014/main" id="{0FB5E37E-24C4-F75D-6841-98F57D2EA6B6}"/>
              </a:ext>
            </a:extLst>
          </p:cNvPr>
          <p:cNvGrpSpPr>
            <a:grpSpLocks/>
          </p:cNvGrpSpPr>
          <p:nvPr/>
        </p:nvGrpSpPr>
        <p:grpSpPr bwMode="auto">
          <a:xfrm>
            <a:off x="3640138" y="2608262"/>
            <a:ext cx="1660525" cy="1181100"/>
            <a:chOff x="3558357" y="3777304"/>
            <a:chExt cx="2213767" cy="1574236"/>
          </a:xfrm>
        </p:grpSpPr>
        <p:pic>
          <p:nvPicPr>
            <p:cNvPr id="28691" name="Picture 44" descr="Hematopoietic-Stem-Cells-10-07-779860.JPG">
              <a:extLst>
                <a:ext uri="{FF2B5EF4-FFF2-40B4-BE49-F238E27FC236}">
                  <a16:creationId xmlns:a16="http://schemas.microsoft.com/office/drawing/2014/main" id="{C5D832FA-997E-086C-1ADF-2D643C77C387}"/>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rot="5400000">
              <a:off x="5275876" y="4518098"/>
              <a:ext cx="229900" cy="2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2" name="Picture 46" descr="Hematopoietic-Stem-Cells-10-07-779860.JPG">
              <a:extLst>
                <a:ext uri="{FF2B5EF4-FFF2-40B4-BE49-F238E27FC236}">
                  <a16:creationId xmlns:a16="http://schemas.microsoft.com/office/drawing/2014/main" id="{48869F6F-26C5-4093-9C38-03891ACDAD0E}"/>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rot="5400000">
              <a:off x="5073348" y="4518098"/>
              <a:ext cx="229900" cy="2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3" name="Picture 47" descr="Hematopoietic-Stem-Cells-10-07-779860.JPG">
              <a:extLst>
                <a:ext uri="{FF2B5EF4-FFF2-40B4-BE49-F238E27FC236}">
                  <a16:creationId xmlns:a16="http://schemas.microsoft.com/office/drawing/2014/main" id="{B5825ACF-0016-75C2-DD76-71CC4A501C66}"/>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rot="5400000">
              <a:off x="5531774" y="4840193"/>
              <a:ext cx="229900" cy="2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4" name="Picture 48" descr="Hematopoietic-Stem-Cells-10-07-779860.JPG">
              <a:extLst>
                <a:ext uri="{FF2B5EF4-FFF2-40B4-BE49-F238E27FC236}">
                  <a16:creationId xmlns:a16="http://schemas.microsoft.com/office/drawing/2014/main" id="{C5039DF2-8D20-59A2-F7D6-FEFC38B72FD2}"/>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rot="5400000">
              <a:off x="5383986" y="4840193"/>
              <a:ext cx="229900" cy="2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5" name="Picture 49" descr="Hematopoietic-Stem-Cells-10-07-779860.JPG">
              <a:extLst>
                <a:ext uri="{FF2B5EF4-FFF2-40B4-BE49-F238E27FC236}">
                  <a16:creationId xmlns:a16="http://schemas.microsoft.com/office/drawing/2014/main" id="{FB51F67E-CDDA-1AF4-5DB4-7A2DFF4EB60D}"/>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rot="5400000">
              <a:off x="5248004" y="4840193"/>
              <a:ext cx="229900" cy="2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6" name="Picture 50" descr="Hematopoietic-Stem-Cells-10-07-779860.JPG">
              <a:extLst>
                <a:ext uri="{FF2B5EF4-FFF2-40B4-BE49-F238E27FC236}">
                  <a16:creationId xmlns:a16="http://schemas.microsoft.com/office/drawing/2014/main" id="{CCBAAF47-AAFD-3A2B-517B-38DA2D52CC47}"/>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rot="5400000">
              <a:off x="5100216" y="4840193"/>
              <a:ext cx="229900" cy="2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7" name="Picture 51" descr="Hematopoietic-Stem-Cells-10-07-779860.JPG">
              <a:extLst>
                <a:ext uri="{FF2B5EF4-FFF2-40B4-BE49-F238E27FC236}">
                  <a16:creationId xmlns:a16="http://schemas.microsoft.com/office/drawing/2014/main" id="{6F06822C-BFBF-124F-0F0D-6659B551CD89}"/>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rot="5400000">
              <a:off x="4897193" y="4840558"/>
              <a:ext cx="229900" cy="2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8" name="Picture 52" descr="Hematopoietic-Stem-Cells-10-07-779860.JPG">
              <a:extLst>
                <a:ext uri="{FF2B5EF4-FFF2-40B4-BE49-F238E27FC236}">
                  <a16:creationId xmlns:a16="http://schemas.microsoft.com/office/drawing/2014/main" id="{4CFBC6B7-9B28-11D4-3392-616628ABEBFC}"/>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rot="5400000">
              <a:off x="4771301" y="4840558"/>
              <a:ext cx="229900" cy="2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9" name="Picture 2">
              <a:extLst>
                <a:ext uri="{FF2B5EF4-FFF2-40B4-BE49-F238E27FC236}">
                  <a16:creationId xmlns:a16="http://schemas.microsoft.com/office/drawing/2014/main" id="{54ECA9F6-ADD2-33D4-D592-00D44318D093}"/>
                </a:ext>
              </a:extLst>
            </p:cNvPr>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3675556" y="3777304"/>
              <a:ext cx="742806" cy="130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0" name="Picture 54" descr="Hematopoietic-Stem-Cells-10-07-779860.JPG">
              <a:extLst>
                <a:ext uri="{FF2B5EF4-FFF2-40B4-BE49-F238E27FC236}">
                  <a16:creationId xmlns:a16="http://schemas.microsoft.com/office/drawing/2014/main" id="{313A3479-03AC-F993-E4A5-CC0FAFB77E9F}"/>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rot="5400000">
              <a:off x="4915478" y="3854125"/>
              <a:ext cx="229900" cy="2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1" name="Picture 55" descr="Hematopoietic-Stem-Cells-10-07-779860.JPG">
              <a:extLst>
                <a:ext uri="{FF2B5EF4-FFF2-40B4-BE49-F238E27FC236}">
                  <a16:creationId xmlns:a16="http://schemas.microsoft.com/office/drawing/2014/main" id="{6E5414A7-5F91-E8B7-D34A-DAE650038FE5}"/>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rot="5400000">
              <a:off x="4800528" y="4202587"/>
              <a:ext cx="229900" cy="2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2" name="Picture 57" descr="Hematopoietic-Stem-Cells-10-07-779860.JPG">
              <a:extLst>
                <a:ext uri="{FF2B5EF4-FFF2-40B4-BE49-F238E27FC236}">
                  <a16:creationId xmlns:a16="http://schemas.microsoft.com/office/drawing/2014/main" id="{3AD5234E-A059-8A74-9C0E-F42A36717C1A}"/>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rot="5400000">
              <a:off x="5090640" y="4202587"/>
              <a:ext cx="229900" cy="2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3" name="Picture 58" descr="Hematopoietic-Stem-Cells-10-07-779860.JPG">
              <a:extLst>
                <a:ext uri="{FF2B5EF4-FFF2-40B4-BE49-F238E27FC236}">
                  <a16:creationId xmlns:a16="http://schemas.microsoft.com/office/drawing/2014/main" id="{8740DBE4-0DB7-34A0-2184-31FFD7FBB889}"/>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rot="5400000">
              <a:off x="4838845" y="4518098"/>
              <a:ext cx="229900" cy="2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4" name="Picture 59" descr="Hematopoietic-Stem-Cells-10-07-779860.JPG">
              <a:extLst>
                <a:ext uri="{FF2B5EF4-FFF2-40B4-BE49-F238E27FC236}">
                  <a16:creationId xmlns:a16="http://schemas.microsoft.com/office/drawing/2014/main" id="{B436CE79-F6D7-62C6-6E43-B03C9561CADC}"/>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rot="5400000">
              <a:off x="4625369" y="4518098"/>
              <a:ext cx="229900" cy="2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5" name="Picture 60" descr="Hematopoietic-Stem-Cells-10-07-779860.JPG">
              <a:extLst>
                <a:ext uri="{FF2B5EF4-FFF2-40B4-BE49-F238E27FC236}">
                  <a16:creationId xmlns:a16="http://schemas.microsoft.com/office/drawing/2014/main" id="{700B9A91-80F2-8226-DEA9-BDAA6925ABD9}"/>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rot="5400000">
              <a:off x="4554700" y="4840193"/>
              <a:ext cx="229900" cy="2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6" name="Picture 61" descr="Hematopoietic-Stem-Cells-10-07-779860.JPG">
              <a:extLst>
                <a:ext uri="{FF2B5EF4-FFF2-40B4-BE49-F238E27FC236}">
                  <a16:creationId xmlns:a16="http://schemas.microsoft.com/office/drawing/2014/main" id="{CCA7B636-AECF-1CDE-877C-52ED4FD112FB}"/>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rot="5400000">
              <a:off x="4439756" y="4840193"/>
              <a:ext cx="229900" cy="2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7" name="TextBox 62">
              <a:extLst>
                <a:ext uri="{FF2B5EF4-FFF2-40B4-BE49-F238E27FC236}">
                  <a16:creationId xmlns:a16="http://schemas.microsoft.com/office/drawing/2014/main" id="{F276A69E-3EE9-5441-A319-5983139213FE}"/>
                </a:ext>
              </a:extLst>
            </p:cNvPr>
            <p:cNvSpPr txBox="1">
              <a:spLocks noChangeArrowheads="1"/>
            </p:cNvSpPr>
            <p:nvPr/>
          </p:nvSpPr>
          <p:spPr bwMode="auto">
            <a:xfrm>
              <a:off x="3558357" y="5012995"/>
              <a:ext cx="946036" cy="33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r>
                <a:rPr lang="en-US" altLang="en-US" sz="1050"/>
                <a:t>telomere</a:t>
              </a:r>
            </a:p>
          </p:txBody>
        </p:sp>
        <p:cxnSp>
          <p:nvCxnSpPr>
            <p:cNvPr id="64" name="Straight Connector 63">
              <a:extLst>
                <a:ext uri="{FF2B5EF4-FFF2-40B4-BE49-F238E27FC236}">
                  <a16:creationId xmlns:a16="http://schemas.microsoft.com/office/drawing/2014/main" id="{1E1D40FA-8B12-F24F-8D11-B3C59F9DCD51}"/>
                </a:ext>
              </a:extLst>
            </p:cNvPr>
            <p:cNvCxnSpPr/>
            <p:nvPr/>
          </p:nvCxnSpPr>
          <p:spPr>
            <a:xfrm>
              <a:off x="5109686" y="4094690"/>
              <a:ext cx="76191" cy="11002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7F17F60A-A119-CC4F-B96C-4E953457D64A}"/>
                </a:ext>
              </a:extLst>
            </p:cNvPr>
            <p:cNvCxnSpPr/>
            <p:nvPr/>
          </p:nvCxnSpPr>
          <p:spPr>
            <a:xfrm>
              <a:off x="5306513" y="4431120"/>
              <a:ext cx="76191" cy="10791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11446408-2C2F-104C-82BE-60732927D6E5}"/>
                </a:ext>
              </a:extLst>
            </p:cNvPr>
            <p:cNvCxnSpPr/>
            <p:nvPr/>
          </p:nvCxnSpPr>
          <p:spPr>
            <a:xfrm>
              <a:off x="5513922" y="4725231"/>
              <a:ext cx="76191" cy="11002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DBB4D831-C056-E644-8CA7-90154EDB91CE}"/>
                </a:ext>
              </a:extLst>
            </p:cNvPr>
            <p:cNvCxnSpPr/>
            <p:nvPr/>
          </p:nvCxnSpPr>
          <p:spPr>
            <a:xfrm flipV="1">
              <a:off x="4931908" y="4105270"/>
              <a:ext cx="76191" cy="10791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BC637CB2-F4EB-5540-9110-CFC244539B40}"/>
                </a:ext>
              </a:extLst>
            </p:cNvPr>
            <p:cNvCxnSpPr/>
            <p:nvPr/>
          </p:nvCxnSpPr>
          <p:spPr>
            <a:xfrm>
              <a:off x="4923442" y="4433236"/>
              <a:ext cx="76191" cy="11002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6357FF40-AF1F-2143-B6E8-52DDC25D7DE5}"/>
                </a:ext>
              </a:extLst>
            </p:cNvPr>
            <p:cNvCxnSpPr/>
            <p:nvPr/>
          </p:nvCxnSpPr>
          <p:spPr>
            <a:xfrm flipV="1">
              <a:off x="4790109" y="4431120"/>
              <a:ext cx="76191" cy="11002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B837C17D-B24C-5C46-94F5-8FD95606F504}"/>
                </a:ext>
              </a:extLst>
            </p:cNvPr>
            <p:cNvCxnSpPr/>
            <p:nvPr/>
          </p:nvCxnSpPr>
          <p:spPr>
            <a:xfrm flipV="1">
              <a:off x="5149899" y="4441699"/>
              <a:ext cx="76191" cy="11002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64A9C269-3F07-3449-BF00-63793ABFF32E}"/>
                </a:ext>
              </a:extLst>
            </p:cNvPr>
            <p:cNvCxnSpPr/>
            <p:nvPr/>
          </p:nvCxnSpPr>
          <p:spPr>
            <a:xfrm>
              <a:off x="5437731" y="4746390"/>
              <a:ext cx="74074" cy="11002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F03881EA-A077-9149-9194-C952B8AD0980}"/>
                </a:ext>
              </a:extLst>
            </p:cNvPr>
            <p:cNvCxnSpPr/>
            <p:nvPr/>
          </p:nvCxnSpPr>
          <p:spPr>
            <a:xfrm>
              <a:off x="5272651" y="4746390"/>
              <a:ext cx="74074" cy="11002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55FA6CC3-D4F2-2147-8B92-7E212774F1C9}"/>
                </a:ext>
              </a:extLst>
            </p:cNvPr>
            <p:cNvCxnSpPr/>
            <p:nvPr/>
          </p:nvCxnSpPr>
          <p:spPr>
            <a:xfrm>
              <a:off x="4997517" y="4746390"/>
              <a:ext cx="76191" cy="11002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70AEF2F9-6998-D54C-B00A-8EC60FD5139F}"/>
                </a:ext>
              </a:extLst>
            </p:cNvPr>
            <p:cNvCxnSpPr/>
            <p:nvPr/>
          </p:nvCxnSpPr>
          <p:spPr>
            <a:xfrm flipV="1">
              <a:off x="5181644" y="4748507"/>
              <a:ext cx="76191" cy="10791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ED1856CA-7D4C-5842-8CAB-292A25B74082}"/>
                </a:ext>
              </a:extLst>
            </p:cNvPr>
            <p:cNvCxnSpPr/>
            <p:nvPr/>
          </p:nvCxnSpPr>
          <p:spPr>
            <a:xfrm flipV="1">
              <a:off x="4887464" y="4748507"/>
              <a:ext cx="76191" cy="10791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307B4363-3F34-4549-871E-CD97D9A330B3}"/>
                </a:ext>
              </a:extLst>
            </p:cNvPr>
            <p:cNvCxnSpPr/>
            <p:nvPr/>
          </p:nvCxnSpPr>
          <p:spPr>
            <a:xfrm flipV="1">
              <a:off x="4622912" y="4735811"/>
              <a:ext cx="76191" cy="10791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B3250BF9-6F1E-B546-A9E6-92BAD56C25B9}"/>
                </a:ext>
              </a:extLst>
            </p:cNvPr>
            <p:cNvCxnSpPr/>
            <p:nvPr/>
          </p:nvCxnSpPr>
          <p:spPr>
            <a:xfrm flipV="1">
              <a:off x="4720267" y="4746390"/>
              <a:ext cx="76191" cy="11002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 name="TextBox 1">
            <a:extLst>
              <a:ext uri="{FF2B5EF4-FFF2-40B4-BE49-F238E27FC236}">
                <a16:creationId xmlns:a16="http://schemas.microsoft.com/office/drawing/2014/main" id="{2EB089C4-C51C-FB85-9221-41E9A1B433AE}"/>
              </a:ext>
            </a:extLst>
          </p:cNvPr>
          <p:cNvSpPr txBox="1"/>
          <p:nvPr/>
        </p:nvSpPr>
        <p:spPr>
          <a:xfrm>
            <a:off x="784907" y="4128094"/>
            <a:ext cx="7446269" cy="646331"/>
          </a:xfrm>
          <a:prstGeom prst="rect">
            <a:avLst/>
          </a:prstGeom>
          <a:noFill/>
        </p:spPr>
        <p:txBody>
          <a:bodyPr wrap="none" rtlCol="0">
            <a:spAutoFit/>
          </a:bodyPr>
          <a:lstStyle/>
          <a:p>
            <a:r>
              <a:rPr lang="en-US" dirty="0"/>
              <a:t>• Stress on blood stem cell is a common factor amongst IBMFS</a:t>
            </a:r>
          </a:p>
          <a:p>
            <a:r>
              <a:rPr lang="en-US" dirty="0"/>
              <a:t>• Unanswered questions: why are there defects elsewhere in the body?</a:t>
            </a:r>
          </a:p>
        </p:txBody>
      </p:sp>
    </p:spTree>
    <p:extLst>
      <p:ext uri="{BB962C8B-B14F-4D97-AF65-F5344CB8AC3E}">
        <p14:creationId xmlns:p14="http://schemas.microsoft.com/office/powerpoint/2010/main" val="1094933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9611D632-AFE8-35C6-1D4A-8A973D02A894}"/>
              </a:ext>
            </a:extLst>
          </p:cNvPr>
          <p:cNvSpPr txBox="1">
            <a:spLocks noChangeArrowheads="1"/>
          </p:cNvSpPr>
          <p:nvPr/>
        </p:nvSpPr>
        <p:spPr bwMode="auto">
          <a:xfrm>
            <a:off x="1220647" y="133350"/>
            <a:ext cx="639790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700" dirty="0">
                <a:solidFill>
                  <a:srgbClr val="1F497D"/>
                </a:solidFill>
              </a:rPr>
              <a:t>Complexities of genetic testing in IBMFS</a:t>
            </a:r>
          </a:p>
        </p:txBody>
      </p:sp>
      <p:sp>
        <p:nvSpPr>
          <p:cNvPr id="2" name="TextBox 1">
            <a:extLst>
              <a:ext uri="{FF2B5EF4-FFF2-40B4-BE49-F238E27FC236}">
                <a16:creationId xmlns:a16="http://schemas.microsoft.com/office/drawing/2014/main" id="{EC415AD8-FD65-4085-6ABD-8B5426136558}"/>
              </a:ext>
            </a:extLst>
          </p:cNvPr>
          <p:cNvSpPr txBox="1"/>
          <p:nvPr/>
        </p:nvSpPr>
        <p:spPr>
          <a:xfrm>
            <a:off x="381000" y="729521"/>
            <a:ext cx="8382000" cy="1938992"/>
          </a:xfrm>
          <a:prstGeom prst="rect">
            <a:avLst/>
          </a:prstGeom>
          <a:noFill/>
        </p:spPr>
        <p:txBody>
          <a:bodyPr wrap="square" rtlCol="0">
            <a:spAutoFit/>
          </a:bodyPr>
          <a:lstStyle/>
          <a:p>
            <a:r>
              <a:rPr lang="en-US" sz="2000" dirty="0"/>
              <a:t>• Misdiagnosis / confusion around </a:t>
            </a:r>
            <a:r>
              <a:rPr lang="en-US" sz="2000" i="1" dirty="0"/>
              <a:t>variants of uncertain significance</a:t>
            </a:r>
          </a:p>
          <a:p>
            <a:r>
              <a:rPr lang="en-US" sz="2000" dirty="0"/>
              <a:t>• Mutation is present in family member who does not seem to be affected</a:t>
            </a:r>
          </a:p>
          <a:p>
            <a:r>
              <a:rPr lang="en-US" sz="2000" dirty="0"/>
              <a:t>	- variability between individuals (pleiotropy)</a:t>
            </a:r>
          </a:p>
          <a:p>
            <a:r>
              <a:rPr lang="en-US" sz="2000" dirty="0"/>
              <a:t>	- increasing effects in successive generations (DC)</a:t>
            </a:r>
          </a:p>
          <a:p>
            <a:r>
              <a:rPr lang="en-US" sz="2000" dirty="0"/>
              <a:t>	- second mutation in blood offsets the first mutation</a:t>
            </a:r>
          </a:p>
          <a:p>
            <a:endParaRPr lang="en-US" sz="2000" dirty="0"/>
          </a:p>
        </p:txBody>
      </p:sp>
      <p:pic>
        <p:nvPicPr>
          <p:cNvPr id="3" name="Picture 1" descr="ng0504-437-F1.jpg">
            <a:extLst>
              <a:ext uri="{FF2B5EF4-FFF2-40B4-BE49-F238E27FC236}">
                <a16:creationId xmlns:a16="http://schemas.microsoft.com/office/drawing/2014/main" id="{1D04FB49-EAC8-0396-6A98-647CFA65C76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57400" y="2480900"/>
            <a:ext cx="3424183" cy="2368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2">
            <a:extLst>
              <a:ext uri="{FF2B5EF4-FFF2-40B4-BE49-F238E27FC236}">
                <a16:creationId xmlns:a16="http://schemas.microsoft.com/office/drawing/2014/main" id="{4E58465C-3F22-70D4-DA3B-D3AC950F8261}"/>
              </a:ext>
            </a:extLst>
          </p:cNvPr>
          <p:cNvSpPr txBox="1">
            <a:spLocks noChangeArrowheads="1"/>
          </p:cNvSpPr>
          <p:nvPr/>
        </p:nvSpPr>
        <p:spPr bwMode="auto">
          <a:xfrm>
            <a:off x="5624652" y="4090929"/>
            <a:ext cx="1993900" cy="523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dirty="0" err="1"/>
              <a:t>Vulliamy</a:t>
            </a:r>
            <a:r>
              <a:rPr lang="en-US" altLang="en-US" sz="1400" dirty="0"/>
              <a:t> et al, </a:t>
            </a:r>
          </a:p>
          <a:p>
            <a:pPr eaLnBrk="1" hangingPunct="1"/>
            <a:r>
              <a:rPr lang="en-US" altLang="en-US" sz="1400" dirty="0"/>
              <a:t>Nature Genetics, 2004</a:t>
            </a:r>
          </a:p>
        </p:txBody>
      </p:sp>
      <p:grpSp>
        <p:nvGrpSpPr>
          <p:cNvPr id="12" name="Group 11">
            <a:extLst>
              <a:ext uri="{FF2B5EF4-FFF2-40B4-BE49-F238E27FC236}">
                <a16:creationId xmlns:a16="http://schemas.microsoft.com/office/drawing/2014/main" id="{3ABDD11A-9C19-2682-A215-11A5D0A1841C}"/>
              </a:ext>
            </a:extLst>
          </p:cNvPr>
          <p:cNvGrpSpPr/>
          <p:nvPr/>
        </p:nvGrpSpPr>
        <p:grpSpPr>
          <a:xfrm>
            <a:off x="920749" y="2369653"/>
            <a:ext cx="6997700" cy="2590800"/>
            <a:chOff x="914400" y="2369653"/>
            <a:chExt cx="6997700" cy="2590800"/>
          </a:xfrm>
        </p:grpSpPr>
        <p:grpSp>
          <p:nvGrpSpPr>
            <p:cNvPr id="9" name="Group 8">
              <a:extLst>
                <a:ext uri="{FF2B5EF4-FFF2-40B4-BE49-F238E27FC236}">
                  <a16:creationId xmlns:a16="http://schemas.microsoft.com/office/drawing/2014/main" id="{1631379E-780B-75FA-BCB7-08C46D4C606F}"/>
                </a:ext>
              </a:extLst>
            </p:cNvPr>
            <p:cNvGrpSpPr/>
            <p:nvPr/>
          </p:nvGrpSpPr>
          <p:grpSpPr>
            <a:xfrm>
              <a:off x="914400" y="2369653"/>
              <a:ext cx="6997700" cy="2590800"/>
              <a:chOff x="1073150" y="2325853"/>
              <a:chExt cx="6997700" cy="2590800"/>
            </a:xfrm>
          </p:grpSpPr>
          <p:pic>
            <p:nvPicPr>
              <p:cNvPr id="7" name="Picture 6" descr="A diagram of a cell division&#10;&#10;Description automatically generated">
                <a:extLst>
                  <a:ext uri="{FF2B5EF4-FFF2-40B4-BE49-F238E27FC236}">
                    <a16:creationId xmlns:a16="http://schemas.microsoft.com/office/drawing/2014/main" id="{6482EBBF-35F7-6B7C-CC26-15A2A3BDD5B7}"/>
                  </a:ext>
                </a:extLst>
              </p:cNvPr>
              <p:cNvPicPr>
                <a:picLocks noChangeAspect="1"/>
              </p:cNvPicPr>
              <p:nvPr/>
            </p:nvPicPr>
            <p:blipFill>
              <a:blip r:embed="rId4"/>
              <a:stretch>
                <a:fillRect/>
              </a:stretch>
            </p:blipFill>
            <p:spPr>
              <a:xfrm>
                <a:off x="1073150" y="2325853"/>
                <a:ext cx="6997700" cy="2590800"/>
              </a:xfrm>
              <a:prstGeom prst="rect">
                <a:avLst/>
              </a:prstGeom>
              <a:effectLst>
                <a:outerShdw blurRad="50800" dist="50800" dir="5400000" algn="ctr" rotWithShape="0">
                  <a:schemeClr val="bg1"/>
                </a:outerShdw>
              </a:effectLst>
            </p:spPr>
          </p:pic>
          <p:sp>
            <p:nvSpPr>
              <p:cNvPr id="8" name="TextBox 7">
                <a:extLst>
                  <a:ext uri="{FF2B5EF4-FFF2-40B4-BE49-F238E27FC236}">
                    <a16:creationId xmlns:a16="http://schemas.microsoft.com/office/drawing/2014/main" id="{AF111318-8D6D-94D0-092B-8447DF19A039}"/>
                  </a:ext>
                </a:extLst>
              </p:cNvPr>
              <p:cNvSpPr txBox="1"/>
              <p:nvPr/>
            </p:nvSpPr>
            <p:spPr>
              <a:xfrm>
                <a:off x="6272887" y="4589940"/>
                <a:ext cx="1776192" cy="307777"/>
              </a:xfrm>
              <a:prstGeom prst="rect">
                <a:avLst/>
              </a:prstGeom>
              <a:noFill/>
            </p:spPr>
            <p:txBody>
              <a:bodyPr wrap="none" rtlCol="0">
                <a:spAutoFit/>
              </a:bodyPr>
              <a:lstStyle/>
              <a:p>
                <a:r>
                  <a:rPr lang="en-US" sz="1400" dirty="0"/>
                  <a:t>Demir, </a:t>
                </a:r>
                <a:r>
                  <a:rPr lang="en-US" sz="1400" i="1" dirty="0"/>
                  <a:t>Genes, 2023</a:t>
                </a:r>
              </a:p>
            </p:txBody>
          </p:sp>
        </p:grpSp>
        <p:sp>
          <p:nvSpPr>
            <p:cNvPr id="10" name="Rectangle 9">
              <a:extLst>
                <a:ext uri="{FF2B5EF4-FFF2-40B4-BE49-F238E27FC236}">
                  <a16:creationId xmlns:a16="http://schemas.microsoft.com/office/drawing/2014/main" id="{9AB6F137-2472-EA68-040A-8EAB1884FFA7}"/>
                </a:ext>
              </a:extLst>
            </p:cNvPr>
            <p:cNvSpPr/>
            <p:nvPr/>
          </p:nvSpPr>
          <p:spPr>
            <a:xfrm>
              <a:off x="914400" y="2480900"/>
              <a:ext cx="306247" cy="3194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A958F-069F-EDFF-57A2-2C1E474A0135}"/>
                </a:ext>
              </a:extLst>
            </p:cNvPr>
            <p:cNvSpPr/>
            <p:nvPr/>
          </p:nvSpPr>
          <p:spPr>
            <a:xfrm>
              <a:off x="3616367" y="2480900"/>
              <a:ext cx="306247" cy="3194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4" name="Straight Arrow Connector 13">
            <a:extLst>
              <a:ext uri="{FF2B5EF4-FFF2-40B4-BE49-F238E27FC236}">
                <a16:creationId xmlns:a16="http://schemas.microsoft.com/office/drawing/2014/main" id="{978267AB-3C79-EFD4-2211-A6D3043762A5}"/>
              </a:ext>
            </a:extLst>
          </p:cNvPr>
          <p:cNvCxnSpPr/>
          <p:nvPr/>
        </p:nvCxnSpPr>
        <p:spPr>
          <a:xfrm>
            <a:off x="3276600" y="3333750"/>
            <a:ext cx="646014" cy="0"/>
          </a:xfrm>
          <a:prstGeom prst="straightConnector1">
            <a:avLst/>
          </a:prstGeom>
          <a:ln w="53975">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572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27">
            <a:extLst>
              <a:ext uri="{FF2B5EF4-FFF2-40B4-BE49-F238E27FC236}">
                <a16:creationId xmlns:a16="http://schemas.microsoft.com/office/drawing/2014/main" id="{553A0CCE-EA43-0E9C-7720-AFA871F3866B}"/>
              </a:ext>
            </a:extLst>
          </p:cNvPr>
          <p:cNvGrpSpPr>
            <a:grpSpLocks/>
          </p:cNvGrpSpPr>
          <p:nvPr/>
        </p:nvGrpSpPr>
        <p:grpSpPr bwMode="auto">
          <a:xfrm>
            <a:off x="2286000" y="1485900"/>
            <a:ext cx="685800" cy="685800"/>
            <a:chOff x="1447800" y="1828800"/>
            <a:chExt cx="914400" cy="914400"/>
          </a:xfrm>
        </p:grpSpPr>
        <p:sp>
          <p:nvSpPr>
            <p:cNvPr id="18471" name="Oval 101">
              <a:extLst>
                <a:ext uri="{FF2B5EF4-FFF2-40B4-BE49-F238E27FC236}">
                  <a16:creationId xmlns:a16="http://schemas.microsoft.com/office/drawing/2014/main" id="{E5F33C77-DFEF-83DC-CD50-3A70CFC72B84}"/>
                </a:ext>
              </a:extLst>
            </p:cNvPr>
            <p:cNvSpPr>
              <a:spLocks noChangeArrowheads="1"/>
            </p:cNvSpPr>
            <p:nvPr/>
          </p:nvSpPr>
          <p:spPr bwMode="auto">
            <a:xfrm>
              <a:off x="1447800" y="1828800"/>
              <a:ext cx="914400" cy="914400"/>
            </a:xfrm>
            <a:prstGeom prst="ellipse">
              <a:avLst/>
            </a:prstGeom>
            <a:solidFill>
              <a:schemeClr val="tx2">
                <a:lumMod val="40000"/>
                <a:lumOff val="60000"/>
              </a:schemeClr>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350"/>
            </a:p>
          </p:txBody>
        </p:sp>
        <p:sp>
          <p:nvSpPr>
            <p:cNvPr id="18472" name="Oval 102">
              <a:extLst>
                <a:ext uri="{FF2B5EF4-FFF2-40B4-BE49-F238E27FC236}">
                  <a16:creationId xmlns:a16="http://schemas.microsoft.com/office/drawing/2014/main" id="{A36DB16F-2838-B7DA-EA4E-75049330E8E8}"/>
                </a:ext>
              </a:extLst>
            </p:cNvPr>
            <p:cNvSpPr>
              <a:spLocks noChangeArrowheads="1"/>
            </p:cNvSpPr>
            <p:nvPr/>
          </p:nvSpPr>
          <p:spPr bwMode="auto">
            <a:xfrm>
              <a:off x="1524000" y="1895475"/>
              <a:ext cx="609600" cy="609600"/>
            </a:xfrm>
            <a:prstGeom prst="ellipse">
              <a:avLst/>
            </a:prstGeom>
            <a:solidFill>
              <a:srgbClr val="1F497D"/>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dirty="0"/>
            </a:p>
          </p:txBody>
        </p:sp>
      </p:grpSp>
      <p:pic>
        <p:nvPicPr>
          <p:cNvPr id="18434" name="Picture 8" descr="Bone_marrow_biopsia_in_aplastic_anemia.jpg">
            <a:extLst>
              <a:ext uri="{FF2B5EF4-FFF2-40B4-BE49-F238E27FC236}">
                <a16:creationId xmlns:a16="http://schemas.microsoft.com/office/drawing/2014/main" id="{2AA4FE16-D346-E3A8-E6BF-D83DD4F2B8B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14950" y="971551"/>
            <a:ext cx="1828800" cy="167044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79" name="Picture 12" descr="Normal_bone_marrow.jpg">
            <a:extLst>
              <a:ext uri="{FF2B5EF4-FFF2-40B4-BE49-F238E27FC236}">
                <a16:creationId xmlns:a16="http://schemas.microsoft.com/office/drawing/2014/main" id="{7B2CF5B5-5141-2C77-0251-5448368D6F05}"/>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5374481" y="912019"/>
            <a:ext cx="1709738"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36" name="TextBox 3">
            <a:extLst>
              <a:ext uri="{FF2B5EF4-FFF2-40B4-BE49-F238E27FC236}">
                <a16:creationId xmlns:a16="http://schemas.microsoft.com/office/drawing/2014/main" id="{D6AFE678-B16B-8F2B-A2B8-4107A6AD71A7}"/>
              </a:ext>
            </a:extLst>
          </p:cNvPr>
          <p:cNvSpPr txBox="1">
            <a:spLocks noChangeArrowheads="1"/>
          </p:cNvSpPr>
          <p:nvPr/>
        </p:nvSpPr>
        <p:spPr bwMode="auto">
          <a:xfrm>
            <a:off x="990600" y="228601"/>
            <a:ext cx="689804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700" dirty="0">
                <a:solidFill>
                  <a:srgbClr val="1F497D"/>
                </a:solidFill>
              </a:rPr>
              <a:t>Conceptual framework: bone marrow failure</a:t>
            </a:r>
          </a:p>
        </p:txBody>
      </p:sp>
      <p:cxnSp>
        <p:nvCxnSpPr>
          <p:cNvPr id="18437" name="Straight Arrow Connector 12">
            <a:extLst>
              <a:ext uri="{FF2B5EF4-FFF2-40B4-BE49-F238E27FC236}">
                <a16:creationId xmlns:a16="http://schemas.microsoft.com/office/drawing/2014/main" id="{87D946EF-FEB2-248D-0E5B-1A4F74656FB4}"/>
              </a:ext>
            </a:extLst>
          </p:cNvPr>
          <p:cNvCxnSpPr>
            <a:cxnSpLocks noChangeShapeType="1"/>
          </p:cNvCxnSpPr>
          <p:nvPr/>
        </p:nvCxnSpPr>
        <p:spPr bwMode="auto">
          <a:xfrm>
            <a:off x="3143250" y="1885950"/>
            <a:ext cx="1943100" cy="1191"/>
          </a:xfrm>
          <a:prstGeom prst="straightConnector1">
            <a:avLst/>
          </a:prstGeom>
          <a:noFill/>
          <a:ln w="603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40" name="TextBox 28">
            <a:extLst>
              <a:ext uri="{FF2B5EF4-FFF2-40B4-BE49-F238E27FC236}">
                <a16:creationId xmlns:a16="http://schemas.microsoft.com/office/drawing/2014/main" id="{7BB6A9D8-E815-9620-FC46-56AB6F153500}"/>
              </a:ext>
            </a:extLst>
          </p:cNvPr>
          <p:cNvSpPr txBox="1">
            <a:spLocks noChangeArrowheads="1"/>
          </p:cNvSpPr>
          <p:nvPr/>
        </p:nvSpPr>
        <p:spPr bwMode="auto">
          <a:xfrm>
            <a:off x="2117199" y="971550"/>
            <a:ext cx="10198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500" dirty="0"/>
              <a:t>Blood</a:t>
            </a:r>
          </a:p>
          <a:p>
            <a:pPr algn="ctr" eaLnBrk="1" hangingPunct="1"/>
            <a:r>
              <a:rPr lang="en-US" altLang="en-US" sz="1500" dirty="0"/>
              <a:t>Stem Cell</a:t>
            </a:r>
          </a:p>
        </p:txBody>
      </p:sp>
      <p:grpSp>
        <p:nvGrpSpPr>
          <p:cNvPr id="2" name="Group 1">
            <a:extLst>
              <a:ext uri="{FF2B5EF4-FFF2-40B4-BE49-F238E27FC236}">
                <a16:creationId xmlns:a16="http://schemas.microsoft.com/office/drawing/2014/main" id="{A3343348-A538-A391-ACF5-4CF5DF1D8CF7}"/>
              </a:ext>
            </a:extLst>
          </p:cNvPr>
          <p:cNvGrpSpPr/>
          <p:nvPr/>
        </p:nvGrpSpPr>
        <p:grpSpPr>
          <a:xfrm>
            <a:off x="533400" y="3141524"/>
            <a:ext cx="8227103" cy="1754326"/>
            <a:chOff x="-502966" y="3869500"/>
            <a:chExt cx="10492778" cy="2339100"/>
          </a:xfrm>
        </p:grpSpPr>
        <p:sp>
          <p:nvSpPr>
            <p:cNvPr id="24583" name="Rectangle 6">
              <a:extLst>
                <a:ext uri="{FF2B5EF4-FFF2-40B4-BE49-F238E27FC236}">
                  <a16:creationId xmlns:a16="http://schemas.microsoft.com/office/drawing/2014/main" id="{EF263719-49AD-C882-21A5-C6C439D9675F}"/>
                </a:ext>
              </a:extLst>
            </p:cNvPr>
            <p:cNvSpPr>
              <a:spLocks noChangeArrowheads="1"/>
            </p:cNvSpPr>
            <p:nvPr/>
          </p:nvSpPr>
          <p:spPr bwMode="auto">
            <a:xfrm>
              <a:off x="2346571" y="3886963"/>
              <a:ext cx="3355762" cy="141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u="sng" dirty="0"/>
                <a:t>Secondary</a:t>
              </a:r>
            </a:p>
            <a:p>
              <a:pPr algn="ctr" eaLnBrk="1" hangingPunct="1"/>
              <a:r>
                <a:rPr lang="en-US" altLang="en-US" sz="1500" dirty="0"/>
                <a:t>Radiation</a:t>
              </a:r>
            </a:p>
            <a:p>
              <a:pPr algn="ctr" eaLnBrk="1" hangingPunct="1"/>
              <a:r>
                <a:rPr lang="en-US" altLang="en-US" sz="1500" dirty="0"/>
                <a:t>Drugs/Chemicals</a:t>
              </a:r>
            </a:p>
            <a:p>
              <a:pPr algn="ctr" eaLnBrk="1" hangingPunct="1"/>
              <a:r>
                <a:rPr lang="en-US" altLang="en-US" sz="1500" dirty="0"/>
                <a:t>Infection</a:t>
              </a:r>
            </a:p>
          </p:txBody>
        </p:sp>
        <p:sp>
          <p:nvSpPr>
            <p:cNvPr id="24584" name="Rectangle 8">
              <a:extLst>
                <a:ext uri="{FF2B5EF4-FFF2-40B4-BE49-F238E27FC236}">
                  <a16:creationId xmlns:a16="http://schemas.microsoft.com/office/drawing/2014/main" id="{4745A51E-EF0F-F005-0FF4-681D6D5A26C5}"/>
                </a:ext>
              </a:extLst>
            </p:cNvPr>
            <p:cNvSpPr>
              <a:spLocks noChangeArrowheads="1"/>
            </p:cNvSpPr>
            <p:nvPr/>
          </p:nvSpPr>
          <p:spPr bwMode="auto">
            <a:xfrm>
              <a:off x="5519308" y="3869500"/>
              <a:ext cx="4470504" cy="233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u="sng" dirty="0"/>
                <a:t>Genetic / “Inherited” syndromes</a:t>
              </a:r>
            </a:p>
            <a:p>
              <a:pPr algn="ctr" eaLnBrk="1" hangingPunct="1"/>
              <a:r>
                <a:rPr lang="en-US" altLang="en-US" sz="1500" dirty="0"/>
                <a:t>Fanconi anemia</a:t>
              </a:r>
            </a:p>
            <a:p>
              <a:pPr algn="ctr" eaLnBrk="1" hangingPunct="1"/>
              <a:r>
                <a:rPr lang="en-US" altLang="en-US" sz="1500" dirty="0"/>
                <a:t>Dyskeratosis congenita</a:t>
              </a:r>
            </a:p>
            <a:p>
              <a:pPr algn="ctr" eaLnBrk="1" hangingPunct="1"/>
              <a:r>
                <a:rPr lang="en-US" altLang="en-US" sz="1500" dirty="0" err="1"/>
                <a:t>Shwachman</a:t>
              </a:r>
              <a:r>
                <a:rPr lang="en-US" altLang="en-US" sz="1500" dirty="0"/>
                <a:t> Diamond syndrome</a:t>
              </a:r>
            </a:p>
            <a:p>
              <a:pPr algn="ctr" eaLnBrk="1" hangingPunct="1"/>
              <a:r>
                <a:rPr lang="en-US" altLang="en-US" sz="1500" dirty="0"/>
                <a:t>Diamond </a:t>
              </a:r>
              <a:r>
                <a:rPr lang="en-US" altLang="en-US" sz="1500" dirty="0" err="1"/>
                <a:t>Blackfan</a:t>
              </a:r>
              <a:r>
                <a:rPr lang="en-US" altLang="en-US" sz="1500" dirty="0"/>
                <a:t> anemia</a:t>
              </a:r>
            </a:p>
            <a:p>
              <a:pPr algn="ctr" eaLnBrk="1" hangingPunct="1"/>
              <a:r>
                <a:rPr lang="en-US" altLang="en-US" sz="1500" dirty="0"/>
                <a:t>Pearson syndrome</a:t>
              </a:r>
            </a:p>
            <a:p>
              <a:pPr algn="ctr" eaLnBrk="1" hangingPunct="1"/>
              <a:r>
                <a:rPr lang="en-US" altLang="en-US" sz="1500" i="1" dirty="0"/>
                <a:t>Others….</a:t>
              </a:r>
            </a:p>
          </p:txBody>
        </p:sp>
        <p:grpSp>
          <p:nvGrpSpPr>
            <p:cNvPr id="18467" name="Group 22">
              <a:extLst>
                <a:ext uri="{FF2B5EF4-FFF2-40B4-BE49-F238E27FC236}">
                  <a16:creationId xmlns:a16="http://schemas.microsoft.com/office/drawing/2014/main" id="{182A9CDF-CB44-5B70-F13E-F91493E26F13}"/>
                </a:ext>
              </a:extLst>
            </p:cNvPr>
            <p:cNvGrpSpPr>
              <a:grpSpLocks/>
            </p:cNvGrpSpPr>
            <p:nvPr/>
          </p:nvGrpSpPr>
          <p:grpSpPr bwMode="auto">
            <a:xfrm>
              <a:off x="-502966" y="3886199"/>
              <a:ext cx="3103895" cy="1524157"/>
              <a:chOff x="-502966" y="4244974"/>
              <a:chExt cx="3103895" cy="1524157"/>
            </a:xfrm>
          </p:grpSpPr>
          <p:sp>
            <p:nvSpPr>
              <p:cNvPr id="18469" name="TextBox 4">
                <a:extLst>
                  <a:ext uri="{FF2B5EF4-FFF2-40B4-BE49-F238E27FC236}">
                    <a16:creationId xmlns:a16="http://schemas.microsoft.com/office/drawing/2014/main" id="{11FD86DE-01E9-45CB-5189-D7FC66CC414F}"/>
                  </a:ext>
                </a:extLst>
              </p:cNvPr>
              <p:cNvSpPr txBox="1">
                <a:spLocks noChangeArrowheads="1"/>
              </p:cNvSpPr>
              <p:nvPr/>
            </p:nvSpPr>
            <p:spPr bwMode="auto">
              <a:xfrm>
                <a:off x="-502966" y="4244974"/>
                <a:ext cx="310389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u="sng" dirty="0"/>
                  <a:t>Idiopathic / ”Acquired”</a:t>
                </a:r>
              </a:p>
            </p:txBody>
          </p:sp>
          <p:sp>
            <p:nvSpPr>
              <p:cNvPr id="18470" name="TextBox 5">
                <a:extLst>
                  <a:ext uri="{FF2B5EF4-FFF2-40B4-BE49-F238E27FC236}">
                    <a16:creationId xmlns:a16="http://schemas.microsoft.com/office/drawing/2014/main" id="{81A9CAF4-8986-0B37-E60A-ECE8BED0F3F5}"/>
                  </a:ext>
                </a:extLst>
              </p:cNvPr>
              <p:cNvSpPr txBox="1">
                <a:spLocks noChangeArrowheads="1"/>
              </p:cNvSpPr>
              <p:nvPr/>
            </p:nvSpPr>
            <p:spPr bwMode="auto">
              <a:xfrm>
                <a:off x="-137726" y="4702173"/>
                <a:ext cx="2176563" cy="1066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000" b="1" dirty="0"/>
                  <a:t>?</a:t>
                </a:r>
              </a:p>
              <a:p>
                <a:pPr algn="ctr" eaLnBrk="1" hangingPunct="1"/>
                <a:r>
                  <a:rPr lang="en-US" altLang="en-US" sz="1600" dirty="0"/>
                  <a:t>Immune attack</a:t>
                </a:r>
              </a:p>
            </p:txBody>
          </p:sp>
        </p:grpSp>
      </p:grpSp>
      <p:grpSp>
        <p:nvGrpSpPr>
          <p:cNvPr id="18442" name="Group 87">
            <a:extLst>
              <a:ext uri="{FF2B5EF4-FFF2-40B4-BE49-F238E27FC236}">
                <a16:creationId xmlns:a16="http://schemas.microsoft.com/office/drawing/2014/main" id="{79571F42-7BC7-F083-51B9-2F960A3D15FF}"/>
              </a:ext>
            </a:extLst>
          </p:cNvPr>
          <p:cNvGrpSpPr>
            <a:grpSpLocks/>
          </p:cNvGrpSpPr>
          <p:nvPr/>
        </p:nvGrpSpPr>
        <p:grpSpPr bwMode="auto">
          <a:xfrm>
            <a:off x="2057400" y="2343151"/>
            <a:ext cx="445294" cy="364331"/>
            <a:chOff x="3987338" y="4549148"/>
            <a:chExt cx="1066800" cy="871356"/>
          </a:xfrm>
        </p:grpSpPr>
        <p:sp>
          <p:nvSpPr>
            <p:cNvPr id="22" name="Freeform 21">
              <a:extLst>
                <a:ext uri="{FF2B5EF4-FFF2-40B4-BE49-F238E27FC236}">
                  <a16:creationId xmlns:a16="http://schemas.microsoft.com/office/drawing/2014/main" id="{67027BA9-F961-6614-68E4-09C9509CE984}"/>
                </a:ext>
              </a:extLst>
            </p:cNvPr>
            <p:cNvSpPr/>
            <p:nvPr/>
          </p:nvSpPr>
          <p:spPr bwMode="auto">
            <a:xfrm>
              <a:off x="3987338" y="4549148"/>
              <a:ext cx="1066800" cy="871356"/>
            </a:xfrm>
            <a:custGeom>
              <a:avLst/>
              <a:gdLst>
                <a:gd name="connsiteX0" fmla="*/ 539750 w 831850"/>
                <a:gd name="connsiteY0" fmla="*/ 165100 h 679450"/>
                <a:gd name="connsiteX1" fmla="*/ 539750 w 831850"/>
                <a:gd name="connsiteY1" fmla="*/ 317500 h 679450"/>
                <a:gd name="connsiteX2" fmla="*/ 819150 w 831850"/>
                <a:gd name="connsiteY2" fmla="*/ 457200 h 679450"/>
                <a:gd name="connsiteX3" fmla="*/ 615950 w 831850"/>
                <a:gd name="connsiteY3" fmla="*/ 508000 h 679450"/>
                <a:gd name="connsiteX4" fmla="*/ 488950 w 831850"/>
                <a:gd name="connsiteY4" fmla="*/ 673100 h 679450"/>
                <a:gd name="connsiteX5" fmla="*/ 463550 w 831850"/>
                <a:gd name="connsiteY5" fmla="*/ 546100 h 679450"/>
                <a:gd name="connsiteX6" fmla="*/ 222250 w 831850"/>
                <a:gd name="connsiteY6" fmla="*/ 533400 h 679450"/>
                <a:gd name="connsiteX7" fmla="*/ 57150 w 831850"/>
                <a:gd name="connsiteY7" fmla="*/ 635000 h 679450"/>
                <a:gd name="connsiteX8" fmla="*/ 196850 w 831850"/>
                <a:gd name="connsiteY8" fmla="*/ 419100 h 679450"/>
                <a:gd name="connsiteX9" fmla="*/ 6350 w 831850"/>
                <a:gd name="connsiteY9" fmla="*/ 241300 h 679450"/>
                <a:gd name="connsiteX10" fmla="*/ 234950 w 831850"/>
                <a:gd name="connsiteY10" fmla="*/ 203200 h 679450"/>
                <a:gd name="connsiteX11" fmla="*/ 387350 w 831850"/>
                <a:gd name="connsiteY11" fmla="*/ 12700 h 679450"/>
                <a:gd name="connsiteX12" fmla="*/ 438150 w 831850"/>
                <a:gd name="connsiteY12" fmla="*/ 279400 h 679450"/>
                <a:gd name="connsiteX13" fmla="*/ 539750 w 831850"/>
                <a:gd name="connsiteY13" fmla="*/ 165100 h 67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1850" h="679450">
                  <a:moveTo>
                    <a:pt x="539750" y="165100"/>
                  </a:moveTo>
                  <a:cubicBezTo>
                    <a:pt x="556683" y="171450"/>
                    <a:pt x="493183" y="268817"/>
                    <a:pt x="539750" y="317500"/>
                  </a:cubicBezTo>
                  <a:cubicBezTo>
                    <a:pt x="586317" y="366183"/>
                    <a:pt x="806450" y="425450"/>
                    <a:pt x="819150" y="457200"/>
                  </a:cubicBezTo>
                  <a:cubicBezTo>
                    <a:pt x="831850" y="488950"/>
                    <a:pt x="670983" y="472017"/>
                    <a:pt x="615950" y="508000"/>
                  </a:cubicBezTo>
                  <a:cubicBezTo>
                    <a:pt x="560917" y="543983"/>
                    <a:pt x="514350" y="666750"/>
                    <a:pt x="488950" y="673100"/>
                  </a:cubicBezTo>
                  <a:cubicBezTo>
                    <a:pt x="463550" y="679450"/>
                    <a:pt x="508000" y="569383"/>
                    <a:pt x="463550" y="546100"/>
                  </a:cubicBezTo>
                  <a:cubicBezTo>
                    <a:pt x="419100" y="522817"/>
                    <a:pt x="289983" y="518583"/>
                    <a:pt x="222250" y="533400"/>
                  </a:cubicBezTo>
                  <a:cubicBezTo>
                    <a:pt x="154517" y="548217"/>
                    <a:pt x="61383" y="654050"/>
                    <a:pt x="57150" y="635000"/>
                  </a:cubicBezTo>
                  <a:cubicBezTo>
                    <a:pt x="52917" y="615950"/>
                    <a:pt x="205317" y="484717"/>
                    <a:pt x="196850" y="419100"/>
                  </a:cubicBezTo>
                  <a:cubicBezTo>
                    <a:pt x="188383" y="353483"/>
                    <a:pt x="0" y="277283"/>
                    <a:pt x="6350" y="241300"/>
                  </a:cubicBezTo>
                  <a:cubicBezTo>
                    <a:pt x="12700" y="205317"/>
                    <a:pt x="171450" y="241300"/>
                    <a:pt x="234950" y="203200"/>
                  </a:cubicBezTo>
                  <a:cubicBezTo>
                    <a:pt x="298450" y="165100"/>
                    <a:pt x="353483" y="0"/>
                    <a:pt x="387350" y="12700"/>
                  </a:cubicBezTo>
                  <a:cubicBezTo>
                    <a:pt x="421217" y="25400"/>
                    <a:pt x="412750" y="249767"/>
                    <a:pt x="438150" y="279400"/>
                  </a:cubicBezTo>
                  <a:cubicBezTo>
                    <a:pt x="463550" y="309033"/>
                    <a:pt x="522817" y="158750"/>
                    <a:pt x="539750" y="165100"/>
                  </a:cubicBezTo>
                  <a:close/>
                </a:path>
              </a:pathLst>
            </a:cu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a typeface="ＭＳ Ｐゴシック" charset="-128"/>
                <a:cs typeface="ＭＳ Ｐゴシック" charset="-128"/>
              </a:endParaRPr>
            </a:p>
          </p:txBody>
        </p:sp>
        <p:sp>
          <p:nvSpPr>
            <p:cNvPr id="18466" name="Oval 102">
              <a:extLst>
                <a:ext uri="{FF2B5EF4-FFF2-40B4-BE49-F238E27FC236}">
                  <a16:creationId xmlns:a16="http://schemas.microsoft.com/office/drawing/2014/main" id="{3460DBD1-D02A-194F-B719-5CD59E2A79F7}"/>
                </a:ext>
              </a:extLst>
            </p:cNvPr>
            <p:cNvSpPr>
              <a:spLocks noChangeArrowheads="1"/>
            </p:cNvSpPr>
            <p:nvPr/>
          </p:nvSpPr>
          <p:spPr bwMode="auto">
            <a:xfrm>
              <a:off x="4271818" y="4927821"/>
              <a:ext cx="261407" cy="261407"/>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grpSp>
      <p:grpSp>
        <p:nvGrpSpPr>
          <p:cNvPr id="18443" name="Group 87">
            <a:extLst>
              <a:ext uri="{FF2B5EF4-FFF2-40B4-BE49-F238E27FC236}">
                <a16:creationId xmlns:a16="http://schemas.microsoft.com/office/drawing/2014/main" id="{3B694967-3598-A7C5-BA0E-0D6A8055E202}"/>
              </a:ext>
            </a:extLst>
          </p:cNvPr>
          <p:cNvGrpSpPr>
            <a:grpSpLocks/>
          </p:cNvGrpSpPr>
          <p:nvPr/>
        </p:nvGrpSpPr>
        <p:grpSpPr bwMode="auto">
          <a:xfrm>
            <a:off x="2114550" y="2114550"/>
            <a:ext cx="420291" cy="342900"/>
            <a:chOff x="3987338" y="4549148"/>
            <a:chExt cx="1066800" cy="871356"/>
          </a:xfrm>
        </p:grpSpPr>
        <p:sp>
          <p:nvSpPr>
            <p:cNvPr id="25" name="Freeform 24">
              <a:extLst>
                <a:ext uri="{FF2B5EF4-FFF2-40B4-BE49-F238E27FC236}">
                  <a16:creationId xmlns:a16="http://schemas.microsoft.com/office/drawing/2014/main" id="{0CD13BE0-2533-DF3D-BD27-D33F065BD381}"/>
                </a:ext>
              </a:extLst>
            </p:cNvPr>
            <p:cNvSpPr/>
            <p:nvPr/>
          </p:nvSpPr>
          <p:spPr bwMode="auto">
            <a:xfrm>
              <a:off x="3987338" y="4549148"/>
              <a:ext cx="1066800" cy="871356"/>
            </a:xfrm>
            <a:custGeom>
              <a:avLst/>
              <a:gdLst>
                <a:gd name="connsiteX0" fmla="*/ 539750 w 831850"/>
                <a:gd name="connsiteY0" fmla="*/ 165100 h 679450"/>
                <a:gd name="connsiteX1" fmla="*/ 539750 w 831850"/>
                <a:gd name="connsiteY1" fmla="*/ 317500 h 679450"/>
                <a:gd name="connsiteX2" fmla="*/ 819150 w 831850"/>
                <a:gd name="connsiteY2" fmla="*/ 457200 h 679450"/>
                <a:gd name="connsiteX3" fmla="*/ 615950 w 831850"/>
                <a:gd name="connsiteY3" fmla="*/ 508000 h 679450"/>
                <a:gd name="connsiteX4" fmla="*/ 488950 w 831850"/>
                <a:gd name="connsiteY4" fmla="*/ 673100 h 679450"/>
                <a:gd name="connsiteX5" fmla="*/ 463550 w 831850"/>
                <a:gd name="connsiteY5" fmla="*/ 546100 h 679450"/>
                <a:gd name="connsiteX6" fmla="*/ 222250 w 831850"/>
                <a:gd name="connsiteY6" fmla="*/ 533400 h 679450"/>
                <a:gd name="connsiteX7" fmla="*/ 57150 w 831850"/>
                <a:gd name="connsiteY7" fmla="*/ 635000 h 679450"/>
                <a:gd name="connsiteX8" fmla="*/ 196850 w 831850"/>
                <a:gd name="connsiteY8" fmla="*/ 419100 h 679450"/>
                <a:gd name="connsiteX9" fmla="*/ 6350 w 831850"/>
                <a:gd name="connsiteY9" fmla="*/ 241300 h 679450"/>
                <a:gd name="connsiteX10" fmla="*/ 234950 w 831850"/>
                <a:gd name="connsiteY10" fmla="*/ 203200 h 679450"/>
                <a:gd name="connsiteX11" fmla="*/ 387350 w 831850"/>
                <a:gd name="connsiteY11" fmla="*/ 12700 h 679450"/>
                <a:gd name="connsiteX12" fmla="*/ 438150 w 831850"/>
                <a:gd name="connsiteY12" fmla="*/ 279400 h 679450"/>
                <a:gd name="connsiteX13" fmla="*/ 539750 w 831850"/>
                <a:gd name="connsiteY13" fmla="*/ 165100 h 67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1850" h="679450">
                  <a:moveTo>
                    <a:pt x="539750" y="165100"/>
                  </a:moveTo>
                  <a:cubicBezTo>
                    <a:pt x="556683" y="171450"/>
                    <a:pt x="493183" y="268817"/>
                    <a:pt x="539750" y="317500"/>
                  </a:cubicBezTo>
                  <a:cubicBezTo>
                    <a:pt x="586317" y="366183"/>
                    <a:pt x="806450" y="425450"/>
                    <a:pt x="819150" y="457200"/>
                  </a:cubicBezTo>
                  <a:cubicBezTo>
                    <a:pt x="831850" y="488950"/>
                    <a:pt x="670983" y="472017"/>
                    <a:pt x="615950" y="508000"/>
                  </a:cubicBezTo>
                  <a:cubicBezTo>
                    <a:pt x="560917" y="543983"/>
                    <a:pt x="514350" y="666750"/>
                    <a:pt x="488950" y="673100"/>
                  </a:cubicBezTo>
                  <a:cubicBezTo>
                    <a:pt x="463550" y="679450"/>
                    <a:pt x="508000" y="569383"/>
                    <a:pt x="463550" y="546100"/>
                  </a:cubicBezTo>
                  <a:cubicBezTo>
                    <a:pt x="419100" y="522817"/>
                    <a:pt x="289983" y="518583"/>
                    <a:pt x="222250" y="533400"/>
                  </a:cubicBezTo>
                  <a:cubicBezTo>
                    <a:pt x="154517" y="548217"/>
                    <a:pt x="61383" y="654050"/>
                    <a:pt x="57150" y="635000"/>
                  </a:cubicBezTo>
                  <a:cubicBezTo>
                    <a:pt x="52917" y="615950"/>
                    <a:pt x="205317" y="484717"/>
                    <a:pt x="196850" y="419100"/>
                  </a:cubicBezTo>
                  <a:cubicBezTo>
                    <a:pt x="188383" y="353483"/>
                    <a:pt x="0" y="277283"/>
                    <a:pt x="6350" y="241300"/>
                  </a:cubicBezTo>
                  <a:cubicBezTo>
                    <a:pt x="12700" y="205317"/>
                    <a:pt x="171450" y="241300"/>
                    <a:pt x="234950" y="203200"/>
                  </a:cubicBezTo>
                  <a:cubicBezTo>
                    <a:pt x="298450" y="165100"/>
                    <a:pt x="353483" y="0"/>
                    <a:pt x="387350" y="12700"/>
                  </a:cubicBezTo>
                  <a:cubicBezTo>
                    <a:pt x="421217" y="25400"/>
                    <a:pt x="412750" y="249767"/>
                    <a:pt x="438150" y="279400"/>
                  </a:cubicBezTo>
                  <a:cubicBezTo>
                    <a:pt x="463550" y="309033"/>
                    <a:pt x="522817" y="158750"/>
                    <a:pt x="539750" y="165100"/>
                  </a:cubicBezTo>
                  <a:close/>
                </a:path>
              </a:pathLst>
            </a:cu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a typeface="ＭＳ Ｐゴシック" charset="-128"/>
                <a:cs typeface="ＭＳ Ｐゴシック" charset="-128"/>
              </a:endParaRPr>
            </a:p>
          </p:txBody>
        </p:sp>
        <p:sp>
          <p:nvSpPr>
            <p:cNvPr id="18464" name="Oval 102">
              <a:extLst>
                <a:ext uri="{FF2B5EF4-FFF2-40B4-BE49-F238E27FC236}">
                  <a16:creationId xmlns:a16="http://schemas.microsoft.com/office/drawing/2014/main" id="{46B970B4-B01C-9A77-39F7-AD64209F741F}"/>
                </a:ext>
              </a:extLst>
            </p:cNvPr>
            <p:cNvSpPr>
              <a:spLocks noChangeArrowheads="1"/>
            </p:cNvSpPr>
            <p:nvPr/>
          </p:nvSpPr>
          <p:spPr bwMode="auto">
            <a:xfrm>
              <a:off x="4271818" y="4927821"/>
              <a:ext cx="261407" cy="261407"/>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grpSp>
      <p:grpSp>
        <p:nvGrpSpPr>
          <p:cNvPr id="18444" name="Group 87">
            <a:extLst>
              <a:ext uri="{FF2B5EF4-FFF2-40B4-BE49-F238E27FC236}">
                <a16:creationId xmlns:a16="http://schemas.microsoft.com/office/drawing/2014/main" id="{882FCDF9-E4F8-5E9E-2ED7-55964C7B9376}"/>
              </a:ext>
            </a:extLst>
          </p:cNvPr>
          <p:cNvGrpSpPr>
            <a:grpSpLocks/>
          </p:cNvGrpSpPr>
          <p:nvPr/>
        </p:nvGrpSpPr>
        <p:grpSpPr bwMode="auto">
          <a:xfrm>
            <a:off x="2914650" y="2057400"/>
            <a:ext cx="420291" cy="342900"/>
            <a:chOff x="3987338" y="4549148"/>
            <a:chExt cx="1066800" cy="871356"/>
          </a:xfrm>
        </p:grpSpPr>
        <p:sp>
          <p:nvSpPr>
            <p:cNvPr id="28" name="Freeform 27">
              <a:extLst>
                <a:ext uri="{FF2B5EF4-FFF2-40B4-BE49-F238E27FC236}">
                  <a16:creationId xmlns:a16="http://schemas.microsoft.com/office/drawing/2014/main" id="{F4337D07-5B66-EF54-11B0-1D9ED8AA6DBE}"/>
                </a:ext>
              </a:extLst>
            </p:cNvPr>
            <p:cNvSpPr/>
            <p:nvPr/>
          </p:nvSpPr>
          <p:spPr bwMode="auto">
            <a:xfrm>
              <a:off x="3987338" y="4549148"/>
              <a:ext cx="1066800" cy="871356"/>
            </a:xfrm>
            <a:custGeom>
              <a:avLst/>
              <a:gdLst>
                <a:gd name="connsiteX0" fmla="*/ 539750 w 831850"/>
                <a:gd name="connsiteY0" fmla="*/ 165100 h 679450"/>
                <a:gd name="connsiteX1" fmla="*/ 539750 w 831850"/>
                <a:gd name="connsiteY1" fmla="*/ 317500 h 679450"/>
                <a:gd name="connsiteX2" fmla="*/ 819150 w 831850"/>
                <a:gd name="connsiteY2" fmla="*/ 457200 h 679450"/>
                <a:gd name="connsiteX3" fmla="*/ 615950 w 831850"/>
                <a:gd name="connsiteY3" fmla="*/ 508000 h 679450"/>
                <a:gd name="connsiteX4" fmla="*/ 488950 w 831850"/>
                <a:gd name="connsiteY4" fmla="*/ 673100 h 679450"/>
                <a:gd name="connsiteX5" fmla="*/ 463550 w 831850"/>
                <a:gd name="connsiteY5" fmla="*/ 546100 h 679450"/>
                <a:gd name="connsiteX6" fmla="*/ 222250 w 831850"/>
                <a:gd name="connsiteY6" fmla="*/ 533400 h 679450"/>
                <a:gd name="connsiteX7" fmla="*/ 57150 w 831850"/>
                <a:gd name="connsiteY7" fmla="*/ 635000 h 679450"/>
                <a:gd name="connsiteX8" fmla="*/ 196850 w 831850"/>
                <a:gd name="connsiteY8" fmla="*/ 419100 h 679450"/>
                <a:gd name="connsiteX9" fmla="*/ 6350 w 831850"/>
                <a:gd name="connsiteY9" fmla="*/ 241300 h 679450"/>
                <a:gd name="connsiteX10" fmla="*/ 234950 w 831850"/>
                <a:gd name="connsiteY10" fmla="*/ 203200 h 679450"/>
                <a:gd name="connsiteX11" fmla="*/ 387350 w 831850"/>
                <a:gd name="connsiteY11" fmla="*/ 12700 h 679450"/>
                <a:gd name="connsiteX12" fmla="*/ 438150 w 831850"/>
                <a:gd name="connsiteY12" fmla="*/ 279400 h 679450"/>
                <a:gd name="connsiteX13" fmla="*/ 539750 w 831850"/>
                <a:gd name="connsiteY13" fmla="*/ 165100 h 67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1850" h="679450">
                  <a:moveTo>
                    <a:pt x="539750" y="165100"/>
                  </a:moveTo>
                  <a:cubicBezTo>
                    <a:pt x="556683" y="171450"/>
                    <a:pt x="493183" y="268817"/>
                    <a:pt x="539750" y="317500"/>
                  </a:cubicBezTo>
                  <a:cubicBezTo>
                    <a:pt x="586317" y="366183"/>
                    <a:pt x="806450" y="425450"/>
                    <a:pt x="819150" y="457200"/>
                  </a:cubicBezTo>
                  <a:cubicBezTo>
                    <a:pt x="831850" y="488950"/>
                    <a:pt x="670983" y="472017"/>
                    <a:pt x="615950" y="508000"/>
                  </a:cubicBezTo>
                  <a:cubicBezTo>
                    <a:pt x="560917" y="543983"/>
                    <a:pt x="514350" y="666750"/>
                    <a:pt x="488950" y="673100"/>
                  </a:cubicBezTo>
                  <a:cubicBezTo>
                    <a:pt x="463550" y="679450"/>
                    <a:pt x="508000" y="569383"/>
                    <a:pt x="463550" y="546100"/>
                  </a:cubicBezTo>
                  <a:cubicBezTo>
                    <a:pt x="419100" y="522817"/>
                    <a:pt x="289983" y="518583"/>
                    <a:pt x="222250" y="533400"/>
                  </a:cubicBezTo>
                  <a:cubicBezTo>
                    <a:pt x="154517" y="548217"/>
                    <a:pt x="61383" y="654050"/>
                    <a:pt x="57150" y="635000"/>
                  </a:cubicBezTo>
                  <a:cubicBezTo>
                    <a:pt x="52917" y="615950"/>
                    <a:pt x="205317" y="484717"/>
                    <a:pt x="196850" y="419100"/>
                  </a:cubicBezTo>
                  <a:cubicBezTo>
                    <a:pt x="188383" y="353483"/>
                    <a:pt x="0" y="277283"/>
                    <a:pt x="6350" y="241300"/>
                  </a:cubicBezTo>
                  <a:cubicBezTo>
                    <a:pt x="12700" y="205317"/>
                    <a:pt x="171450" y="241300"/>
                    <a:pt x="234950" y="203200"/>
                  </a:cubicBezTo>
                  <a:cubicBezTo>
                    <a:pt x="298450" y="165100"/>
                    <a:pt x="353483" y="0"/>
                    <a:pt x="387350" y="12700"/>
                  </a:cubicBezTo>
                  <a:cubicBezTo>
                    <a:pt x="421217" y="25400"/>
                    <a:pt x="412750" y="249767"/>
                    <a:pt x="438150" y="279400"/>
                  </a:cubicBezTo>
                  <a:cubicBezTo>
                    <a:pt x="463550" y="309033"/>
                    <a:pt x="522817" y="158750"/>
                    <a:pt x="539750" y="165100"/>
                  </a:cubicBezTo>
                  <a:close/>
                </a:path>
              </a:pathLst>
            </a:cu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a typeface="ＭＳ Ｐゴシック" charset="-128"/>
                <a:cs typeface="ＭＳ Ｐゴシック" charset="-128"/>
              </a:endParaRPr>
            </a:p>
          </p:txBody>
        </p:sp>
        <p:sp>
          <p:nvSpPr>
            <p:cNvPr id="18462" name="Oval 102">
              <a:extLst>
                <a:ext uri="{FF2B5EF4-FFF2-40B4-BE49-F238E27FC236}">
                  <a16:creationId xmlns:a16="http://schemas.microsoft.com/office/drawing/2014/main" id="{F85DF0B5-2D54-64F4-DD5D-DFF43634E6A6}"/>
                </a:ext>
              </a:extLst>
            </p:cNvPr>
            <p:cNvSpPr>
              <a:spLocks noChangeArrowheads="1"/>
            </p:cNvSpPr>
            <p:nvPr/>
          </p:nvSpPr>
          <p:spPr bwMode="auto">
            <a:xfrm>
              <a:off x="4271818" y="4927821"/>
              <a:ext cx="261407" cy="261407"/>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grpSp>
      <p:grpSp>
        <p:nvGrpSpPr>
          <p:cNvPr id="18445" name="Group 87">
            <a:extLst>
              <a:ext uri="{FF2B5EF4-FFF2-40B4-BE49-F238E27FC236}">
                <a16:creationId xmlns:a16="http://schemas.microsoft.com/office/drawing/2014/main" id="{E690778C-118E-E3DB-6D75-10D711A07DAB}"/>
              </a:ext>
            </a:extLst>
          </p:cNvPr>
          <p:cNvGrpSpPr>
            <a:grpSpLocks/>
          </p:cNvGrpSpPr>
          <p:nvPr/>
        </p:nvGrpSpPr>
        <p:grpSpPr bwMode="auto">
          <a:xfrm>
            <a:off x="2743200" y="2228850"/>
            <a:ext cx="420291" cy="342900"/>
            <a:chOff x="3987338" y="4549148"/>
            <a:chExt cx="1066800" cy="871356"/>
          </a:xfrm>
        </p:grpSpPr>
        <p:sp>
          <p:nvSpPr>
            <p:cNvPr id="31" name="Freeform 30">
              <a:extLst>
                <a:ext uri="{FF2B5EF4-FFF2-40B4-BE49-F238E27FC236}">
                  <a16:creationId xmlns:a16="http://schemas.microsoft.com/office/drawing/2014/main" id="{AA039C15-1C52-5F4E-339C-E1F8E8930CDC}"/>
                </a:ext>
              </a:extLst>
            </p:cNvPr>
            <p:cNvSpPr/>
            <p:nvPr/>
          </p:nvSpPr>
          <p:spPr bwMode="auto">
            <a:xfrm>
              <a:off x="3987338" y="4549148"/>
              <a:ext cx="1066800" cy="871356"/>
            </a:xfrm>
            <a:custGeom>
              <a:avLst/>
              <a:gdLst>
                <a:gd name="connsiteX0" fmla="*/ 539750 w 831850"/>
                <a:gd name="connsiteY0" fmla="*/ 165100 h 679450"/>
                <a:gd name="connsiteX1" fmla="*/ 539750 w 831850"/>
                <a:gd name="connsiteY1" fmla="*/ 317500 h 679450"/>
                <a:gd name="connsiteX2" fmla="*/ 819150 w 831850"/>
                <a:gd name="connsiteY2" fmla="*/ 457200 h 679450"/>
                <a:gd name="connsiteX3" fmla="*/ 615950 w 831850"/>
                <a:gd name="connsiteY3" fmla="*/ 508000 h 679450"/>
                <a:gd name="connsiteX4" fmla="*/ 488950 w 831850"/>
                <a:gd name="connsiteY4" fmla="*/ 673100 h 679450"/>
                <a:gd name="connsiteX5" fmla="*/ 463550 w 831850"/>
                <a:gd name="connsiteY5" fmla="*/ 546100 h 679450"/>
                <a:gd name="connsiteX6" fmla="*/ 222250 w 831850"/>
                <a:gd name="connsiteY6" fmla="*/ 533400 h 679450"/>
                <a:gd name="connsiteX7" fmla="*/ 57150 w 831850"/>
                <a:gd name="connsiteY7" fmla="*/ 635000 h 679450"/>
                <a:gd name="connsiteX8" fmla="*/ 196850 w 831850"/>
                <a:gd name="connsiteY8" fmla="*/ 419100 h 679450"/>
                <a:gd name="connsiteX9" fmla="*/ 6350 w 831850"/>
                <a:gd name="connsiteY9" fmla="*/ 241300 h 679450"/>
                <a:gd name="connsiteX10" fmla="*/ 234950 w 831850"/>
                <a:gd name="connsiteY10" fmla="*/ 203200 h 679450"/>
                <a:gd name="connsiteX11" fmla="*/ 387350 w 831850"/>
                <a:gd name="connsiteY11" fmla="*/ 12700 h 679450"/>
                <a:gd name="connsiteX12" fmla="*/ 438150 w 831850"/>
                <a:gd name="connsiteY12" fmla="*/ 279400 h 679450"/>
                <a:gd name="connsiteX13" fmla="*/ 539750 w 831850"/>
                <a:gd name="connsiteY13" fmla="*/ 165100 h 67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1850" h="679450">
                  <a:moveTo>
                    <a:pt x="539750" y="165100"/>
                  </a:moveTo>
                  <a:cubicBezTo>
                    <a:pt x="556683" y="171450"/>
                    <a:pt x="493183" y="268817"/>
                    <a:pt x="539750" y="317500"/>
                  </a:cubicBezTo>
                  <a:cubicBezTo>
                    <a:pt x="586317" y="366183"/>
                    <a:pt x="806450" y="425450"/>
                    <a:pt x="819150" y="457200"/>
                  </a:cubicBezTo>
                  <a:cubicBezTo>
                    <a:pt x="831850" y="488950"/>
                    <a:pt x="670983" y="472017"/>
                    <a:pt x="615950" y="508000"/>
                  </a:cubicBezTo>
                  <a:cubicBezTo>
                    <a:pt x="560917" y="543983"/>
                    <a:pt x="514350" y="666750"/>
                    <a:pt x="488950" y="673100"/>
                  </a:cubicBezTo>
                  <a:cubicBezTo>
                    <a:pt x="463550" y="679450"/>
                    <a:pt x="508000" y="569383"/>
                    <a:pt x="463550" y="546100"/>
                  </a:cubicBezTo>
                  <a:cubicBezTo>
                    <a:pt x="419100" y="522817"/>
                    <a:pt x="289983" y="518583"/>
                    <a:pt x="222250" y="533400"/>
                  </a:cubicBezTo>
                  <a:cubicBezTo>
                    <a:pt x="154517" y="548217"/>
                    <a:pt x="61383" y="654050"/>
                    <a:pt x="57150" y="635000"/>
                  </a:cubicBezTo>
                  <a:cubicBezTo>
                    <a:pt x="52917" y="615950"/>
                    <a:pt x="205317" y="484717"/>
                    <a:pt x="196850" y="419100"/>
                  </a:cubicBezTo>
                  <a:cubicBezTo>
                    <a:pt x="188383" y="353483"/>
                    <a:pt x="0" y="277283"/>
                    <a:pt x="6350" y="241300"/>
                  </a:cubicBezTo>
                  <a:cubicBezTo>
                    <a:pt x="12700" y="205317"/>
                    <a:pt x="171450" y="241300"/>
                    <a:pt x="234950" y="203200"/>
                  </a:cubicBezTo>
                  <a:cubicBezTo>
                    <a:pt x="298450" y="165100"/>
                    <a:pt x="353483" y="0"/>
                    <a:pt x="387350" y="12700"/>
                  </a:cubicBezTo>
                  <a:cubicBezTo>
                    <a:pt x="421217" y="25400"/>
                    <a:pt x="412750" y="249767"/>
                    <a:pt x="438150" y="279400"/>
                  </a:cubicBezTo>
                  <a:cubicBezTo>
                    <a:pt x="463550" y="309033"/>
                    <a:pt x="522817" y="158750"/>
                    <a:pt x="539750" y="165100"/>
                  </a:cubicBezTo>
                  <a:close/>
                </a:path>
              </a:pathLst>
            </a:cu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a typeface="ＭＳ Ｐゴシック" charset="-128"/>
                <a:cs typeface="ＭＳ Ｐゴシック" charset="-128"/>
              </a:endParaRPr>
            </a:p>
          </p:txBody>
        </p:sp>
        <p:sp>
          <p:nvSpPr>
            <p:cNvPr id="18460" name="Oval 102">
              <a:extLst>
                <a:ext uri="{FF2B5EF4-FFF2-40B4-BE49-F238E27FC236}">
                  <a16:creationId xmlns:a16="http://schemas.microsoft.com/office/drawing/2014/main" id="{E27D49CD-E5DA-45F0-90A0-B54423AC2398}"/>
                </a:ext>
              </a:extLst>
            </p:cNvPr>
            <p:cNvSpPr>
              <a:spLocks noChangeArrowheads="1"/>
            </p:cNvSpPr>
            <p:nvPr/>
          </p:nvSpPr>
          <p:spPr bwMode="auto">
            <a:xfrm>
              <a:off x="4271818" y="4927821"/>
              <a:ext cx="261407" cy="261407"/>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grpSp>
      <p:grpSp>
        <p:nvGrpSpPr>
          <p:cNvPr id="18446" name="Group 87">
            <a:extLst>
              <a:ext uri="{FF2B5EF4-FFF2-40B4-BE49-F238E27FC236}">
                <a16:creationId xmlns:a16="http://schemas.microsoft.com/office/drawing/2014/main" id="{E755A1E0-4AC3-11D0-D810-1E30BC4CFA01}"/>
              </a:ext>
            </a:extLst>
          </p:cNvPr>
          <p:cNvGrpSpPr>
            <a:grpSpLocks/>
          </p:cNvGrpSpPr>
          <p:nvPr/>
        </p:nvGrpSpPr>
        <p:grpSpPr bwMode="auto">
          <a:xfrm>
            <a:off x="2457450" y="2286000"/>
            <a:ext cx="420291" cy="342900"/>
            <a:chOff x="3987338" y="4549148"/>
            <a:chExt cx="1066800" cy="871356"/>
          </a:xfrm>
        </p:grpSpPr>
        <p:sp>
          <p:nvSpPr>
            <p:cNvPr id="34" name="Freeform 33">
              <a:extLst>
                <a:ext uri="{FF2B5EF4-FFF2-40B4-BE49-F238E27FC236}">
                  <a16:creationId xmlns:a16="http://schemas.microsoft.com/office/drawing/2014/main" id="{E04867D4-72FE-F8C1-4F0F-76B7651F31AF}"/>
                </a:ext>
              </a:extLst>
            </p:cNvPr>
            <p:cNvSpPr/>
            <p:nvPr/>
          </p:nvSpPr>
          <p:spPr bwMode="auto">
            <a:xfrm>
              <a:off x="3987338" y="4549148"/>
              <a:ext cx="1066800" cy="871356"/>
            </a:xfrm>
            <a:custGeom>
              <a:avLst/>
              <a:gdLst>
                <a:gd name="connsiteX0" fmla="*/ 539750 w 831850"/>
                <a:gd name="connsiteY0" fmla="*/ 165100 h 679450"/>
                <a:gd name="connsiteX1" fmla="*/ 539750 w 831850"/>
                <a:gd name="connsiteY1" fmla="*/ 317500 h 679450"/>
                <a:gd name="connsiteX2" fmla="*/ 819150 w 831850"/>
                <a:gd name="connsiteY2" fmla="*/ 457200 h 679450"/>
                <a:gd name="connsiteX3" fmla="*/ 615950 w 831850"/>
                <a:gd name="connsiteY3" fmla="*/ 508000 h 679450"/>
                <a:gd name="connsiteX4" fmla="*/ 488950 w 831850"/>
                <a:gd name="connsiteY4" fmla="*/ 673100 h 679450"/>
                <a:gd name="connsiteX5" fmla="*/ 463550 w 831850"/>
                <a:gd name="connsiteY5" fmla="*/ 546100 h 679450"/>
                <a:gd name="connsiteX6" fmla="*/ 222250 w 831850"/>
                <a:gd name="connsiteY6" fmla="*/ 533400 h 679450"/>
                <a:gd name="connsiteX7" fmla="*/ 57150 w 831850"/>
                <a:gd name="connsiteY7" fmla="*/ 635000 h 679450"/>
                <a:gd name="connsiteX8" fmla="*/ 196850 w 831850"/>
                <a:gd name="connsiteY8" fmla="*/ 419100 h 679450"/>
                <a:gd name="connsiteX9" fmla="*/ 6350 w 831850"/>
                <a:gd name="connsiteY9" fmla="*/ 241300 h 679450"/>
                <a:gd name="connsiteX10" fmla="*/ 234950 w 831850"/>
                <a:gd name="connsiteY10" fmla="*/ 203200 h 679450"/>
                <a:gd name="connsiteX11" fmla="*/ 387350 w 831850"/>
                <a:gd name="connsiteY11" fmla="*/ 12700 h 679450"/>
                <a:gd name="connsiteX12" fmla="*/ 438150 w 831850"/>
                <a:gd name="connsiteY12" fmla="*/ 279400 h 679450"/>
                <a:gd name="connsiteX13" fmla="*/ 539750 w 831850"/>
                <a:gd name="connsiteY13" fmla="*/ 165100 h 67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1850" h="679450">
                  <a:moveTo>
                    <a:pt x="539750" y="165100"/>
                  </a:moveTo>
                  <a:cubicBezTo>
                    <a:pt x="556683" y="171450"/>
                    <a:pt x="493183" y="268817"/>
                    <a:pt x="539750" y="317500"/>
                  </a:cubicBezTo>
                  <a:cubicBezTo>
                    <a:pt x="586317" y="366183"/>
                    <a:pt x="806450" y="425450"/>
                    <a:pt x="819150" y="457200"/>
                  </a:cubicBezTo>
                  <a:cubicBezTo>
                    <a:pt x="831850" y="488950"/>
                    <a:pt x="670983" y="472017"/>
                    <a:pt x="615950" y="508000"/>
                  </a:cubicBezTo>
                  <a:cubicBezTo>
                    <a:pt x="560917" y="543983"/>
                    <a:pt x="514350" y="666750"/>
                    <a:pt x="488950" y="673100"/>
                  </a:cubicBezTo>
                  <a:cubicBezTo>
                    <a:pt x="463550" y="679450"/>
                    <a:pt x="508000" y="569383"/>
                    <a:pt x="463550" y="546100"/>
                  </a:cubicBezTo>
                  <a:cubicBezTo>
                    <a:pt x="419100" y="522817"/>
                    <a:pt x="289983" y="518583"/>
                    <a:pt x="222250" y="533400"/>
                  </a:cubicBezTo>
                  <a:cubicBezTo>
                    <a:pt x="154517" y="548217"/>
                    <a:pt x="61383" y="654050"/>
                    <a:pt x="57150" y="635000"/>
                  </a:cubicBezTo>
                  <a:cubicBezTo>
                    <a:pt x="52917" y="615950"/>
                    <a:pt x="205317" y="484717"/>
                    <a:pt x="196850" y="419100"/>
                  </a:cubicBezTo>
                  <a:cubicBezTo>
                    <a:pt x="188383" y="353483"/>
                    <a:pt x="0" y="277283"/>
                    <a:pt x="6350" y="241300"/>
                  </a:cubicBezTo>
                  <a:cubicBezTo>
                    <a:pt x="12700" y="205317"/>
                    <a:pt x="171450" y="241300"/>
                    <a:pt x="234950" y="203200"/>
                  </a:cubicBezTo>
                  <a:cubicBezTo>
                    <a:pt x="298450" y="165100"/>
                    <a:pt x="353483" y="0"/>
                    <a:pt x="387350" y="12700"/>
                  </a:cubicBezTo>
                  <a:cubicBezTo>
                    <a:pt x="421217" y="25400"/>
                    <a:pt x="412750" y="249767"/>
                    <a:pt x="438150" y="279400"/>
                  </a:cubicBezTo>
                  <a:cubicBezTo>
                    <a:pt x="463550" y="309033"/>
                    <a:pt x="522817" y="158750"/>
                    <a:pt x="539750" y="165100"/>
                  </a:cubicBezTo>
                  <a:close/>
                </a:path>
              </a:pathLst>
            </a:cu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a typeface="ＭＳ Ｐゴシック" charset="-128"/>
                <a:cs typeface="ＭＳ Ｐゴシック" charset="-128"/>
              </a:endParaRPr>
            </a:p>
          </p:txBody>
        </p:sp>
        <p:sp>
          <p:nvSpPr>
            <p:cNvPr id="18458" name="Oval 102">
              <a:extLst>
                <a:ext uri="{FF2B5EF4-FFF2-40B4-BE49-F238E27FC236}">
                  <a16:creationId xmlns:a16="http://schemas.microsoft.com/office/drawing/2014/main" id="{10C0101D-10EF-43FA-B2CD-62BE02554A6F}"/>
                </a:ext>
              </a:extLst>
            </p:cNvPr>
            <p:cNvSpPr>
              <a:spLocks noChangeArrowheads="1"/>
            </p:cNvSpPr>
            <p:nvPr/>
          </p:nvSpPr>
          <p:spPr bwMode="auto">
            <a:xfrm>
              <a:off x="4271818" y="4927821"/>
              <a:ext cx="261407" cy="261407"/>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grpSp>
      <p:grpSp>
        <p:nvGrpSpPr>
          <p:cNvPr id="18447" name="Group 87">
            <a:extLst>
              <a:ext uri="{FF2B5EF4-FFF2-40B4-BE49-F238E27FC236}">
                <a16:creationId xmlns:a16="http://schemas.microsoft.com/office/drawing/2014/main" id="{7A5C1AEE-10F9-7CA2-CCD8-8A1677917D02}"/>
              </a:ext>
            </a:extLst>
          </p:cNvPr>
          <p:cNvGrpSpPr>
            <a:grpSpLocks/>
          </p:cNvGrpSpPr>
          <p:nvPr/>
        </p:nvGrpSpPr>
        <p:grpSpPr bwMode="auto">
          <a:xfrm>
            <a:off x="1828800" y="2171700"/>
            <a:ext cx="420291" cy="342900"/>
            <a:chOff x="3987338" y="4549148"/>
            <a:chExt cx="1066800" cy="871356"/>
          </a:xfrm>
        </p:grpSpPr>
        <p:sp>
          <p:nvSpPr>
            <p:cNvPr id="37" name="Freeform 36">
              <a:extLst>
                <a:ext uri="{FF2B5EF4-FFF2-40B4-BE49-F238E27FC236}">
                  <a16:creationId xmlns:a16="http://schemas.microsoft.com/office/drawing/2014/main" id="{0BD50EB2-846C-6937-E1BC-4ABC132574E5}"/>
                </a:ext>
              </a:extLst>
            </p:cNvPr>
            <p:cNvSpPr/>
            <p:nvPr/>
          </p:nvSpPr>
          <p:spPr bwMode="auto">
            <a:xfrm>
              <a:off x="3987338" y="4549148"/>
              <a:ext cx="1066800" cy="871356"/>
            </a:xfrm>
            <a:custGeom>
              <a:avLst/>
              <a:gdLst>
                <a:gd name="connsiteX0" fmla="*/ 539750 w 831850"/>
                <a:gd name="connsiteY0" fmla="*/ 165100 h 679450"/>
                <a:gd name="connsiteX1" fmla="*/ 539750 w 831850"/>
                <a:gd name="connsiteY1" fmla="*/ 317500 h 679450"/>
                <a:gd name="connsiteX2" fmla="*/ 819150 w 831850"/>
                <a:gd name="connsiteY2" fmla="*/ 457200 h 679450"/>
                <a:gd name="connsiteX3" fmla="*/ 615950 w 831850"/>
                <a:gd name="connsiteY3" fmla="*/ 508000 h 679450"/>
                <a:gd name="connsiteX4" fmla="*/ 488950 w 831850"/>
                <a:gd name="connsiteY4" fmla="*/ 673100 h 679450"/>
                <a:gd name="connsiteX5" fmla="*/ 463550 w 831850"/>
                <a:gd name="connsiteY5" fmla="*/ 546100 h 679450"/>
                <a:gd name="connsiteX6" fmla="*/ 222250 w 831850"/>
                <a:gd name="connsiteY6" fmla="*/ 533400 h 679450"/>
                <a:gd name="connsiteX7" fmla="*/ 57150 w 831850"/>
                <a:gd name="connsiteY7" fmla="*/ 635000 h 679450"/>
                <a:gd name="connsiteX8" fmla="*/ 196850 w 831850"/>
                <a:gd name="connsiteY8" fmla="*/ 419100 h 679450"/>
                <a:gd name="connsiteX9" fmla="*/ 6350 w 831850"/>
                <a:gd name="connsiteY9" fmla="*/ 241300 h 679450"/>
                <a:gd name="connsiteX10" fmla="*/ 234950 w 831850"/>
                <a:gd name="connsiteY10" fmla="*/ 203200 h 679450"/>
                <a:gd name="connsiteX11" fmla="*/ 387350 w 831850"/>
                <a:gd name="connsiteY11" fmla="*/ 12700 h 679450"/>
                <a:gd name="connsiteX12" fmla="*/ 438150 w 831850"/>
                <a:gd name="connsiteY12" fmla="*/ 279400 h 679450"/>
                <a:gd name="connsiteX13" fmla="*/ 539750 w 831850"/>
                <a:gd name="connsiteY13" fmla="*/ 165100 h 67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1850" h="679450">
                  <a:moveTo>
                    <a:pt x="539750" y="165100"/>
                  </a:moveTo>
                  <a:cubicBezTo>
                    <a:pt x="556683" y="171450"/>
                    <a:pt x="493183" y="268817"/>
                    <a:pt x="539750" y="317500"/>
                  </a:cubicBezTo>
                  <a:cubicBezTo>
                    <a:pt x="586317" y="366183"/>
                    <a:pt x="806450" y="425450"/>
                    <a:pt x="819150" y="457200"/>
                  </a:cubicBezTo>
                  <a:cubicBezTo>
                    <a:pt x="831850" y="488950"/>
                    <a:pt x="670983" y="472017"/>
                    <a:pt x="615950" y="508000"/>
                  </a:cubicBezTo>
                  <a:cubicBezTo>
                    <a:pt x="560917" y="543983"/>
                    <a:pt x="514350" y="666750"/>
                    <a:pt x="488950" y="673100"/>
                  </a:cubicBezTo>
                  <a:cubicBezTo>
                    <a:pt x="463550" y="679450"/>
                    <a:pt x="508000" y="569383"/>
                    <a:pt x="463550" y="546100"/>
                  </a:cubicBezTo>
                  <a:cubicBezTo>
                    <a:pt x="419100" y="522817"/>
                    <a:pt x="289983" y="518583"/>
                    <a:pt x="222250" y="533400"/>
                  </a:cubicBezTo>
                  <a:cubicBezTo>
                    <a:pt x="154517" y="548217"/>
                    <a:pt x="61383" y="654050"/>
                    <a:pt x="57150" y="635000"/>
                  </a:cubicBezTo>
                  <a:cubicBezTo>
                    <a:pt x="52917" y="615950"/>
                    <a:pt x="205317" y="484717"/>
                    <a:pt x="196850" y="419100"/>
                  </a:cubicBezTo>
                  <a:cubicBezTo>
                    <a:pt x="188383" y="353483"/>
                    <a:pt x="0" y="277283"/>
                    <a:pt x="6350" y="241300"/>
                  </a:cubicBezTo>
                  <a:cubicBezTo>
                    <a:pt x="12700" y="205317"/>
                    <a:pt x="171450" y="241300"/>
                    <a:pt x="234950" y="203200"/>
                  </a:cubicBezTo>
                  <a:cubicBezTo>
                    <a:pt x="298450" y="165100"/>
                    <a:pt x="353483" y="0"/>
                    <a:pt x="387350" y="12700"/>
                  </a:cubicBezTo>
                  <a:cubicBezTo>
                    <a:pt x="421217" y="25400"/>
                    <a:pt x="412750" y="249767"/>
                    <a:pt x="438150" y="279400"/>
                  </a:cubicBezTo>
                  <a:cubicBezTo>
                    <a:pt x="463550" y="309033"/>
                    <a:pt x="522817" y="158750"/>
                    <a:pt x="539750" y="165100"/>
                  </a:cubicBezTo>
                  <a:close/>
                </a:path>
              </a:pathLst>
            </a:cu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a typeface="ＭＳ Ｐゴシック" charset="-128"/>
                <a:cs typeface="ＭＳ Ｐゴシック" charset="-128"/>
              </a:endParaRPr>
            </a:p>
          </p:txBody>
        </p:sp>
        <p:sp>
          <p:nvSpPr>
            <p:cNvPr id="18456" name="Oval 102">
              <a:extLst>
                <a:ext uri="{FF2B5EF4-FFF2-40B4-BE49-F238E27FC236}">
                  <a16:creationId xmlns:a16="http://schemas.microsoft.com/office/drawing/2014/main" id="{5730E2AF-D546-23CD-E155-300CA39C9C26}"/>
                </a:ext>
              </a:extLst>
            </p:cNvPr>
            <p:cNvSpPr>
              <a:spLocks noChangeArrowheads="1"/>
            </p:cNvSpPr>
            <p:nvPr/>
          </p:nvSpPr>
          <p:spPr bwMode="auto">
            <a:xfrm>
              <a:off x="4271818" y="4927821"/>
              <a:ext cx="261407" cy="261407"/>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grpSp>
      <p:grpSp>
        <p:nvGrpSpPr>
          <p:cNvPr id="18448" name="Group 87">
            <a:extLst>
              <a:ext uri="{FF2B5EF4-FFF2-40B4-BE49-F238E27FC236}">
                <a16:creationId xmlns:a16="http://schemas.microsoft.com/office/drawing/2014/main" id="{F0186443-22A7-E08F-5123-3A7B33FEB4D0}"/>
              </a:ext>
            </a:extLst>
          </p:cNvPr>
          <p:cNvGrpSpPr>
            <a:grpSpLocks/>
          </p:cNvGrpSpPr>
          <p:nvPr/>
        </p:nvGrpSpPr>
        <p:grpSpPr bwMode="auto">
          <a:xfrm>
            <a:off x="2800350" y="2400300"/>
            <a:ext cx="420291" cy="342900"/>
            <a:chOff x="3987338" y="4549148"/>
            <a:chExt cx="1066800" cy="871356"/>
          </a:xfrm>
        </p:grpSpPr>
        <p:sp>
          <p:nvSpPr>
            <p:cNvPr id="41" name="Freeform 40">
              <a:extLst>
                <a:ext uri="{FF2B5EF4-FFF2-40B4-BE49-F238E27FC236}">
                  <a16:creationId xmlns:a16="http://schemas.microsoft.com/office/drawing/2014/main" id="{3194BFBC-7A17-1B58-D68B-22A003B984B9}"/>
                </a:ext>
              </a:extLst>
            </p:cNvPr>
            <p:cNvSpPr/>
            <p:nvPr/>
          </p:nvSpPr>
          <p:spPr bwMode="auto">
            <a:xfrm>
              <a:off x="3987338" y="4549148"/>
              <a:ext cx="1066800" cy="871356"/>
            </a:xfrm>
            <a:custGeom>
              <a:avLst/>
              <a:gdLst>
                <a:gd name="connsiteX0" fmla="*/ 539750 w 831850"/>
                <a:gd name="connsiteY0" fmla="*/ 165100 h 679450"/>
                <a:gd name="connsiteX1" fmla="*/ 539750 w 831850"/>
                <a:gd name="connsiteY1" fmla="*/ 317500 h 679450"/>
                <a:gd name="connsiteX2" fmla="*/ 819150 w 831850"/>
                <a:gd name="connsiteY2" fmla="*/ 457200 h 679450"/>
                <a:gd name="connsiteX3" fmla="*/ 615950 w 831850"/>
                <a:gd name="connsiteY3" fmla="*/ 508000 h 679450"/>
                <a:gd name="connsiteX4" fmla="*/ 488950 w 831850"/>
                <a:gd name="connsiteY4" fmla="*/ 673100 h 679450"/>
                <a:gd name="connsiteX5" fmla="*/ 463550 w 831850"/>
                <a:gd name="connsiteY5" fmla="*/ 546100 h 679450"/>
                <a:gd name="connsiteX6" fmla="*/ 222250 w 831850"/>
                <a:gd name="connsiteY6" fmla="*/ 533400 h 679450"/>
                <a:gd name="connsiteX7" fmla="*/ 57150 w 831850"/>
                <a:gd name="connsiteY7" fmla="*/ 635000 h 679450"/>
                <a:gd name="connsiteX8" fmla="*/ 196850 w 831850"/>
                <a:gd name="connsiteY8" fmla="*/ 419100 h 679450"/>
                <a:gd name="connsiteX9" fmla="*/ 6350 w 831850"/>
                <a:gd name="connsiteY9" fmla="*/ 241300 h 679450"/>
                <a:gd name="connsiteX10" fmla="*/ 234950 w 831850"/>
                <a:gd name="connsiteY10" fmla="*/ 203200 h 679450"/>
                <a:gd name="connsiteX11" fmla="*/ 387350 w 831850"/>
                <a:gd name="connsiteY11" fmla="*/ 12700 h 679450"/>
                <a:gd name="connsiteX12" fmla="*/ 438150 w 831850"/>
                <a:gd name="connsiteY12" fmla="*/ 279400 h 679450"/>
                <a:gd name="connsiteX13" fmla="*/ 539750 w 831850"/>
                <a:gd name="connsiteY13" fmla="*/ 165100 h 67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1850" h="679450">
                  <a:moveTo>
                    <a:pt x="539750" y="165100"/>
                  </a:moveTo>
                  <a:cubicBezTo>
                    <a:pt x="556683" y="171450"/>
                    <a:pt x="493183" y="268817"/>
                    <a:pt x="539750" y="317500"/>
                  </a:cubicBezTo>
                  <a:cubicBezTo>
                    <a:pt x="586317" y="366183"/>
                    <a:pt x="806450" y="425450"/>
                    <a:pt x="819150" y="457200"/>
                  </a:cubicBezTo>
                  <a:cubicBezTo>
                    <a:pt x="831850" y="488950"/>
                    <a:pt x="670983" y="472017"/>
                    <a:pt x="615950" y="508000"/>
                  </a:cubicBezTo>
                  <a:cubicBezTo>
                    <a:pt x="560917" y="543983"/>
                    <a:pt x="514350" y="666750"/>
                    <a:pt x="488950" y="673100"/>
                  </a:cubicBezTo>
                  <a:cubicBezTo>
                    <a:pt x="463550" y="679450"/>
                    <a:pt x="508000" y="569383"/>
                    <a:pt x="463550" y="546100"/>
                  </a:cubicBezTo>
                  <a:cubicBezTo>
                    <a:pt x="419100" y="522817"/>
                    <a:pt x="289983" y="518583"/>
                    <a:pt x="222250" y="533400"/>
                  </a:cubicBezTo>
                  <a:cubicBezTo>
                    <a:pt x="154517" y="548217"/>
                    <a:pt x="61383" y="654050"/>
                    <a:pt x="57150" y="635000"/>
                  </a:cubicBezTo>
                  <a:cubicBezTo>
                    <a:pt x="52917" y="615950"/>
                    <a:pt x="205317" y="484717"/>
                    <a:pt x="196850" y="419100"/>
                  </a:cubicBezTo>
                  <a:cubicBezTo>
                    <a:pt x="188383" y="353483"/>
                    <a:pt x="0" y="277283"/>
                    <a:pt x="6350" y="241300"/>
                  </a:cubicBezTo>
                  <a:cubicBezTo>
                    <a:pt x="12700" y="205317"/>
                    <a:pt x="171450" y="241300"/>
                    <a:pt x="234950" y="203200"/>
                  </a:cubicBezTo>
                  <a:cubicBezTo>
                    <a:pt x="298450" y="165100"/>
                    <a:pt x="353483" y="0"/>
                    <a:pt x="387350" y="12700"/>
                  </a:cubicBezTo>
                  <a:cubicBezTo>
                    <a:pt x="421217" y="25400"/>
                    <a:pt x="412750" y="249767"/>
                    <a:pt x="438150" y="279400"/>
                  </a:cubicBezTo>
                  <a:cubicBezTo>
                    <a:pt x="463550" y="309033"/>
                    <a:pt x="522817" y="158750"/>
                    <a:pt x="539750" y="165100"/>
                  </a:cubicBezTo>
                  <a:close/>
                </a:path>
              </a:pathLst>
            </a:cu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a typeface="ＭＳ Ｐゴシック" charset="-128"/>
                <a:cs typeface="ＭＳ Ｐゴシック" charset="-128"/>
              </a:endParaRPr>
            </a:p>
          </p:txBody>
        </p:sp>
        <p:sp>
          <p:nvSpPr>
            <p:cNvPr id="18454" name="Oval 102">
              <a:extLst>
                <a:ext uri="{FF2B5EF4-FFF2-40B4-BE49-F238E27FC236}">
                  <a16:creationId xmlns:a16="http://schemas.microsoft.com/office/drawing/2014/main" id="{DCBF1143-1C1D-F0A3-5F87-DAC9190478FC}"/>
                </a:ext>
              </a:extLst>
            </p:cNvPr>
            <p:cNvSpPr>
              <a:spLocks noChangeArrowheads="1"/>
            </p:cNvSpPr>
            <p:nvPr/>
          </p:nvSpPr>
          <p:spPr bwMode="auto">
            <a:xfrm>
              <a:off x="4271818" y="4927821"/>
              <a:ext cx="261407" cy="261407"/>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a:p>
          </p:txBody>
        </p:sp>
      </p:grpSp>
      <p:sp>
        <p:nvSpPr>
          <p:cNvPr id="18449" name="TextBox 28">
            <a:extLst>
              <a:ext uri="{FF2B5EF4-FFF2-40B4-BE49-F238E27FC236}">
                <a16:creationId xmlns:a16="http://schemas.microsoft.com/office/drawing/2014/main" id="{D7CD5938-3297-80DB-AE51-121BE426C028}"/>
              </a:ext>
            </a:extLst>
          </p:cNvPr>
          <p:cNvSpPr txBox="1">
            <a:spLocks noChangeArrowheads="1"/>
          </p:cNvSpPr>
          <p:nvPr/>
        </p:nvSpPr>
        <p:spPr bwMode="auto">
          <a:xfrm>
            <a:off x="2287919" y="2628900"/>
            <a:ext cx="67839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500"/>
              <a:t>Niche</a:t>
            </a:r>
          </a:p>
        </p:txBody>
      </p:sp>
      <p:grpSp>
        <p:nvGrpSpPr>
          <p:cNvPr id="12" name="Group 44">
            <a:extLst>
              <a:ext uri="{FF2B5EF4-FFF2-40B4-BE49-F238E27FC236}">
                <a16:creationId xmlns:a16="http://schemas.microsoft.com/office/drawing/2014/main" id="{3292D8F8-2C20-3569-30F4-5B7DF61F8514}"/>
              </a:ext>
            </a:extLst>
          </p:cNvPr>
          <p:cNvGrpSpPr>
            <a:grpSpLocks/>
          </p:cNvGrpSpPr>
          <p:nvPr/>
        </p:nvGrpSpPr>
        <p:grpSpPr bwMode="auto">
          <a:xfrm>
            <a:off x="2228850" y="1485900"/>
            <a:ext cx="2284810" cy="1371600"/>
            <a:chOff x="1447800" y="1828800"/>
            <a:chExt cx="3045944" cy="1828800"/>
          </a:xfrm>
        </p:grpSpPr>
        <p:grpSp>
          <p:nvGrpSpPr>
            <p:cNvPr id="13" name="Group 21">
              <a:extLst>
                <a:ext uri="{FF2B5EF4-FFF2-40B4-BE49-F238E27FC236}">
                  <a16:creationId xmlns:a16="http://schemas.microsoft.com/office/drawing/2014/main" id="{3D7E1282-F769-707E-2614-31C0010EC40A}"/>
                </a:ext>
              </a:extLst>
            </p:cNvPr>
            <p:cNvGrpSpPr/>
            <p:nvPr/>
          </p:nvGrpSpPr>
          <p:grpSpPr>
            <a:xfrm>
              <a:off x="1524000" y="1828800"/>
              <a:ext cx="2969744" cy="1066800"/>
              <a:chOff x="1447800" y="1676400"/>
              <a:chExt cx="2969744" cy="1066800"/>
            </a:xfrm>
            <a:solidFill>
              <a:schemeClr val="tx1"/>
            </a:solidFill>
          </p:grpSpPr>
          <p:sp>
            <p:nvSpPr>
              <p:cNvPr id="14" name="Multiply 13">
                <a:extLst>
                  <a:ext uri="{FF2B5EF4-FFF2-40B4-BE49-F238E27FC236}">
                    <a16:creationId xmlns:a16="http://schemas.microsoft.com/office/drawing/2014/main" id="{739944C4-1A31-1AAE-C75A-88E6E9027B67}"/>
                  </a:ext>
                </a:extLst>
              </p:cNvPr>
              <p:cNvSpPr/>
              <p:nvPr/>
            </p:nvSpPr>
            <p:spPr bwMode="auto">
              <a:xfrm>
                <a:off x="3352800" y="1676400"/>
                <a:ext cx="1064744" cy="1066800"/>
              </a:xfrm>
              <a:prstGeom prst="mathMultiply">
                <a:avLst/>
              </a:prstGeom>
              <a:grpFill/>
              <a:ln w="9525" cap="flat" cmpd="sng" algn="ctr">
                <a:noFill/>
                <a:prstDash val="solid"/>
                <a:round/>
                <a:headEnd type="none" w="med" len="med"/>
                <a:tailEnd type="none" w="med" len="med"/>
              </a:ln>
              <a:effectLst/>
            </p:spPr>
          </p:sp>
          <p:sp>
            <p:nvSpPr>
              <p:cNvPr id="15" name="Multiply 14">
                <a:extLst>
                  <a:ext uri="{FF2B5EF4-FFF2-40B4-BE49-F238E27FC236}">
                    <a16:creationId xmlns:a16="http://schemas.microsoft.com/office/drawing/2014/main" id="{C41AB510-5B4F-E071-D343-638CF107A3A5}"/>
                  </a:ext>
                </a:extLst>
              </p:cNvPr>
              <p:cNvSpPr/>
              <p:nvPr/>
            </p:nvSpPr>
            <p:spPr bwMode="auto">
              <a:xfrm>
                <a:off x="1447800" y="1750834"/>
                <a:ext cx="914400" cy="916166"/>
              </a:xfrm>
              <a:prstGeom prst="mathMultiply">
                <a:avLst/>
              </a:prstGeom>
              <a:grpFill/>
              <a:ln w="9525" cap="flat" cmpd="sng" algn="ctr">
                <a:noFill/>
                <a:prstDash val="solid"/>
                <a:round/>
                <a:headEnd type="none" w="med" len="med"/>
                <a:tailEnd type="none" w="med" len="med"/>
              </a:ln>
              <a:effectLst/>
            </p:spPr>
          </p:sp>
        </p:grpSp>
        <p:sp>
          <p:nvSpPr>
            <p:cNvPr id="44" name="Multiply 43">
              <a:extLst>
                <a:ext uri="{FF2B5EF4-FFF2-40B4-BE49-F238E27FC236}">
                  <a16:creationId xmlns:a16="http://schemas.microsoft.com/office/drawing/2014/main" id="{C1EA613D-E311-B49D-6D81-1C677EA93C12}"/>
                </a:ext>
              </a:extLst>
            </p:cNvPr>
            <p:cNvSpPr/>
            <p:nvPr/>
          </p:nvSpPr>
          <p:spPr bwMode="auto">
            <a:xfrm>
              <a:off x="1447800" y="2590800"/>
              <a:ext cx="1065049" cy="1066800"/>
            </a:xfrm>
            <a:prstGeom prst="mathMultiply">
              <a:avLst/>
            </a:prstGeom>
            <a:solidFill>
              <a:schemeClr val="tx1"/>
            </a:solidFill>
            <a:ln w="9525" cap="flat" cmpd="sng" algn="ctr">
              <a:noFill/>
              <a:prstDash val="solid"/>
              <a:round/>
              <a:headEnd type="none" w="med" len="med"/>
              <a:tailEnd type="none" w="med" len="med"/>
            </a:ln>
            <a:effectLst/>
          </p:spPr>
        </p:sp>
      </p:grpSp>
      <p:sp>
        <p:nvSpPr>
          <p:cNvPr id="3" name="TextBox 2">
            <a:extLst>
              <a:ext uri="{FF2B5EF4-FFF2-40B4-BE49-F238E27FC236}">
                <a16:creationId xmlns:a16="http://schemas.microsoft.com/office/drawing/2014/main" id="{E85E8218-39B4-CA11-6F55-65079D889DFD}"/>
              </a:ext>
            </a:extLst>
          </p:cNvPr>
          <p:cNvSpPr txBox="1"/>
          <p:nvPr/>
        </p:nvSpPr>
        <p:spPr>
          <a:xfrm>
            <a:off x="755380" y="1525548"/>
            <a:ext cx="966931" cy="369332"/>
          </a:xfrm>
          <a:prstGeom prst="rect">
            <a:avLst/>
          </a:prstGeom>
          <a:noFill/>
        </p:spPr>
        <p:txBody>
          <a:bodyPr wrap="none" rtlCol="0">
            <a:spAutoFit/>
          </a:bodyPr>
          <a:lstStyle/>
          <a:p>
            <a:r>
              <a:rPr lang="en-US" b="1" dirty="0">
                <a:solidFill>
                  <a:srgbClr val="0070C0"/>
                </a:solidFill>
              </a:rPr>
              <a:t>“Seed”</a:t>
            </a:r>
          </a:p>
        </p:txBody>
      </p:sp>
      <p:sp>
        <p:nvSpPr>
          <p:cNvPr id="4" name="TextBox 3">
            <a:extLst>
              <a:ext uri="{FF2B5EF4-FFF2-40B4-BE49-F238E27FC236}">
                <a16:creationId xmlns:a16="http://schemas.microsoft.com/office/drawing/2014/main" id="{7FFD45DE-D6D4-80A4-5AD9-114BA0B7BBAD}"/>
              </a:ext>
            </a:extLst>
          </p:cNvPr>
          <p:cNvSpPr txBox="1"/>
          <p:nvPr/>
        </p:nvSpPr>
        <p:spPr>
          <a:xfrm>
            <a:off x="819775" y="2305386"/>
            <a:ext cx="838691" cy="369332"/>
          </a:xfrm>
          <a:prstGeom prst="rect">
            <a:avLst/>
          </a:prstGeom>
          <a:noFill/>
        </p:spPr>
        <p:txBody>
          <a:bodyPr wrap="none" rtlCol="0">
            <a:spAutoFit/>
          </a:bodyPr>
          <a:lstStyle/>
          <a:p>
            <a:r>
              <a:rPr lang="en-US" b="1" dirty="0">
                <a:solidFill>
                  <a:srgbClr val="0070C0"/>
                </a:solidFill>
              </a:rPr>
              <a:t>“Soil”</a:t>
            </a:r>
          </a:p>
        </p:txBody>
      </p:sp>
      <p:sp>
        <p:nvSpPr>
          <p:cNvPr id="5" name="TextBox 4">
            <a:extLst>
              <a:ext uri="{FF2B5EF4-FFF2-40B4-BE49-F238E27FC236}">
                <a16:creationId xmlns:a16="http://schemas.microsoft.com/office/drawing/2014/main" id="{04C088FB-4C4F-1E71-7781-3FCA10FC599C}"/>
              </a:ext>
            </a:extLst>
          </p:cNvPr>
          <p:cNvSpPr txBox="1"/>
          <p:nvPr/>
        </p:nvSpPr>
        <p:spPr>
          <a:xfrm>
            <a:off x="7227249" y="1622108"/>
            <a:ext cx="1223412" cy="369332"/>
          </a:xfrm>
          <a:prstGeom prst="rect">
            <a:avLst/>
          </a:prstGeom>
          <a:noFill/>
        </p:spPr>
        <p:txBody>
          <a:bodyPr wrap="none" rtlCol="0">
            <a:spAutoFit/>
          </a:bodyPr>
          <a:lstStyle/>
          <a:p>
            <a:r>
              <a:rPr lang="en-US" b="1" dirty="0">
                <a:solidFill>
                  <a:srgbClr val="0070C0"/>
                </a:solidFill>
              </a:rPr>
              <a:t>“Garden”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457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3">
            <a:extLst>
              <a:ext uri="{FF2B5EF4-FFF2-40B4-BE49-F238E27FC236}">
                <a16:creationId xmlns:a16="http://schemas.microsoft.com/office/drawing/2014/main" id="{AAB0A8A9-FB4B-52A5-4E1B-A570F3819B48}"/>
              </a:ext>
            </a:extLst>
          </p:cNvPr>
          <p:cNvSpPr txBox="1">
            <a:spLocks noChangeArrowheads="1"/>
          </p:cNvSpPr>
          <p:nvPr/>
        </p:nvSpPr>
        <p:spPr bwMode="auto">
          <a:xfrm>
            <a:off x="1133713" y="193752"/>
            <a:ext cx="674415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700" dirty="0">
                <a:solidFill>
                  <a:srgbClr val="1F497D"/>
                </a:solidFill>
              </a:rPr>
              <a:t>Implications of diagnosing inherited IBMFS</a:t>
            </a:r>
          </a:p>
        </p:txBody>
      </p:sp>
      <p:sp>
        <p:nvSpPr>
          <p:cNvPr id="20482" name="Rectangle 8">
            <a:extLst>
              <a:ext uri="{FF2B5EF4-FFF2-40B4-BE49-F238E27FC236}">
                <a16:creationId xmlns:a16="http://schemas.microsoft.com/office/drawing/2014/main" id="{DAB03552-ADA8-544F-82D3-92342A0833A0}"/>
              </a:ext>
            </a:extLst>
          </p:cNvPr>
          <p:cNvSpPr>
            <a:spLocks noChangeArrowheads="1"/>
          </p:cNvSpPr>
          <p:nvPr/>
        </p:nvSpPr>
        <p:spPr bwMode="auto">
          <a:xfrm>
            <a:off x="457200" y="701583"/>
            <a:ext cx="80010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dirty="0"/>
              <a:t>1) Treatment of BMF</a:t>
            </a:r>
          </a:p>
          <a:p>
            <a:pPr eaLnBrk="1" hangingPunct="1"/>
            <a:r>
              <a:rPr lang="en-US" altLang="en-US" sz="1800" dirty="0"/>
              <a:t>	- immunosuppressive therapy</a:t>
            </a:r>
          </a:p>
          <a:p>
            <a:pPr eaLnBrk="1" hangingPunct="1"/>
            <a:r>
              <a:rPr lang="en-US" altLang="en-US" sz="1800" dirty="0"/>
              <a:t>	- stem cell transplantation: how, when, who (donor), where?</a:t>
            </a:r>
          </a:p>
          <a:p>
            <a:pPr eaLnBrk="1" hangingPunct="1"/>
            <a:r>
              <a:rPr lang="en-US" altLang="en-US" sz="1800" dirty="0"/>
              <a:t>	- other treatments: androgens, corticosteroids, novel therapies</a:t>
            </a:r>
          </a:p>
          <a:p>
            <a:pPr eaLnBrk="1" hangingPunct="1"/>
            <a:endParaRPr lang="en-US" altLang="en-US" sz="1000" dirty="0"/>
          </a:p>
          <a:p>
            <a:pPr eaLnBrk="1" hangingPunct="1"/>
            <a:r>
              <a:rPr lang="en-US" altLang="en-US" sz="1800" dirty="0"/>
              <a:t>2) </a:t>
            </a:r>
            <a:r>
              <a:rPr lang="en-US" altLang="en-US" sz="1800" b="1" dirty="0"/>
              <a:t>Prevention of other associated problems</a:t>
            </a:r>
            <a:r>
              <a:rPr lang="en-US" altLang="en-US" sz="1800" dirty="0"/>
              <a:t> </a:t>
            </a:r>
          </a:p>
          <a:p>
            <a:pPr eaLnBrk="1" hangingPunct="1"/>
            <a:r>
              <a:rPr lang="en-US" altLang="en-US" sz="1800" dirty="0"/>
              <a:t>	- screening and intervention for disease in other parts of the body</a:t>
            </a:r>
          </a:p>
          <a:p>
            <a:pPr eaLnBrk="1" hangingPunct="1"/>
            <a:r>
              <a:rPr lang="en-US" altLang="en-US" sz="1800" dirty="0"/>
              <a:t>	- MDS/cancer, organ failure, immune defects</a:t>
            </a:r>
          </a:p>
          <a:p>
            <a:pPr eaLnBrk="1" hangingPunct="1"/>
            <a:endParaRPr lang="en-US" altLang="en-US" sz="1000" dirty="0"/>
          </a:p>
          <a:p>
            <a:pPr eaLnBrk="1" hangingPunct="1"/>
            <a:r>
              <a:rPr lang="en-US" altLang="en-US" sz="1800" dirty="0"/>
              <a:t>3) </a:t>
            </a:r>
            <a:r>
              <a:rPr lang="en-US" altLang="en-US" sz="1800" b="1" dirty="0"/>
              <a:t>Impacts on family</a:t>
            </a:r>
            <a:endParaRPr lang="en-US" altLang="en-US" sz="1800" dirty="0"/>
          </a:p>
          <a:p>
            <a:pPr eaLnBrk="1" hangingPunct="1"/>
            <a:r>
              <a:rPr lang="en-US" altLang="en-US" sz="1800" dirty="0"/>
              <a:t>	- family planning and counseling</a:t>
            </a:r>
          </a:p>
          <a:p>
            <a:pPr eaLnBrk="1" hangingPunct="1"/>
            <a:r>
              <a:rPr lang="en-US" altLang="en-US" sz="1800" dirty="0"/>
              <a:t>	- screening other family members</a:t>
            </a:r>
          </a:p>
          <a:p>
            <a:pPr eaLnBrk="1" hangingPunct="1"/>
            <a:endParaRPr lang="en-US" altLang="en-US" sz="1000" dirty="0"/>
          </a:p>
          <a:p>
            <a:pPr eaLnBrk="1" hangingPunct="1"/>
            <a:r>
              <a:rPr lang="en-US" altLang="en-US" sz="1800" dirty="0"/>
              <a:t>4) </a:t>
            </a:r>
            <a:r>
              <a:rPr lang="en-US" altLang="en-US" sz="1800" b="1" dirty="0"/>
              <a:t>Advocacy and research</a:t>
            </a:r>
            <a:endParaRPr lang="en-US" altLang="en-US" sz="1800" dirty="0"/>
          </a:p>
          <a:p>
            <a:pPr eaLnBrk="1" hangingPunct="1"/>
            <a:r>
              <a:rPr lang="en-US" altLang="en-US" sz="1800" dirty="0"/>
              <a:t>	- community</a:t>
            </a:r>
          </a:p>
          <a:p>
            <a:pPr eaLnBrk="1" hangingPunct="1"/>
            <a:r>
              <a:rPr lang="en-US" altLang="en-US" sz="1800" dirty="0"/>
              <a:t>	- advancing progress in a specific disease</a:t>
            </a:r>
          </a:p>
        </p:txBody>
      </p:sp>
    </p:spTree>
    <p:extLst>
      <p:ext uri="{BB962C8B-B14F-4D97-AF65-F5344CB8AC3E}">
        <p14:creationId xmlns:p14="http://schemas.microsoft.com/office/powerpoint/2010/main" val="411861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2">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2">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2">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2">
                                            <p:txEl>
                                              <p:pRg st="14" end="1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9611D632-AFE8-35C6-1D4A-8A973D02A894}"/>
              </a:ext>
            </a:extLst>
          </p:cNvPr>
          <p:cNvSpPr txBox="1">
            <a:spLocks noChangeArrowheads="1"/>
          </p:cNvSpPr>
          <p:nvPr/>
        </p:nvSpPr>
        <p:spPr bwMode="auto">
          <a:xfrm>
            <a:off x="1220647" y="133350"/>
            <a:ext cx="643637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700" dirty="0">
                <a:solidFill>
                  <a:srgbClr val="1F497D"/>
                </a:solidFill>
              </a:rPr>
              <a:t>Integrated approach to BMF in pediatrics</a:t>
            </a:r>
          </a:p>
        </p:txBody>
      </p:sp>
      <p:sp>
        <p:nvSpPr>
          <p:cNvPr id="2" name="TextBox 1">
            <a:extLst>
              <a:ext uri="{FF2B5EF4-FFF2-40B4-BE49-F238E27FC236}">
                <a16:creationId xmlns:a16="http://schemas.microsoft.com/office/drawing/2014/main" id="{EC415AD8-FD65-4085-6ABD-8B5426136558}"/>
              </a:ext>
            </a:extLst>
          </p:cNvPr>
          <p:cNvSpPr txBox="1"/>
          <p:nvPr/>
        </p:nvSpPr>
        <p:spPr>
          <a:xfrm>
            <a:off x="381000" y="819150"/>
            <a:ext cx="8305800" cy="4001095"/>
          </a:xfrm>
          <a:prstGeom prst="rect">
            <a:avLst/>
          </a:prstGeom>
          <a:noFill/>
        </p:spPr>
        <p:txBody>
          <a:bodyPr wrap="square" rtlCol="0">
            <a:spAutoFit/>
          </a:bodyPr>
          <a:lstStyle/>
          <a:p>
            <a:r>
              <a:rPr lang="en-US" sz="2000" b="1" u="sng" dirty="0"/>
              <a:t>Lessons learned:</a:t>
            </a:r>
          </a:p>
          <a:p>
            <a:r>
              <a:rPr lang="en-US" sz="2000" dirty="0"/>
              <a:t>• Timely diagnosis is critical for appropriate care</a:t>
            </a:r>
          </a:p>
          <a:p>
            <a:r>
              <a:rPr lang="en-US" sz="2000" dirty="0"/>
              <a:t>• Clinical features and family history are important but unreliable to exclude the diagnosis</a:t>
            </a:r>
          </a:p>
          <a:p>
            <a:r>
              <a:rPr lang="en-US" sz="2000" dirty="0"/>
              <a:t>• Functional tests are powerful tools, change definition of disease</a:t>
            </a:r>
          </a:p>
          <a:p>
            <a:r>
              <a:rPr lang="en-US" sz="2000" dirty="0"/>
              <a:t>• Genetic testing should be done but carefully interpreted</a:t>
            </a:r>
          </a:p>
          <a:p>
            <a:r>
              <a:rPr lang="en-US" sz="2000" dirty="0"/>
              <a:t>	- in context of expected inheritance patterns</a:t>
            </a:r>
          </a:p>
          <a:p>
            <a:r>
              <a:rPr lang="en-US" sz="2000" dirty="0"/>
              <a:t>	- “variants of uncertain significance”</a:t>
            </a:r>
          </a:p>
          <a:p>
            <a:r>
              <a:rPr lang="en-US" sz="2000" dirty="0"/>
              <a:t>	- may require testing of non-blood samples</a:t>
            </a:r>
          </a:p>
          <a:p>
            <a:endParaRPr lang="en-US" sz="1400" dirty="0"/>
          </a:p>
          <a:p>
            <a:r>
              <a:rPr lang="en-US" sz="2000" b="1" u="sng" dirty="0"/>
              <a:t>Our approach</a:t>
            </a:r>
            <a:r>
              <a:rPr lang="en-US" sz="2000" b="1" dirty="0"/>
              <a:t>:</a:t>
            </a:r>
          </a:p>
          <a:p>
            <a:r>
              <a:rPr lang="en-US" sz="2000" dirty="0"/>
              <a:t>• Comprehensive history, family history, physical, labs, functional and genetic testing, as soon as possible, for all children presenting with BMF</a:t>
            </a:r>
          </a:p>
        </p:txBody>
      </p:sp>
    </p:spTree>
    <p:extLst>
      <p:ext uri="{BB962C8B-B14F-4D97-AF65-F5344CB8AC3E}">
        <p14:creationId xmlns:p14="http://schemas.microsoft.com/office/powerpoint/2010/main" val="402633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9611D632-AFE8-35C6-1D4A-8A973D02A894}"/>
              </a:ext>
            </a:extLst>
          </p:cNvPr>
          <p:cNvSpPr txBox="1">
            <a:spLocks noChangeArrowheads="1"/>
          </p:cNvSpPr>
          <p:nvPr/>
        </p:nvSpPr>
        <p:spPr bwMode="auto">
          <a:xfrm>
            <a:off x="1143000" y="200263"/>
            <a:ext cx="69557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700" dirty="0">
                <a:solidFill>
                  <a:srgbClr val="1F497D"/>
                </a:solidFill>
              </a:rPr>
              <a:t>Managing diagnostic knowns and unknowns</a:t>
            </a:r>
          </a:p>
          <a:p>
            <a:pPr algn="ctr" eaLnBrk="1" hangingPunct="1">
              <a:spcBef>
                <a:spcPct val="0"/>
              </a:spcBef>
              <a:buFontTx/>
              <a:buNone/>
            </a:pPr>
            <a:r>
              <a:rPr lang="en-US" altLang="en-US" sz="2700" dirty="0">
                <a:solidFill>
                  <a:srgbClr val="1F497D"/>
                </a:solidFill>
              </a:rPr>
              <a:t>in IBMFS</a:t>
            </a:r>
          </a:p>
        </p:txBody>
      </p:sp>
      <p:sp>
        <p:nvSpPr>
          <p:cNvPr id="3" name="Rectangle 2">
            <a:extLst>
              <a:ext uri="{FF2B5EF4-FFF2-40B4-BE49-F238E27FC236}">
                <a16:creationId xmlns:a16="http://schemas.microsoft.com/office/drawing/2014/main" id="{0EDC23CE-ACC2-88A1-3715-4FE374F1B114}"/>
              </a:ext>
            </a:extLst>
          </p:cNvPr>
          <p:cNvSpPr/>
          <p:nvPr/>
        </p:nvSpPr>
        <p:spPr>
          <a:xfrm>
            <a:off x="381000" y="1352550"/>
            <a:ext cx="1585643" cy="299024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9F77CFE-2747-6DCE-B1D7-6C1B9798CCFE}"/>
              </a:ext>
            </a:extLst>
          </p:cNvPr>
          <p:cNvSpPr txBox="1"/>
          <p:nvPr/>
        </p:nvSpPr>
        <p:spPr>
          <a:xfrm>
            <a:off x="556942" y="1358556"/>
            <a:ext cx="1348058" cy="646331"/>
          </a:xfrm>
          <a:prstGeom prst="rect">
            <a:avLst/>
          </a:prstGeom>
          <a:noFill/>
        </p:spPr>
        <p:txBody>
          <a:bodyPr wrap="square" rtlCol="0">
            <a:spAutoFit/>
          </a:bodyPr>
          <a:lstStyle/>
          <a:p>
            <a:pPr algn="ctr"/>
            <a:r>
              <a:rPr lang="en-US" dirty="0"/>
              <a:t>Ruled out / unlikely</a:t>
            </a:r>
          </a:p>
        </p:txBody>
      </p:sp>
      <p:sp>
        <p:nvSpPr>
          <p:cNvPr id="5" name="Rectangle 4">
            <a:extLst>
              <a:ext uri="{FF2B5EF4-FFF2-40B4-BE49-F238E27FC236}">
                <a16:creationId xmlns:a16="http://schemas.microsoft.com/office/drawing/2014/main" id="{18828E1E-1507-BC83-13BC-4184491B9560}"/>
              </a:ext>
            </a:extLst>
          </p:cNvPr>
          <p:cNvSpPr/>
          <p:nvPr/>
        </p:nvSpPr>
        <p:spPr>
          <a:xfrm>
            <a:off x="7162800" y="1352550"/>
            <a:ext cx="1600200" cy="3048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B72D629D-D348-7086-5FA5-31633DB70FCB}"/>
              </a:ext>
            </a:extLst>
          </p:cNvPr>
          <p:cNvSpPr txBox="1"/>
          <p:nvPr/>
        </p:nvSpPr>
        <p:spPr>
          <a:xfrm>
            <a:off x="7315200" y="1358556"/>
            <a:ext cx="1295399" cy="646331"/>
          </a:xfrm>
          <a:prstGeom prst="rect">
            <a:avLst/>
          </a:prstGeom>
          <a:noFill/>
        </p:spPr>
        <p:txBody>
          <a:bodyPr wrap="square" rtlCol="0">
            <a:spAutoFit/>
          </a:bodyPr>
          <a:lstStyle/>
          <a:p>
            <a:pPr algn="ctr"/>
            <a:r>
              <a:rPr lang="en-US" dirty="0"/>
              <a:t>Ruled in / likely</a:t>
            </a:r>
          </a:p>
        </p:txBody>
      </p:sp>
      <p:sp>
        <p:nvSpPr>
          <p:cNvPr id="8" name="Rectangle 7">
            <a:extLst>
              <a:ext uri="{FF2B5EF4-FFF2-40B4-BE49-F238E27FC236}">
                <a16:creationId xmlns:a16="http://schemas.microsoft.com/office/drawing/2014/main" id="{856AA682-3ECB-4E68-9857-9EB8FE1AA24D}"/>
              </a:ext>
            </a:extLst>
          </p:cNvPr>
          <p:cNvSpPr/>
          <p:nvPr/>
        </p:nvSpPr>
        <p:spPr>
          <a:xfrm>
            <a:off x="2157142" y="1352550"/>
            <a:ext cx="1614758" cy="299024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93164F92-0F54-DB1D-ABE7-84F344FD1805}"/>
              </a:ext>
            </a:extLst>
          </p:cNvPr>
          <p:cNvSpPr txBox="1"/>
          <p:nvPr/>
        </p:nvSpPr>
        <p:spPr>
          <a:xfrm>
            <a:off x="2266577" y="1358556"/>
            <a:ext cx="1393030" cy="800219"/>
          </a:xfrm>
          <a:prstGeom prst="rect">
            <a:avLst/>
          </a:prstGeom>
          <a:noFill/>
        </p:spPr>
        <p:txBody>
          <a:bodyPr wrap="square" rtlCol="0">
            <a:spAutoFit/>
          </a:bodyPr>
          <a:lstStyle/>
          <a:p>
            <a:pPr algn="ctr"/>
            <a:r>
              <a:rPr lang="en-US" dirty="0"/>
              <a:t>Uncertain</a:t>
            </a:r>
          </a:p>
          <a:p>
            <a:pPr algn="ctr"/>
            <a:r>
              <a:rPr lang="en-US" sz="1400" dirty="0"/>
              <a:t>No intervention needed</a:t>
            </a:r>
          </a:p>
        </p:txBody>
      </p:sp>
      <p:cxnSp>
        <p:nvCxnSpPr>
          <p:cNvPr id="16" name="Straight Arrow Connector 15">
            <a:extLst>
              <a:ext uri="{FF2B5EF4-FFF2-40B4-BE49-F238E27FC236}">
                <a16:creationId xmlns:a16="http://schemas.microsoft.com/office/drawing/2014/main" id="{0EBE2EE9-99A5-631A-87E7-9DD7DCAD6675}"/>
              </a:ext>
            </a:extLst>
          </p:cNvPr>
          <p:cNvCxnSpPr/>
          <p:nvPr/>
        </p:nvCxnSpPr>
        <p:spPr>
          <a:xfrm>
            <a:off x="1143000" y="2164199"/>
            <a:ext cx="0" cy="7885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4106B948-982A-242F-7AE0-63A896EB7E33}"/>
              </a:ext>
            </a:extLst>
          </p:cNvPr>
          <p:cNvSpPr txBox="1"/>
          <p:nvPr/>
        </p:nvSpPr>
        <p:spPr>
          <a:xfrm>
            <a:off x="556942" y="2994412"/>
            <a:ext cx="1348058" cy="646331"/>
          </a:xfrm>
          <a:prstGeom prst="rect">
            <a:avLst/>
          </a:prstGeom>
          <a:noFill/>
        </p:spPr>
        <p:txBody>
          <a:bodyPr wrap="square" rtlCol="0">
            <a:spAutoFit/>
          </a:bodyPr>
          <a:lstStyle/>
          <a:p>
            <a:pPr algn="ctr"/>
            <a:r>
              <a:rPr lang="en-US" dirty="0"/>
              <a:t>Follow-up as needed</a:t>
            </a:r>
          </a:p>
        </p:txBody>
      </p:sp>
      <p:cxnSp>
        <p:nvCxnSpPr>
          <p:cNvPr id="18" name="Straight Arrow Connector 17">
            <a:extLst>
              <a:ext uri="{FF2B5EF4-FFF2-40B4-BE49-F238E27FC236}">
                <a16:creationId xmlns:a16="http://schemas.microsoft.com/office/drawing/2014/main" id="{C36F61B3-A725-129F-CE40-CA1C76026596}"/>
              </a:ext>
            </a:extLst>
          </p:cNvPr>
          <p:cNvCxnSpPr/>
          <p:nvPr/>
        </p:nvCxnSpPr>
        <p:spPr>
          <a:xfrm>
            <a:off x="2963092" y="2205861"/>
            <a:ext cx="0" cy="7885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C48FD478-B235-5302-AAAA-04A5DEEC0C0D}"/>
              </a:ext>
            </a:extLst>
          </p:cNvPr>
          <p:cNvSpPr txBox="1"/>
          <p:nvPr/>
        </p:nvSpPr>
        <p:spPr>
          <a:xfrm>
            <a:off x="2162993" y="2994412"/>
            <a:ext cx="1600198" cy="923330"/>
          </a:xfrm>
          <a:prstGeom prst="rect">
            <a:avLst/>
          </a:prstGeom>
          <a:noFill/>
        </p:spPr>
        <p:txBody>
          <a:bodyPr wrap="square" rtlCol="0">
            <a:spAutoFit/>
          </a:bodyPr>
          <a:lstStyle/>
          <a:p>
            <a:pPr algn="ctr"/>
            <a:r>
              <a:rPr lang="en-US" dirty="0"/>
              <a:t>Continue patient / family workup</a:t>
            </a:r>
          </a:p>
        </p:txBody>
      </p:sp>
      <p:grpSp>
        <p:nvGrpSpPr>
          <p:cNvPr id="27" name="Group 26">
            <a:extLst>
              <a:ext uri="{FF2B5EF4-FFF2-40B4-BE49-F238E27FC236}">
                <a16:creationId xmlns:a16="http://schemas.microsoft.com/office/drawing/2014/main" id="{98E817DA-5A31-1227-7B42-369C64699DE9}"/>
              </a:ext>
            </a:extLst>
          </p:cNvPr>
          <p:cNvGrpSpPr/>
          <p:nvPr/>
        </p:nvGrpSpPr>
        <p:grpSpPr>
          <a:xfrm>
            <a:off x="3996293" y="1358556"/>
            <a:ext cx="2976008" cy="3014235"/>
            <a:chOff x="3996293" y="1358556"/>
            <a:chExt cx="2976008" cy="3014235"/>
          </a:xfrm>
        </p:grpSpPr>
        <p:sp>
          <p:nvSpPr>
            <p:cNvPr id="12" name="Rectangle 11">
              <a:extLst>
                <a:ext uri="{FF2B5EF4-FFF2-40B4-BE49-F238E27FC236}">
                  <a16:creationId xmlns:a16="http://schemas.microsoft.com/office/drawing/2014/main" id="{1FD219FE-7E7E-2815-66BF-D8D7EB6193B2}"/>
                </a:ext>
              </a:extLst>
            </p:cNvPr>
            <p:cNvSpPr/>
            <p:nvPr/>
          </p:nvSpPr>
          <p:spPr>
            <a:xfrm>
              <a:off x="3996293" y="1363980"/>
              <a:ext cx="2976008" cy="3008811"/>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5165DBA-442B-25E6-1DE2-EEACF5701567}"/>
                </a:ext>
              </a:extLst>
            </p:cNvPr>
            <p:cNvSpPr txBox="1"/>
            <p:nvPr/>
          </p:nvSpPr>
          <p:spPr>
            <a:xfrm>
              <a:off x="4867418" y="1358556"/>
              <a:ext cx="1233758" cy="800219"/>
            </a:xfrm>
            <a:prstGeom prst="rect">
              <a:avLst/>
            </a:prstGeom>
            <a:noFill/>
          </p:spPr>
          <p:txBody>
            <a:bodyPr wrap="square" rtlCol="0">
              <a:spAutoFit/>
            </a:bodyPr>
            <a:lstStyle/>
            <a:p>
              <a:pPr algn="ctr"/>
              <a:r>
                <a:rPr lang="en-US" dirty="0"/>
                <a:t>Uncertain</a:t>
              </a:r>
            </a:p>
            <a:p>
              <a:pPr algn="ctr"/>
              <a:r>
                <a:rPr lang="en-US" sz="1400" b="1" dirty="0">
                  <a:solidFill>
                    <a:srgbClr val="FF0000"/>
                  </a:solidFill>
                </a:rPr>
                <a:t>Intervention needed</a:t>
              </a:r>
            </a:p>
          </p:txBody>
        </p:sp>
        <p:sp>
          <p:nvSpPr>
            <p:cNvPr id="20" name="TextBox 19">
              <a:extLst>
                <a:ext uri="{FF2B5EF4-FFF2-40B4-BE49-F238E27FC236}">
                  <a16:creationId xmlns:a16="http://schemas.microsoft.com/office/drawing/2014/main" id="{89EE11D4-8C0B-DBA4-00CC-DEF083DC083D}"/>
                </a:ext>
              </a:extLst>
            </p:cNvPr>
            <p:cNvSpPr txBox="1"/>
            <p:nvPr/>
          </p:nvSpPr>
          <p:spPr>
            <a:xfrm>
              <a:off x="4136962" y="2924711"/>
              <a:ext cx="2738694" cy="1323439"/>
            </a:xfrm>
            <a:prstGeom prst="rect">
              <a:avLst/>
            </a:prstGeom>
            <a:noFill/>
          </p:spPr>
          <p:txBody>
            <a:bodyPr wrap="square" rtlCol="0">
              <a:spAutoFit/>
            </a:bodyPr>
            <a:lstStyle/>
            <a:p>
              <a:pPr algn="ctr"/>
              <a:r>
                <a:rPr lang="en-US" sz="1600" dirty="0"/>
                <a:t>•Accelerate workup</a:t>
              </a:r>
            </a:p>
            <a:p>
              <a:pPr algn="ctr"/>
              <a:r>
                <a:rPr lang="en-US" sz="1600" dirty="0"/>
                <a:t>•Careful counseling</a:t>
              </a:r>
            </a:p>
            <a:p>
              <a:pPr algn="ctr"/>
              <a:r>
                <a:rPr lang="en-US" sz="1600" dirty="0"/>
                <a:t>•Follow clinical trial eligibility</a:t>
              </a:r>
            </a:p>
            <a:p>
              <a:pPr algn="ctr"/>
              <a:r>
                <a:rPr lang="en-US" sz="1600" dirty="0"/>
                <a:t>•Offer “standard” options for leading diagnoses</a:t>
              </a:r>
            </a:p>
          </p:txBody>
        </p:sp>
        <p:cxnSp>
          <p:nvCxnSpPr>
            <p:cNvPr id="21" name="Straight Arrow Connector 20">
              <a:extLst>
                <a:ext uri="{FF2B5EF4-FFF2-40B4-BE49-F238E27FC236}">
                  <a16:creationId xmlns:a16="http://schemas.microsoft.com/office/drawing/2014/main" id="{A7640A12-8D06-294D-16A9-58990BE497A9}"/>
                </a:ext>
              </a:extLst>
            </p:cNvPr>
            <p:cNvCxnSpPr>
              <a:cxnSpLocks/>
            </p:cNvCxnSpPr>
            <p:nvPr/>
          </p:nvCxnSpPr>
          <p:spPr>
            <a:xfrm>
              <a:off x="5484297" y="2205861"/>
              <a:ext cx="0" cy="6445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22" name="TextBox 21">
            <a:extLst>
              <a:ext uri="{FF2B5EF4-FFF2-40B4-BE49-F238E27FC236}">
                <a16:creationId xmlns:a16="http://schemas.microsoft.com/office/drawing/2014/main" id="{4F93FAE8-6539-ABBE-A1B2-4C119EA1C48D}"/>
              </a:ext>
            </a:extLst>
          </p:cNvPr>
          <p:cNvSpPr txBox="1"/>
          <p:nvPr/>
        </p:nvSpPr>
        <p:spPr>
          <a:xfrm>
            <a:off x="7262541" y="2994412"/>
            <a:ext cx="1348058" cy="646331"/>
          </a:xfrm>
          <a:prstGeom prst="rect">
            <a:avLst/>
          </a:prstGeom>
          <a:noFill/>
        </p:spPr>
        <p:txBody>
          <a:bodyPr wrap="square" rtlCol="0">
            <a:spAutoFit/>
          </a:bodyPr>
          <a:lstStyle/>
          <a:p>
            <a:pPr algn="ctr"/>
            <a:r>
              <a:rPr lang="en-US" dirty="0"/>
              <a:t>Treat accordingly</a:t>
            </a:r>
          </a:p>
        </p:txBody>
      </p:sp>
      <p:cxnSp>
        <p:nvCxnSpPr>
          <p:cNvPr id="23" name="Straight Arrow Connector 22">
            <a:extLst>
              <a:ext uri="{FF2B5EF4-FFF2-40B4-BE49-F238E27FC236}">
                <a16:creationId xmlns:a16="http://schemas.microsoft.com/office/drawing/2014/main" id="{27E39BFA-A02B-8C5E-9BEE-35FBDC053054}"/>
              </a:ext>
            </a:extLst>
          </p:cNvPr>
          <p:cNvCxnSpPr/>
          <p:nvPr/>
        </p:nvCxnSpPr>
        <p:spPr>
          <a:xfrm>
            <a:off x="7924800" y="2158775"/>
            <a:ext cx="0" cy="7885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19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2">
            <a:extLst>
              <a:ext uri="{FF2B5EF4-FFF2-40B4-BE49-F238E27FC236}">
                <a16:creationId xmlns:a16="http://schemas.microsoft.com/office/drawing/2014/main" id="{D79455E0-1295-893E-FF59-61149C3CD79A}"/>
              </a:ext>
            </a:extLst>
          </p:cNvPr>
          <p:cNvSpPr>
            <a:spLocks noGrp="1" noChangeArrowheads="1"/>
          </p:cNvSpPr>
          <p:nvPr>
            <p:ph idx="1"/>
          </p:nvPr>
        </p:nvSpPr>
        <p:spPr>
          <a:xfrm>
            <a:off x="571500" y="1017270"/>
            <a:ext cx="8001000" cy="1581150"/>
          </a:xfrm>
        </p:spPr>
        <p:txBody>
          <a:bodyPr/>
          <a:lstStyle/>
          <a:p>
            <a:pPr marL="385763" indent="-385763">
              <a:buFontTx/>
              <a:buAutoNum type="arabicParenR"/>
            </a:pPr>
            <a:r>
              <a:rPr lang="en-US" altLang="en-US" sz="2100" dirty="0"/>
              <a:t>Pediatric approach to the patient with bone marrow failure</a:t>
            </a:r>
          </a:p>
          <a:p>
            <a:pPr marL="685801" lvl="1" indent="-385763">
              <a:buFont typeface="Arial" panose="020B0604020202020204" pitchFamily="34" charset="0"/>
              <a:buChar char="•"/>
            </a:pPr>
            <a:r>
              <a:rPr lang="en-US" altLang="en-US" sz="1800" dirty="0"/>
              <a:t>Diagnosis</a:t>
            </a:r>
          </a:p>
          <a:p>
            <a:pPr marL="685801" lvl="1" indent="-385763">
              <a:buFont typeface="Arial" panose="020B0604020202020204" pitchFamily="34" charset="0"/>
              <a:buChar char="•"/>
            </a:pPr>
            <a:r>
              <a:rPr lang="en-US" altLang="en-US" sz="1800" dirty="0"/>
              <a:t>IBMFS genetics</a:t>
            </a:r>
          </a:p>
          <a:p>
            <a:pPr marL="300038" lvl="1" indent="0">
              <a:buNone/>
            </a:pPr>
            <a:endParaRPr lang="en-US" altLang="en-US" sz="1000" dirty="0"/>
          </a:p>
          <a:p>
            <a:pPr marL="385763" indent="-385763">
              <a:buFontTx/>
              <a:buAutoNum type="arabicParenR"/>
            </a:pPr>
            <a:r>
              <a:rPr lang="en-US" altLang="en-US" sz="2100" b="1" dirty="0"/>
              <a:t>MDS predisposition syndromes</a:t>
            </a:r>
          </a:p>
          <a:p>
            <a:pPr marL="685801" lvl="1" indent="-385763">
              <a:buFont typeface="Arial" panose="020B0604020202020204" pitchFamily="34" charset="0"/>
              <a:buChar char="•"/>
            </a:pPr>
            <a:r>
              <a:rPr lang="en-US" altLang="en-US" sz="1800" dirty="0"/>
              <a:t>Genetic evolution of blood stem cells</a:t>
            </a:r>
          </a:p>
          <a:p>
            <a:pPr marL="685801" lvl="1" indent="-385763">
              <a:buFont typeface="Arial" panose="020B0604020202020204" pitchFamily="34" charset="0"/>
              <a:buChar char="•"/>
            </a:pPr>
            <a:r>
              <a:rPr lang="en-US" altLang="en-US" sz="1800" dirty="0"/>
              <a:t>Intersection of IBMFS and MDS</a:t>
            </a:r>
          </a:p>
          <a:p>
            <a:pPr marL="685801" lvl="1" indent="-385763">
              <a:buFont typeface="Arial" panose="020B0604020202020204" pitchFamily="34" charset="0"/>
              <a:buChar char="•"/>
            </a:pPr>
            <a:endParaRPr lang="en-US" altLang="en-US" sz="1000" dirty="0"/>
          </a:p>
          <a:p>
            <a:pPr marL="385763" indent="-385763">
              <a:buFontTx/>
              <a:buAutoNum type="arabicParenR"/>
            </a:pPr>
            <a:r>
              <a:rPr lang="en-US" altLang="en-US" sz="2100" dirty="0"/>
              <a:t>Research</a:t>
            </a:r>
          </a:p>
          <a:p>
            <a:pPr marL="685801" lvl="1" indent="-385763">
              <a:buFont typeface="Arial" panose="020B0604020202020204" pitchFamily="34" charset="0"/>
              <a:buChar char="•"/>
            </a:pPr>
            <a:r>
              <a:rPr lang="en-US" altLang="en-US" sz="1800" dirty="0"/>
              <a:t>Improving HCT / treatments in IBMFS in order to prevent MDS</a:t>
            </a:r>
          </a:p>
          <a:p>
            <a:pPr marL="685801" lvl="1" indent="-385763">
              <a:buFont typeface="Arial" panose="020B0604020202020204" pitchFamily="34" charset="0"/>
              <a:buChar char="•"/>
            </a:pPr>
            <a:endParaRPr lang="en-US" altLang="en-US" sz="1800" dirty="0"/>
          </a:p>
          <a:p>
            <a:pPr marL="685801" lvl="1" indent="-385763">
              <a:buFont typeface="Arial" panose="020B0604020202020204" pitchFamily="34" charset="0"/>
              <a:buChar char="•"/>
            </a:pPr>
            <a:endParaRPr lang="en-US" altLang="en-US" sz="1800" dirty="0"/>
          </a:p>
          <a:p>
            <a:pPr marL="385763" indent="-385763">
              <a:buFontTx/>
              <a:buAutoNum type="arabicParenR"/>
            </a:pPr>
            <a:endParaRPr lang="en-US" altLang="en-US" sz="1500" dirty="0"/>
          </a:p>
          <a:p>
            <a:pPr marL="385763" indent="-385763">
              <a:buFontTx/>
              <a:buAutoNum type="arabicParenR"/>
            </a:pPr>
            <a:endParaRPr lang="en-US" altLang="en-US" sz="2100" dirty="0"/>
          </a:p>
        </p:txBody>
      </p:sp>
      <p:sp>
        <p:nvSpPr>
          <p:cNvPr id="21507" name="TextBox 2">
            <a:extLst>
              <a:ext uri="{FF2B5EF4-FFF2-40B4-BE49-F238E27FC236}">
                <a16:creationId xmlns:a16="http://schemas.microsoft.com/office/drawing/2014/main" id="{364ADE2E-F6C1-8D7C-7ED6-FD5702D134AB}"/>
              </a:ext>
            </a:extLst>
          </p:cNvPr>
          <p:cNvSpPr txBox="1">
            <a:spLocks noChangeArrowheads="1"/>
          </p:cNvSpPr>
          <p:nvPr/>
        </p:nvSpPr>
        <p:spPr bwMode="auto">
          <a:xfrm>
            <a:off x="1295400" y="133350"/>
            <a:ext cx="635898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400" dirty="0">
                <a:solidFill>
                  <a:srgbClr val="1F497D"/>
                </a:solidFill>
              </a:rPr>
              <a:t>Inherited Bone Marrow Failure Syndromes and Predisposition to MDS</a:t>
            </a:r>
            <a:endParaRPr lang="en-US" altLang="en-US" dirty="0">
              <a:solidFill>
                <a:srgbClr val="1F497D"/>
              </a:solidFill>
            </a:endParaRPr>
          </a:p>
        </p:txBody>
      </p:sp>
    </p:spTree>
    <p:extLst>
      <p:ext uri="{BB962C8B-B14F-4D97-AF65-F5344CB8AC3E}">
        <p14:creationId xmlns:p14="http://schemas.microsoft.com/office/powerpoint/2010/main" val="1175140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12" descr="Normal_bone_marrow.jpg">
            <a:extLst>
              <a:ext uri="{FF2B5EF4-FFF2-40B4-BE49-F238E27FC236}">
                <a16:creationId xmlns:a16="http://schemas.microsoft.com/office/drawing/2014/main" id="{7B2CF5B5-5141-2C77-0251-5448368D6F0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5946682" y="1056586"/>
            <a:ext cx="1709738"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36" name="TextBox 3">
            <a:extLst>
              <a:ext uri="{FF2B5EF4-FFF2-40B4-BE49-F238E27FC236}">
                <a16:creationId xmlns:a16="http://schemas.microsoft.com/office/drawing/2014/main" id="{D6AFE678-B16B-8F2B-A2B8-4107A6AD71A7}"/>
              </a:ext>
            </a:extLst>
          </p:cNvPr>
          <p:cNvSpPr txBox="1">
            <a:spLocks noChangeArrowheads="1"/>
          </p:cNvSpPr>
          <p:nvPr/>
        </p:nvSpPr>
        <p:spPr bwMode="auto">
          <a:xfrm>
            <a:off x="622842" y="77719"/>
            <a:ext cx="789831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700" dirty="0">
                <a:solidFill>
                  <a:srgbClr val="1F497D"/>
                </a:solidFill>
              </a:rPr>
              <a:t>Conceptual framework: Myelodysplastic syndrome</a:t>
            </a:r>
          </a:p>
        </p:txBody>
      </p:sp>
      <p:cxnSp>
        <p:nvCxnSpPr>
          <p:cNvPr id="18437" name="Straight Arrow Connector 12">
            <a:extLst>
              <a:ext uri="{FF2B5EF4-FFF2-40B4-BE49-F238E27FC236}">
                <a16:creationId xmlns:a16="http://schemas.microsoft.com/office/drawing/2014/main" id="{87D946EF-FEB2-248D-0E5B-1A4F74656FB4}"/>
              </a:ext>
            </a:extLst>
          </p:cNvPr>
          <p:cNvCxnSpPr>
            <a:cxnSpLocks noChangeShapeType="1"/>
          </p:cNvCxnSpPr>
          <p:nvPr/>
        </p:nvCxnSpPr>
        <p:spPr bwMode="auto">
          <a:xfrm>
            <a:off x="2481581" y="1838878"/>
            <a:ext cx="2928619" cy="0"/>
          </a:xfrm>
          <a:prstGeom prst="straightConnector1">
            <a:avLst/>
          </a:prstGeom>
          <a:noFill/>
          <a:ln w="603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40" name="TextBox 28">
            <a:extLst>
              <a:ext uri="{FF2B5EF4-FFF2-40B4-BE49-F238E27FC236}">
                <a16:creationId xmlns:a16="http://schemas.microsoft.com/office/drawing/2014/main" id="{7BB6A9D8-E815-9620-FC46-56AB6F153500}"/>
              </a:ext>
            </a:extLst>
          </p:cNvPr>
          <p:cNvSpPr txBox="1">
            <a:spLocks noChangeArrowheads="1"/>
          </p:cNvSpPr>
          <p:nvPr/>
        </p:nvSpPr>
        <p:spPr bwMode="auto">
          <a:xfrm>
            <a:off x="1494603" y="2220023"/>
            <a:ext cx="10198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500" dirty="0"/>
              <a:t>Blood</a:t>
            </a:r>
          </a:p>
          <a:p>
            <a:pPr algn="ctr" eaLnBrk="1" hangingPunct="1"/>
            <a:r>
              <a:rPr lang="en-US" altLang="en-US" sz="1500" dirty="0"/>
              <a:t>Stem Cell</a:t>
            </a:r>
          </a:p>
        </p:txBody>
      </p:sp>
      <p:grpSp>
        <p:nvGrpSpPr>
          <p:cNvPr id="2" name="Group 1">
            <a:extLst>
              <a:ext uri="{FF2B5EF4-FFF2-40B4-BE49-F238E27FC236}">
                <a16:creationId xmlns:a16="http://schemas.microsoft.com/office/drawing/2014/main" id="{A3343348-A538-A391-ACF5-4CF5DF1D8CF7}"/>
              </a:ext>
            </a:extLst>
          </p:cNvPr>
          <p:cNvGrpSpPr/>
          <p:nvPr/>
        </p:nvGrpSpPr>
        <p:grpSpPr>
          <a:xfrm>
            <a:off x="550258" y="3141526"/>
            <a:ext cx="8210245" cy="1985159"/>
            <a:chOff x="-481466" y="3869500"/>
            <a:chExt cx="10471278" cy="2646876"/>
          </a:xfrm>
        </p:grpSpPr>
        <p:sp>
          <p:nvSpPr>
            <p:cNvPr id="24583" name="Rectangle 6">
              <a:extLst>
                <a:ext uri="{FF2B5EF4-FFF2-40B4-BE49-F238E27FC236}">
                  <a16:creationId xmlns:a16="http://schemas.microsoft.com/office/drawing/2014/main" id="{EF263719-49AD-C882-21A5-C6C439D9675F}"/>
                </a:ext>
              </a:extLst>
            </p:cNvPr>
            <p:cNvSpPr>
              <a:spLocks noChangeArrowheads="1"/>
            </p:cNvSpPr>
            <p:nvPr/>
          </p:nvSpPr>
          <p:spPr bwMode="auto">
            <a:xfrm>
              <a:off x="1912085" y="3886963"/>
              <a:ext cx="3355762" cy="1785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u="sng" dirty="0"/>
                <a:t>Secondary / </a:t>
              </a:r>
            </a:p>
            <a:p>
              <a:pPr algn="ctr" eaLnBrk="1" hangingPunct="1"/>
              <a:r>
                <a:rPr lang="en-US" altLang="en-US" sz="1800" u="sng" dirty="0"/>
                <a:t>Treatment-related</a:t>
              </a:r>
            </a:p>
            <a:p>
              <a:pPr algn="ctr" eaLnBrk="1" hangingPunct="1"/>
              <a:r>
                <a:rPr lang="en-US" altLang="en-US" sz="1500" dirty="0"/>
                <a:t>Radiation</a:t>
              </a:r>
            </a:p>
            <a:p>
              <a:pPr algn="ctr" eaLnBrk="1" hangingPunct="1"/>
              <a:r>
                <a:rPr lang="en-US" altLang="en-US" sz="1500" dirty="0"/>
                <a:t>Chemotherapy</a:t>
              </a:r>
            </a:p>
            <a:p>
              <a:pPr algn="ctr" eaLnBrk="1" hangingPunct="1"/>
              <a:r>
                <a:rPr lang="en-US" altLang="en-US" sz="1500" dirty="0"/>
                <a:t>Chemicals / Exposures</a:t>
              </a:r>
            </a:p>
          </p:txBody>
        </p:sp>
        <p:sp>
          <p:nvSpPr>
            <p:cNvPr id="24584" name="Rectangle 8">
              <a:extLst>
                <a:ext uri="{FF2B5EF4-FFF2-40B4-BE49-F238E27FC236}">
                  <a16:creationId xmlns:a16="http://schemas.microsoft.com/office/drawing/2014/main" id="{4745A51E-EF0F-F005-0FF4-681D6D5A26C5}"/>
                </a:ext>
              </a:extLst>
            </p:cNvPr>
            <p:cNvSpPr>
              <a:spLocks noChangeArrowheads="1"/>
            </p:cNvSpPr>
            <p:nvPr/>
          </p:nvSpPr>
          <p:spPr bwMode="auto">
            <a:xfrm>
              <a:off x="5519308" y="3869500"/>
              <a:ext cx="4470504" cy="2646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u="sng" dirty="0"/>
                <a:t>Genetic / “Inherited” syndromes</a:t>
              </a:r>
            </a:p>
            <a:p>
              <a:pPr algn="ctr" eaLnBrk="1" hangingPunct="1"/>
              <a:r>
                <a:rPr lang="en-US" altLang="en-US" sz="1500" dirty="0"/>
                <a:t>Fanconi anemia</a:t>
              </a:r>
            </a:p>
            <a:p>
              <a:pPr algn="ctr" eaLnBrk="1" hangingPunct="1"/>
              <a:r>
                <a:rPr lang="en-US" altLang="en-US" sz="1500" dirty="0"/>
                <a:t>Dyskeratosis congenita</a:t>
              </a:r>
            </a:p>
            <a:p>
              <a:pPr algn="ctr" eaLnBrk="1" hangingPunct="1"/>
              <a:r>
                <a:rPr lang="en-US" altLang="en-US" sz="1500" dirty="0" err="1"/>
                <a:t>Shwachman</a:t>
              </a:r>
              <a:r>
                <a:rPr lang="en-US" altLang="en-US" sz="1500" dirty="0"/>
                <a:t> Diamond syndrome</a:t>
              </a:r>
            </a:p>
            <a:p>
              <a:pPr algn="ctr" eaLnBrk="1" hangingPunct="1"/>
              <a:r>
                <a:rPr lang="en-US" altLang="en-US" sz="1500" i="1" dirty="0"/>
                <a:t>SAMD9/SAMD9L </a:t>
              </a:r>
              <a:r>
                <a:rPr lang="en-US" altLang="en-US" sz="1500" dirty="0"/>
                <a:t>diseases</a:t>
              </a:r>
            </a:p>
            <a:p>
              <a:pPr algn="ctr" eaLnBrk="1" hangingPunct="1"/>
              <a:r>
                <a:rPr lang="en-US" altLang="en-US" sz="1500" i="1" dirty="0"/>
                <a:t>GATA2</a:t>
              </a:r>
              <a:r>
                <a:rPr lang="en-US" altLang="en-US" sz="1500" dirty="0"/>
                <a:t> deficiency</a:t>
              </a:r>
            </a:p>
            <a:p>
              <a:pPr algn="ctr" eaLnBrk="1" hangingPunct="1"/>
              <a:r>
                <a:rPr lang="en-US" altLang="en-US" sz="1500" i="1" dirty="0"/>
                <a:t>DDX41 </a:t>
              </a:r>
            </a:p>
            <a:p>
              <a:pPr algn="ctr" eaLnBrk="1" hangingPunct="1"/>
              <a:r>
                <a:rPr lang="en-US" altLang="en-US" sz="1500" i="1" dirty="0"/>
                <a:t>Others….</a:t>
              </a:r>
            </a:p>
          </p:txBody>
        </p:sp>
        <p:grpSp>
          <p:nvGrpSpPr>
            <p:cNvPr id="18467" name="Group 22">
              <a:extLst>
                <a:ext uri="{FF2B5EF4-FFF2-40B4-BE49-F238E27FC236}">
                  <a16:creationId xmlns:a16="http://schemas.microsoft.com/office/drawing/2014/main" id="{182A9CDF-CB44-5B70-F13E-F91493E26F13}"/>
                </a:ext>
              </a:extLst>
            </p:cNvPr>
            <p:cNvGrpSpPr>
              <a:grpSpLocks/>
            </p:cNvGrpSpPr>
            <p:nvPr/>
          </p:nvGrpSpPr>
          <p:grpSpPr bwMode="auto">
            <a:xfrm>
              <a:off x="-481466" y="3886199"/>
              <a:ext cx="2176563" cy="1852450"/>
              <a:chOff x="-481466" y="4244974"/>
              <a:chExt cx="2176563" cy="1852450"/>
            </a:xfrm>
          </p:grpSpPr>
          <p:sp>
            <p:nvSpPr>
              <p:cNvPr id="18469" name="TextBox 4">
                <a:extLst>
                  <a:ext uri="{FF2B5EF4-FFF2-40B4-BE49-F238E27FC236}">
                    <a16:creationId xmlns:a16="http://schemas.microsoft.com/office/drawing/2014/main" id="{11FD86DE-01E9-45CB-5189-D7FC66CC414F}"/>
                  </a:ext>
                </a:extLst>
              </p:cNvPr>
              <p:cNvSpPr txBox="1">
                <a:spLocks noChangeArrowheads="1"/>
              </p:cNvSpPr>
              <p:nvPr/>
            </p:nvSpPr>
            <p:spPr bwMode="auto">
              <a:xfrm>
                <a:off x="-165327" y="4244974"/>
                <a:ext cx="1756597"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u="sng" dirty="0"/>
                  <a:t>Age-related</a:t>
                </a:r>
              </a:p>
            </p:txBody>
          </p:sp>
          <p:sp>
            <p:nvSpPr>
              <p:cNvPr id="18470" name="TextBox 5">
                <a:extLst>
                  <a:ext uri="{FF2B5EF4-FFF2-40B4-BE49-F238E27FC236}">
                    <a16:creationId xmlns:a16="http://schemas.microsoft.com/office/drawing/2014/main" id="{81A9CAF4-8986-0B37-E60A-ECE8BED0F3F5}"/>
                  </a:ext>
                </a:extLst>
              </p:cNvPr>
              <p:cNvSpPr txBox="1">
                <a:spLocks noChangeArrowheads="1"/>
              </p:cNvSpPr>
              <p:nvPr/>
            </p:nvSpPr>
            <p:spPr bwMode="auto">
              <a:xfrm>
                <a:off x="-481466" y="4702172"/>
                <a:ext cx="2176563" cy="139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000" b="1" dirty="0"/>
                  <a:t>?</a:t>
                </a:r>
              </a:p>
              <a:p>
                <a:pPr algn="ctr" eaLnBrk="1" hangingPunct="1"/>
                <a:r>
                  <a:rPr lang="en-US" altLang="en-US" sz="1600" dirty="0"/>
                  <a:t>Somatic mutations</a:t>
                </a:r>
              </a:p>
            </p:txBody>
          </p:sp>
        </p:grpSp>
      </p:grpSp>
      <p:sp>
        <p:nvSpPr>
          <p:cNvPr id="3" name="TextBox 2">
            <a:extLst>
              <a:ext uri="{FF2B5EF4-FFF2-40B4-BE49-F238E27FC236}">
                <a16:creationId xmlns:a16="http://schemas.microsoft.com/office/drawing/2014/main" id="{E85E8218-39B4-CA11-6F55-65079D889DFD}"/>
              </a:ext>
            </a:extLst>
          </p:cNvPr>
          <p:cNvSpPr txBox="1"/>
          <p:nvPr/>
        </p:nvSpPr>
        <p:spPr>
          <a:xfrm>
            <a:off x="622842" y="2255903"/>
            <a:ext cx="966931" cy="369332"/>
          </a:xfrm>
          <a:prstGeom prst="rect">
            <a:avLst/>
          </a:prstGeom>
          <a:noFill/>
        </p:spPr>
        <p:txBody>
          <a:bodyPr wrap="none" rtlCol="0">
            <a:spAutoFit/>
          </a:bodyPr>
          <a:lstStyle/>
          <a:p>
            <a:r>
              <a:rPr lang="en-US" b="1" dirty="0">
                <a:solidFill>
                  <a:srgbClr val="0070C0"/>
                </a:solidFill>
              </a:rPr>
              <a:t>“Seed”</a:t>
            </a:r>
          </a:p>
        </p:txBody>
      </p:sp>
      <p:grpSp>
        <p:nvGrpSpPr>
          <p:cNvPr id="8" name="Group 27">
            <a:extLst>
              <a:ext uri="{FF2B5EF4-FFF2-40B4-BE49-F238E27FC236}">
                <a16:creationId xmlns:a16="http://schemas.microsoft.com/office/drawing/2014/main" id="{406EDFD8-71B4-CC59-D9E0-5427C0EBA55A}"/>
              </a:ext>
            </a:extLst>
          </p:cNvPr>
          <p:cNvGrpSpPr>
            <a:grpSpLocks/>
          </p:cNvGrpSpPr>
          <p:nvPr/>
        </p:nvGrpSpPr>
        <p:grpSpPr bwMode="auto">
          <a:xfrm>
            <a:off x="1634907" y="1530179"/>
            <a:ext cx="685800" cy="685800"/>
            <a:chOff x="1447800" y="1828800"/>
            <a:chExt cx="914400" cy="914400"/>
          </a:xfrm>
        </p:grpSpPr>
        <p:sp>
          <p:nvSpPr>
            <p:cNvPr id="9" name="Oval 101">
              <a:extLst>
                <a:ext uri="{FF2B5EF4-FFF2-40B4-BE49-F238E27FC236}">
                  <a16:creationId xmlns:a16="http://schemas.microsoft.com/office/drawing/2014/main" id="{441FD54E-92E9-10D5-AC2A-F26C4194B7E4}"/>
                </a:ext>
              </a:extLst>
            </p:cNvPr>
            <p:cNvSpPr>
              <a:spLocks noChangeArrowheads="1"/>
            </p:cNvSpPr>
            <p:nvPr/>
          </p:nvSpPr>
          <p:spPr bwMode="auto">
            <a:xfrm>
              <a:off x="1447800" y="1828800"/>
              <a:ext cx="914400" cy="914400"/>
            </a:xfrm>
            <a:prstGeom prst="ellipse">
              <a:avLst/>
            </a:prstGeom>
            <a:solidFill>
              <a:schemeClr val="tx2">
                <a:lumMod val="40000"/>
                <a:lumOff val="60000"/>
              </a:schemeClr>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350"/>
            </a:p>
          </p:txBody>
        </p:sp>
        <p:sp>
          <p:nvSpPr>
            <p:cNvPr id="10" name="Oval 102">
              <a:extLst>
                <a:ext uri="{FF2B5EF4-FFF2-40B4-BE49-F238E27FC236}">
                  <a16:creationId xmlns:a16="http://schemas.microsoft.com/office/drawing/2014/main" id="{25E165B1-84C5-FD1D-DFCC-FE937C67A37E}"/>
                </a:ext>
              </a:extLst>
            </p:cNvPr>
            <p:cNvSpPr>
              <a:spLocks noChangeArrowheads="1"/>
            </p:cNvSpPr>
            <p:nvPr/>
          </p:nvSpPr>
          <p:spPr bwMode="auto">
            <a:xfrm>
              <a:off x="1524000" y="1895475"/>
              <a:ext cx="609600" cy="609600"/>
            </a:xfrm>
            <a:prstGeom prst="ellipse">
              <a:avLst/>
            </a:prstGeom>
            <a:solidFill>
              <a:srgbClr val="1F497D"/>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dirty="0"/>
            </a:p>
          </p:txBody>
        </p:sp>
      </p:grpSp>
      <p:sp>
        <p:nvSpPr>
          <p:cNvPr id="33" name="TextBox 32">
            <a:extLst>
              <a:ext uri="{FF2B5EF4-FFF2-40B4-BE49-F238E27FC236}">
                <a16:creationId xmlns:a16="http://schemas.microsoft.com/office/drawing/2014/main" id="{BB096845-3488-D410-D93C-ACAE2FF5723D}"/>
              </a:ext>
            </a:extLst>
          </p:cNvPr>
          <p:cNvSpPr txBox="1"/>
          <p:nvPr/>
        </p:nvSpPr>
        <p:spPr>
          <a:xfrm>
            <a:off x="337989" y="652700"/>
            <a:ext cx="6095579" cy="646331"/>
          </a:xfrm>
          <a:prstGeom prst="rect">
            <a:avLst/>
          </a:prstGeom>
          <a:noFill/>
        </p:spPr>
        <p:txBody>
          <a:bodyPr wrap="none" rtlCol="0">
            <a:spAutoFit/>
          </a:bodyPr>
          <a:lstStyle/>
          <a:p>
            <a:r>
              <a:rPr lang="en-US" dirty="0"/>
              <a:t>• Mutations in the blood stem cell compromise its function</a:t>
            </a:r>
          </a:p>
          <a:p>
            <a:r>
              <a:rPr lang="en-US" dirty="0"/>
              <a:t>• Form of blood cancer, changing with time</a:t>
            </a:r>
          </a:p>
        </p:txBody>
      </p:sp>
      <p:grpSp>
        <p:nvGrpSpPr>
          <p:cNvPr id="45" name="Group 44">
            <a:extLst>
              <a:ext uri="{FF2B5EF4-FFF2-40B4-BE49-F238E27FC236}">
                <a16:creationId xmlns:a16="http://schemas.microsoft.com/office/drawing/2014/main" id="{ED935769-705D-447D-6FD6-1020CA91313D}"/>
              </a:ext>
            </a:extLst>
          </p:cNvPr>
          <p:cNvGrpSpPr/>
          <p:nvPr/>
        </p:nvGrpSpPr>
        <p:grpSpPr>
          <a:xfrm>
            <a:off x="3015921" y="1530179"/>
            <a:ext cx="1184940" cy="1423944"/>
            <a:chOff x="3015921" y="1530179"/>
            <a:chExt cx="1184940" cy="1423944"/>
          </a:xfrm>
        </p:grpSpPr>
        <p:grpSp>
          <p:nvGrpSpPr>
            <p:cNvPr id="16" name="Group 27">
              <a:extLst>
                <a:ext uri="{FF2B5EF4-FFF2-40B4-BE49-F238E27FC236}">
                  <a16:creationId xmlns:a16="http://schemas.microsoft.com/office/drawing/2014/main" id="{067FC553-46E0-1B27-B9CD-A5734B119386}"/>
                </a:ext>
              </a:extLst>
            </p:cNvPr>
            <p:cNvGrpSpPr>
              <a:grpSpLocks/>
            </p:cNvGrpSpPr>
            <p:nvPr/>
          </p:nvGrpSpPr>
          <p:grpSpPr bwMode="auto">
            <a:xfrm>
              <a:off x="3222620" y="1530179"/>
              <a:ext cx="685800" cy="685800"/>
              <a:chOff x="1447800" y="1828800"/>
              <a:chExt cx="914400" cy="914400"/>
            </a:xfrm>
          </p:grpSpPr>
          <p:sp>
            <p:nvSpPr>
              <p:cNvPr id="17" name="Oval 101">
                <a:extLst>
                  <a:ext uri="{FF2B5EF4-FFF2-40B4-BE49-F238E27FC236}">
                    <a16:creationId xmlns:a16="http://schemas.microsoft.com/office/drawing/2014/main" id="{1256AF49-92F8-0BBC-740D-9D548C545357}"/>
                  </a:ext>
                </a:extLst>
              </p:cNvPr>
              <p:cNvSpPr>
                <a:spLocks noChangeArrowheads="1"/>
              </p:cNvSpPr>
              <p:nvPr/>
            </p:nvSpPr>
            <p:spPr bwMode="auto">
              <a:xfrm>
                <a:off x="1447800" y="1828800"/>
                <a:ext cx="914400" cy="914400"/>
              </a:xfrm>
              <a:prstGeom prst="ellipse">
                <a:avLst/>
              </a:prstGeom>
              <a:solidFill>
                <a:schemeClr val="accent6">
                  <a:lumMod val="60000"/>
                  <a:lumOff val="40000"/>
                </a:schemeClr>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350"/>
              </a:p>
            </p:txBody>
          </p:sp>
          <p:sp>
            <p:nvSpPr>
              <p:cNvPr id="18" name="Oval 102">
                <a:extLst>
                  <a:ext uri="{FF2B5EF4-FFF2-40B4-BE49-F238E27FC236}">
                    <a16:creationId xmlns:a16="http://schemas.microsoft.com/office/drawing/2014/main" id="{8D95A14B-B02C-ECA5-03D2-F3FA32F3314F}"/>
                  </a:ext>
                </a:extLst>
              </p:cNvPr>
              <p:cNvSpPr>
                <a:spLocks noChangeArrowheads="1"/>
              </p:cNvSpPr>
              <p:nvPr/>
            </p:nvSpPr>
            <p:spPr bwMode="auto">
              <a:xfrm>
                <a:off x="1524000" y="1895475"/>
                <a:ext cx="609600" cy="609600"/>
              </a:xfrm>
              <a:prstGeom prst="ellipse">
                <a:avLst/>
              </a:prstGeom>
              <a:solidFill>
                <a:schemeClr val="accent6">
                  <a:lumMod val="75000"/>
                </a:schemeClr>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dirty="0"/>
              </a:p>
            </p:txBody>
          </p:sp>
        </p:grpSp>
        <p:sp>
          <p:nvSpPr>
            <p:cNvPr id="23" name="TextBox 22">
              <a:extLst>
                <a:ext uri="{FF2B5EF4-FFF2-40B4-BE49-F238E27FC236}">
                  <a16:creationId xmlns:a16="http://schemas.microsoft.com/office/drawing/2014/main" id="{4F7A6730-98C5-5FB5-C250-F92141588D69}"/>
                </a:ext>
              </a:extLst>
            </p:cNvPr>
            <p:cNvSpPr txBox="1"/>
            <p:nvPr/>
          </p:nvSpPr>
          <p:spPr>
            <a:xfrm>
              <a:off x="3015921" y="2292863"/>
              <a:ext cx="1184940" cy="369332"/>
            </a:xfrm>
            <a:prstGeom prst="rect">
              <a:avLst/>
            </a:prstGeom>
            <a:noFill/>
          </p:spPr>
          <p:txBody>
            <a:bodyPr wrap="none" rtlCol="0">
              <a:spAutoFit/>
            </a:bodyPr>
            <a:lstStyle/>
            <a:p>
              <a:r>
                <a:rPr lang="en-US" dirty="0"/>
                <a:t>Mutations</a:t>
              </a:r>
            </a:p>
          </p:txBody>
        </p:sp>
        <p:sp>
          <p:nvSpPr>
            <p:cNvPr id="36" name="TextBox 35">
              <a:extLst>
                <a:ext uri="{FF2B5EF4-FFF2-40B4-BE49-F238E27FC236}">
                  <a16:creationId xmlns:a16="http://schemas.microsoft.com/office/drawing/2014/main" id="{1273E4C9-8731-3652-3BDB-3A880710EECF}"/>
                </a:ext>
              </a:extLst>
            </p:cNvPr>
            <p:cNvSpPr txBox="1"/>
            <p:nvPr/>
          </p:nvSpPr>
          <p:spPr>
            <a:xfrm>
              <a:off x="3015921" y="2584791"/>
              <a:ext cx="1155124" cy="369332"/>
            </a:xfrm>
            <a:prstGeom prst="rect">
              <a:avLst/>
            </a:prstGeom>
            <a:noFill/>
          </p:spPr>
          <p:txBody>
            <a:bodyPr wrap="none" rtlCol="0">
              <a:spAutoFit/>
            </a:bodyPr>
            <a:lstStyle/>
            <a:p>
              <a:r>
                <a:rPr lang="en-US" b="1" dirty="0">
                  <a:solidFill>
                    <a:srgbClr val="0070C0"/>
                  </a:solidFill>
                </a:rPr>
                <a:t>“Weeds”</a:t>
              </a:r>
            </a:p>
          </p:txBody>
        </p:sp>
      </p:grpSp>
      <p:sp>
        <p:nvSpPr>
          <p:cNvPr id="38" name="TextBox 37">
            <a:extLst>
              <a:ext uri="{FF2B5EF4-FFF2-40B4-BE49-F238E27FC236}">
                <a16:creationId xmlns:a16="http://schemas.microsoft.com/office/drawing/2014/main" id="{3E7AA5FA-1932-BC84-A647-60907329905B}"/>
              </a:ext>
            </a:extLst>
          </p:cNvPr>
          <p:cNvSpPr txBox="1"/>
          <p:nvPr/>
        </p:nvSpPr>
        <p:spPr>
          <a:xfrm>
            <a:off x="7848600" y="1745218"/>
            <a:ext cx="1223412" cy="369332"/>
          </a:xfrm>
          <a:prstGeom prst="rect">
            <a:avLst/>
          </a:prstGeom>
          <a:noFill/>
        </p:spPr>
        <p:txBody>
          <a:bodyPr wrap="none" rtlCol="0">
            <a:spAutoFit/>
          </a:bodyPr>
          <a:lstStyle/>
          <a:p>
            <a:r>
              <a:rPr lang="en-US" b="1" dirty="0">
                <a:solidFill>
                  <a:srgbClr val="0070C0"/>
                </a:solidFill>
              </a:rPr>
              <a:t>“Garden”</a:t>
            </a:r>
          </a:p>
        </p:txBody>
      </p:sp>
      <p:grpSp>
        <p:nvGrpSpPr>
          <p:cNvPr id="40" name="Group 39">
            <a:extLst>
              <a:ext uri="{FF2B5EF4-FFF2-40B4-BE49-F238E27FC236}">
                <a16:creationId xmlns:a16="http://schemas.microsoft.com/office/drawing/2014/main" id="{04F0E826-7C2F-383E-CA11-C0AC71DF2522}"/>
              </a:ext>
            </a:extLst>
          </p:cNvPr>
          <p:cNvGrpSpPr/>
          <p:nvPr/>
        </p:nvGrpSpPr>
        <p:grpSpPr>
          <a:xfrm>
            <a:off x="3929751" y="1118438"/>
            <a:ext cx="3865950" cy="1748607"/>
            <a:chOff x="3929751" y="1118438"/>
            <a:chExt cx="3865950" cy="1748607"/>
          </a:xfrm>
        </p:grpSpPr>
        <p:grpSp>
          <p:nvGrpSpPr>
            <p:cNvPr id="19" name="Group 27">
              <a:extLst>
                <a:ext uri="{FF2B5EF4-FFF2-40B4-BE49-F238E27FC236}">
                  <a16:creationId xmlns:a16="http://schemas.microsoft.com/office/drawing/2014/main" id="{7BC024C0-1A3D-2FA4-9312-22FDAE181B60}"/>
                </a:ext>
              </a:extLst>
            </p:cNvPr>
            <p:cNvGrpSpPr>
              <a:grpSpLocks/>
            </p:cNvGrpSpPr>
            <p:nvPr/>
          </p:nvGrpSpPr>
          <p:grpSpPr bwMode="auto">
            <a:xfrm>
              <a:off x="4649464" y="1538245"/>
              <a:ext cx="685800" cy="685800"/>
              <a:chOff x="1447800" y="1828800"/>
              <a:chExt cx="914400" cy="914400"/>
            </a:xfrm>
          </p:grpSpPr>
          <p:sp>
            <p:nvSpPr>
              <p:cNvPr id="20" name="Oval 101">
                <a:extLst>
                  <a:ext uri="{FF2B5EF4-FFF2-40B4-BE49-F238E27FC236}">
                    <a16:creationId xmlns:a16="http://schemas.microsoft.com/office/drawing/2014/main" id="{02DED6CB-6AE5-D467-52C5-FA4E86313F8F}"/>
                  </a:ext>
                </a:extLst>
              </p:cNvPr>
              <p:cNvSpPr>
                <a:spLocks noChangeArrowheads="1"/>
              </p:cNvSpPr>
              <p:nvPr/>
            </p:nvSpPr>
            <p:spPr bwMode="auto">
              <a:xfrm>
                <a:off x="1447800" y="1828800"/>
                <a:ext cx="914400" cy="914400"/>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350"/>
              </a:p>
            </p:txBody>
          </p:sp>
          <p:sp>
            <p:nvSpPr>
              <p:cNvPr id="21" name="Oval 102">
                <a:extLst>
                  <a:ext uri="{FF2B5EF4-FFF2-40B4-BE49-F238E27FC236}">
                    <a16:creationId xmlns:a16="http://schemas.microsoft.com/office/drawing/2014/main" id="{F17C5E9A-319B-4D4A-1020-7C2825B4E74F}"/>
                  </a:ext>
                </a:extLst>
              </p:cNvPr>
              <p:cNvSpPr>
                <a:spLocks noChangeArrowheads="1"/>
              </p:cNvSpPr>
              <p:nvPr/>
            </p:nvSpPr>
            <p:spPr bwMode="auto">
              <a:xfrm>
                <a:off x="1524000" y="1895475"/>
                <a:ext cx="609600" cy="609600"/>
              </a:xfrm>
              <a:prstGeom prst="ellipse">
                <a:avLst/>
              </a:prstGeom>
              <a:solidFill>
                <a:srgbClr val="C00000"/>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50" dirty="0"/>
              </a:p>
            </p:txBody>
          </p:sp>
        </p:grpSp>
        <p:sp>
          <p:nvSpPr>
            <p:cNvPr id="24" name="TextBox 23">
              <a:extLst>
                <a:ext uri="{FF2B5EF4-FFF2-40B4-BE49-F238E27FC236}">
                  <a16:creationId xmlns:a16="http://schemas.microsoft.com/office/drawing/2014/main" id="{E6DFEE29-1E2A-F1AC-350C-00A55340BE0B}"/>
                </a:ext>
              </a:extLst>
            </p:cNvPr>
            <p:cNvSpPr txBox="1"/>
            <p:nvPr/>
          </p:nvSpPr>
          <p:spPr>
            <a:xfrm>
              <a:off x="4649464" y="2295206"/>
              <a:ext cx="697627" cy="369332"/>
            </a:xfrm>
            <a:prstGeom prst="rect">
              <a:avLst/>
            </a:prstGeom>
            <a:noFill/>
          </p:spPr>
          <p:txBody>
            <a:bodyPr wrap="none" rtlCol="0">
              <a:spAutoFit/>
            </a:bodyPr>
            <a:lstStyle/>
            <a:p>
              <a:r>
                <a:rPr lang="en-US" dirty="0"/>
                <a:t>MDS</a:t>
              </a:r>
            </a:p>
          </p:txBody>
        </p:sp>
        <p:cxnSp>
          <p:nvCxnSpPr>
            <p:cNvPr id="26" name="Straight Arrow Connector 12">
              <a:extLst>
                <a:ext uri="{FF2B5EF4-FFF2-40B4-BE49-F238E27FC236}">
                  <a16:creationId xmlns:a16="http://schemas.microsoft.com/office/drawing/2014/main" id="{B3A742D4-E23B-9FA1-2354-EE49EDD42CCA}"/>
                </a:ext>
              </a:extLst>
            </p:cNvPr>
            <p:cNvCxnSpPr>
              <a:cxnSpLocks noChangeShapeType="1"/>
            </p:cNvCxnSpPr>
            <p:nvPr/>
          </p:nvCxnSpPr>
          <p:spPr bwMode="auto">
            <a:xfrm>
              <a:off x="3929751" y="1873079"/>
              <a:ext cx="663612" cy="0"/>
            </a:xfrm>
            <a:prstGeom prst="straightConnector1">
              <a:avLst/>
            </a:prstGeom>
            <a:noFill/>
            <a:ln w="6032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39" name="Picture 38">
              <a:extLst>
                <a:ext uri="{FF2B5EF4-FFF2-40B4-BE49-F238E27FC236}">
                  <a16:creationId xmlns:a16="http://schemas.microsoft.com/office/drawing/2014/main" id="{E4F52965-3C0D-0D30-3C98-084A50295E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91200" y="1118438"/>
              <a:ext cx="2004501" cy="1748607"/>
            </a:xfrm>
            <a:prstGeom prst="rect">
              <a:avLst/>
            </a:prstGeom>
          </p:spPr>
        </p:pic>
      </p:grpSp>
      <p:cxnSp>
        <p:nvCxnSpPr>
          <p:cNvPr id="46" name="Straight Arrow Connector 12">
            <a:extLst>
              <a:ext uri="{FF2B5EF4-FFF2-40B4-BE49-F238E27FC236}">
                <a16:creationId xmlns:a16="http://schemas.microsoft.com/office/drawing/2014/main" id="{8D5375CE-B15D-A584-D394-7FD24DFFEFB5}"/>
              </a:ext>
            </a:extLst>
          </p:cNvPr>
          <p:cNvCxnSpPr>
            <a:cxnSpLocks noChangeShapeType="1"/>
          </p:cNvCxnSpPr>
          <p:nvPr/>
        </p:nvCxnSpPr>
        <p:spPr bwMode="auto">
          <a:xfrm>
            <a:off x="2481581" y="1873079"/>
            <a:ext cx="663612" cy="0"/>
          </a:xfrm>
          <a:prstGeom prst="straightConnector1">
            <a:avLst/>
          </a:prstGeom>
          <a:noFill/>
          <a:ln w="60325">
            <a:solidFill>
              <a:schemeClr val="tx1"/>
            </a:solidFill>
            <a:round/>
            <a:headEnd/>
            <a:tailEnd type="arrow" w="med" len="med"/>
          </a:ln>
          <a:extLst>
            <a:ext uri="{909E8E84-426E-40DD-AFC4-6F175D3DCCD1}">
              <a14:hiddenFill xmlns:a14="http://schemas.microsoft.com/office/drawing/2010/main">
                <a:noFill/>
              </a14:hiddenFill>
            </a:ext>
          </a:extLst>
        </p:spPr>
      </p:cxnSp>
      <p:sp>
        <p:nvSpPr>
          <p:cNvPr id="48" name="TextBox 47">
            <a:extLst>
              <a:ext uri="{FF2B5EF4-FFF2-40B4-BE49-F238E27FC236}">
                <a16:creationId xmlns:a16="http://schemas.microsoft.com/office/drawing/2014/main" id="{9260C82F-DAA4-B587-4970-2E4BB541461E}"/>
              </a:ext>
            </a:extLst>
          </p:cNvPr>
          <p:cNvSpPr txBox="1"/>
          <p:nvPr/>
        </p:nvSpPr>
        <p:spPr>
          <a:xfrm>
            <a:off x="7809638" y="1745218"/>
            <a:ext cx="1261884" cy="369332"/>
          </a:xfrm>
          <a:prstGeom prst="rect">
            <a:avLst/>
          </a:prstGeom>
          <a:noFill/>
        </p:spPr>
        <p:txBody>
          <a:bodyPr wrap="none" rtlCol="0">
            <a:spAutoFit/>
          </a:bodyPr>
          <a:lstStyle/>
          <a:p>
            <a:r>
              <a:rPr lang="en-US" b="1" dirty="0">
                <a:solidFill>
                  <a:srgbClr val="0070C0"/>
                </a:solidFill>
              </a:rPr>
              <a:t>Dysplasia</a:t>
            </a:r>
          </a:p>
        </p:txBody>
      </p:sp>
    </p:spTree>
    <p:extLst>
      <p:ext uri="{BB962C8B-B14F-4D97-AF65-F5344CB8AC3E}">
        <p14:creationId xmlns:p14="http://schemas.microsoft.com/office/powerpoint/2010/main" val="170788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8437"/>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4579"/>
                                        </p:tgtEl>
                                        <p:attrNameLst>
                                          <p:attrName>style.visibility</p:attrName>
                                        </p:attrNameLst>
                                      </p:cBhvr>
                                      <p:to>
                                        <p:strVal val="hidden"/>
                                      </p:to>
                                    </p:set>
                                  </p:childTnLst>
                                </p:cTn>
                              </p:par>
                              <p:par>
                                <p:cTn id="17" presetID="1" presetClass="entr" presetSubtype="0" fill="hold" grpId="1"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8"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Box 2">
            <a:extLst>
              <a:ext uri="{FF2B5EF4-FFF2-40B4-BE49-F238E27FC236}">
                <a16:creationId xmlns:a16="http://schemas.microsoft.com/office/drawing/2014/main" id="{5FD16648-8793-A2BC-D1BB-1C1EBA9502D7}"/>
              </a:ext>
            </a:extLst>
          </p:cNvPr>
          <p:cNvSpPr txBox="1">
            <a:spLocks noChangeArrowheads="1"/>
          </p:cNvSpPr>
          <p:nvPr/>
        </p:nvSpPr>
        <p:spPr bwMode="auto">
          <a:xfrm>
            <a:off x="2553493" y="232146"/>
            <a:ext cx="38491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400" dirty="0">
                <a:solidFill>
                  <a:srgbClr val="002060"/>
                </a:solidFill>
              </a:rPr>
              <a:t>Myelodysplastic Syndrome</a:t>
            </a:r>
            <a:endParaRPr lang="en-US" altLang="en-US" dirty="0">
              <a:solidFill>
                <a:srgbClr val="002060"/>
              </a:solidFill>
            </a:endParaRPr>
          </a:p>
        </p:txBody>
      </p:sp>
      <p:sp>
        <p:nvSpPr>
          <p:cNvPr id="4" name="TextBox 3">
            <a:extLst>
              <a:ext uri="{FF2B5EF4-FFF2-40B4-BE49-F238E27FC236}">
                <a16:creationId xmlns:a16="http://schemas.microsoft.com/office/drawing/2014/main" id="{18B0AFCB-A50F-6D85-9FF1-30F5394BB86F}"/>
              </a:ext>
            </a:extLst>
          </p:cNvPr>
          <p:cNvSpPr txBox="1"/>
          <p:nvPr/>
        </p:nvSpPr>
        <p:spPr>
          <a:xfrm>
            <a:off x="399088" y="690726"/>
            <a:ext cx="6022803" cy="369332"/>
          </a:xfrm>
          <a:prstGeom prst="rect">
            <a:avLst/>
          </a:prstGeom>
          <a:noFill/>
        </p:spPr>
        <p:txBody>
          <a:bodyPr wrap="none" rtlCol="0">
            <a:spAutoFit/>
          </a:bodyPr>
          <a:lstStyle/>
          <a:p>
            <a:r>
              <a:rPr lang="en-US" dirty="0"/>
              <a:t>• When / where do the mutation(s) that drive MDS occur?</a:t>
            </a:r>
          </a:p>
        </p:txBody>
      </p:sp>
      <p:grpSp>
        <p:nvGrpSpPr>
          <p:cNvPr id="21826" name="Group 21825">
            <a:extLst>
              <a:ext uri="{FF2B5EF4-FFF2-40B4-BE49-F238E27FC236}">
                <a16:creationId xmlns:a16="http://schemas.microsoft.com/office/drawing/2014/main" id="{451E1E56-D140-C670-9573-699BB004BE08}"/>
              </a:ext>
            </a:extLst>
          </p:cNvPr>
          <p:cNvGrpSpPr/>
          <p:nvPr/>
        </p:nvGrpSpPr>
        <p:grpSpPr>
          <a:xfrm>
            <a:off x="1434329" y="1769706"/>
            <a:ext cx="1219200" cy="990600"/>
            <a:chOff x="1434329" y="1977403"/>
            <a:chExt cx="1219200" cy="990600"/>
          </a:xfrm>
        </p:grpSpPr>
        <p:sp>
          <p:nvSpPr>
            <p:cNvPr id="5" name="Oval 4">
              <a:extLst>
                <a:ext uri="{FF2B5EF4-FFF2-40B4-BE49-F238E27FC236}">
                  <a16:creationId xmlns:a16="http://schemas.microsoft.com/office/drawing/2014/main" id="{BFABB9F6-331E-7F54-7846-8C393497757F}"/>
                </a:ext>
              </a:extLst>
            </p:cNvPr>
            <p:cNvSpPr/>
            <p:nvPr/>
          </p:nvSpPr>
          <p:spPr>
            <a:xfrm>
              <a:off x="1434329" y="1977403"/>
              <a:ext cx="381000" cy="38100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E4A8C1E-0B4C-6810-3F1E-81F53D745699}"/>
                </a:ext>
              </a:extLst>
            </p:cNvPr>
            <p:cNvSpPr/>
            <p:nvPr/>
          </p:nvSpPr>
          <p:spPr>
            <a:xfrm>
              <a:off x="1483315" y="2034553"/>
              <a:ext cx="247650" cy="24765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2E502F9-E81A-3CCA-1120-D7CFFE2E9A45}"/>
                </a:ext>
              </a:extLst>
            </p:cNvPr>
            <p:cNvSpPr/>
            <p:nvPr/>
          </p:nvSpPr>
          <p:spPr>
            <a:xfrm>
              <a:off x="1815329" y="2053603"/>
              <a:ext cx="381000" cy="38100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259CC65-B0BE-ED39-47D5-12FD5384B695}"/>
                </a:ext>
              </a:extLst>
            </p:cNvPr>
            <p:cNvSpPr/>
            <p:nvPr/>
          </p:nvSpPr>
          <p:spPr>
            <a:xfrm>
              <a:off x="1864315" y="2110753"/>
              <a:ext cx="247650" cy="24765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2435A6E-4513-6853-4CEC-38B8CC411264}"/>
                </a:ext>
              </a:extLst>
            </p:cNvPr>
            <p:cNvSpPr/>
            <p:nvPr/>
          </p:nvSpPr>
          <p:spPr>
            <a:xfrm>
              <a:off x="1494200" y="2282203"/>
              <a:ext cx="381000" cy="38100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A159372-D9E0-E904-8186-A821CB8B4A3B}"/>
                </a:ext>
              </a:extLst>
            </p:cNvPr>
            <p:cNvSpPr/>
            <p:nvPr/>
          </p:nvSpPr>
          <p:spPr>
            <a:xfrm>
              <a:off x="1543186" y="2339353"/>
              <a:ext cx="247650" cy="24765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1491457-8E49-8831-024D-8B9B273385B8}"/>
                </a:ext>
              </a:extLst>
            </p:cNvPr>
            <p:cNvSpPr/>
            <p:nvPr/>
          </p:nvSpPr>
          <p:spPr>
            <a:xfrm>
              <a:off x="1967729" y="2206003"/>
              <a:ext cx="381000" cy="38100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EE0EA70-40EC-0FD1-F210-6D0ADAFEABAD}"/>
                </a:ext>
              </a:extLst>
            </p:cNvPr>
            <p:cNvSpPr/>
            <p:nvPr/>
          </p:nvSpPr>
          <p:spPr>
            <a:xfrm>
              <a:off x="2016715" y="2263153"/>
              <a:ext cx="247650" cy="24765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188E0D-7ABE-5C3E-A0C3-4CA64C2F36E0}"/>
                </a:ext>
              </a:extLst>
            </p:cNvPr>
            <p:cNvSpPr/>
            <p:nvPr/>
          </p:nvSpPr>
          <p:spPr>
            <a:xfrm>
              <a:off x="1586729" y="2129803"/>
              <a:ext cx="381000" cy="38100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01C9915-A1C3-DEFC-3995-C1ACF4B4C86C}"/>
                </a:ext>
              </a:extLst>
            </p:cNvPr>
            <p:cNvSpPr/>
            <p:nvPr/>
          </p:nvSpPr>
          <p:spPr>
            <a:xfrm>
              <a:off x="1635715" y="2186953"/>
              <a:ext cx="247650" cy="24765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6E1FC20-0F04-B8C2-E098-4B87B05FB32F}"/>
                </a:ext>
              </a:extLst>
            </p:cNvPr>
            <p:cNvSpPr/>
            <p:nvPr/>
          </p:nvSpPr>
          <p:spPr>
            <a:xfrm>
              <a:off x="1967729" y="2206003"/>
              <a:ext cx="381000" cy="38100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44E57C5-D917-19E0-5FF0-39FE37B522EF}"/>
                </a:ext>
              </a:extLst>
            </p:cNvPr>
            <p:cNvSpPr/>
            <p:nvPr/>
          </p:nvSpPr>
          <p:spPr>
            <a:xfrm>
              <a:off x="2016715" y="2263153"/>
              <a:ext cx="247650" cy="24765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092D34B-C3CF-7794-F76A-9591CB676299}"/>
                </a:ext>
              </a:extLst>
            </p:cNvPr>
            <p:cNvSpPr/>
            <p:nvPr/>
          </p:nvSpPr>
          <p:spPr>
            <a:xfrm>
              <a:off x="1646600" y="2434603"/>
              <a:ext cx="381000" cy="38100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39E2474-7F5B-628B-CCE8-4AD548A8D352}"/>
                </a:ext>
              </a:extLst>
            </p:cNvPr>
            <p:cNvSpPr/>
            <p:nvPr/>
          </p:nvSpPr>
          <p:spPr>
            <a:xfrm>
              <a:off x="1695586" y="2491753"/>
              <a:ext cx="247650" cy="24765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8A6CC32F-4EEF-BB53-B09D-85F711D2F481}"/>
                </a:ext>
              </a:extLst>
            </p:cNvPr>
            <p:cNvSpPr/>
            <p:nvPr/>
          </p:nvSpPr>
          <p:spPr>
            <a:xfrm>
              <a:off x="2120129" y="2358403"/>
              <a:ext cx="381000" cy="38100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AAC2945-D0B2-1DD2-4856-F86A4AA3B7F9}"/>
                </a:ext>
              </a:extLst>
            </p:cNvPr>
            <p:cNvSpPr/>
            <p:nvPr/>
          </p:nvSpPr>
          <p:spPr>
            <a:xfrm>
              <a:off x="2169115" y="2415553"/>
              <a:ext cx="247650" cy="24765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EF73AF7A-B7C7-CD09-0288-6FF000F3FD71}"/>
                </a:ext>
              </a:extLst>
            </p:cNvPr>
            <p:cNvSpPr/>
            <p:nvPr/>
          </p:nvSpPr>
          <p:spPr>
            <a:xfrm>
              <a:off x="1739129" y="2282203"/>
              <a:ext cx="381000" cy="38100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E016397-1BB9-47C2-D9F3-F02F91917B3E}"/>
                </a:ext>
              </a:extLst>
            </p:cNvPr>
            <p:cNvSpPr/>
            <p:nvPr/>
          </p:nvSpPr>
          <p:spPr>
            <a:xfrm>
              <a:off x="1788115" y="2339353"/>
              <a:ext cx="247650" cy="24765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E0D5D29-985A-1BF7-DE9C-824E76B15F4F}"/>
                </a:ext>
              </a:extLst>
            </p:cNvPr>
            <p:cNvSpPr/>
            <p:nvPr/>
          </p:nvSpPr>
          <p:spPr>
            <a:xfrm>
              <a:off x="2120129" y="2358403"/>
              <a:ext cx="381000" cy="38100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5DB6217-1D86-22BC-0603-D15149C638F2}"/>
                </a:ext>
              </a:extLst>
            </p:cNvPr>
            <p:cNvSpPr/>
            <p:nvPr/>
          </p:nvSpPr>
          <p:spPr>
            <a:xfrm>
              <a:off x="2169115" y="2415553"/>
              <a:ext cx="247650" cy="24765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AE44A63-799A-11E0-F46B-F182E8A0A937}"/>
                </a:ext>
              </a:extLst>
            </p:cNvPr>
            <p:cNvSpPr/>
            <p:nvPr/>
          </p:nvSpPr>
          <p:spPr>
            <a:xfrm>
              <a:off x="1799000" y="2587003"/>
              <a:ext cx="381000" cy="38100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D847C050-246A-73A6-2EAC-56A1A9283F44}"/>
                </a:ext>
              </a:extLst>
            </p:cNvPr>
            <p:cNvSpPr/>
            <p:nvPr/>
          </p:nvSpPr>
          <p:spPr>
            <a:xfrm>
              <a:off x="1847986" y="2644153"/>
              <a:ext cx="247650" cy="24765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7628283-7CFF-D936-0B57-397073769854}"/>
                </a:ext>
              </a:extLst>
            </p:cNvPr>
            <p:cNvSpPr/>
            <p:nvPr/>
          </p:nvSpPr>
          <p:spPr>
            <a:xfrm>
              <a:off x="2272529" y="2510803"/>
              <a:ext cx="381000" cy="38100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065EAD5-6B36-F05D-F97E-A80970AB1A58}"/>
                </a:ext>
              </a:extLst>
            </p:cNvPr>
            <p:cNvSpPr/>
            <p:nvPr/>
          </p:nvSpPr>
          <p:spPr>
            <a:xfrm>
              <a:off x="2321515" y="2567953"/>
              <a:ext cx="247650" cy="24765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4" name="Straight Arrow Connector 33">
            <a:extLst>
              <a:ext uri="{FF2B5EF4-FFF2-40B4-BE49-F238E27FC236}">
                <a16:creationId xmlns:a16="http://schemas.microsoft.com/office/drawing/2014/main" id="{DD332823-6E50-922B-C7A2-D853E039CEB5}"/>
              </a:ext>
            </a:extLst>
          </p:cNvPr>
          <p:cNvCxnSpPr/>
          <p:nvPr/>
        </p:nvCxnSpPr>
        <p:spPr>
          <a:xfrm>
            <a:off x="2882129" y="2226906"/>
            <a:ext cx="7620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21825" name="Group 21824">
            <a:extLst>
              <a:ext uri="{FF2B5EF4-FFF2-40B4-BE49-F238E27FC236}">
                <a16:creationId xmlns:a16="http://schemas.microsoft.com/office/drawing/2014/main" id="{2E16161E-B72A-74CF-789D-3FCC8BC1E5D5}"/>
              </a:ext>
            </a:extLst>
          </p:cNvPr>
          <p:cNvGrpSpPr/>
          <p:nvPr/>
        </p:nvGrpSpPr>
        <p:grpSpPr>
          <a:xfrm>
            <a:off x="4728618" y="1831755"/>
            <a:ext cx="1219200" cy="990600"/>
            <a:chOff x="4728618" y="2039452"/>
            <a:chExt cx="1219200" cy="990600"/>
          </a:xfrm>
        </p:grpSpPr>
        <p:sp>
          <p:nvSpPr>
            <p:cNvPr id="35" name="Oval 34">
              <a:extLst>
                <a:ext uri="{FF2B5EF4-FFF2-40B4-BE49-F238E27FC236}">
                  <a16:creationId xmlns:a16="http://schemas.microsoft.com/office/drawing/2014/main" id="{1197F82D-A6AD-D39D-5F8F-32B720C7510E}"/>
                </a:ext>
              </a:extLst>
            </p:cNvPr>
            <p:cNvSpPr/>
            <p:nvPr/>
          </p:nvSpPr>
          <p:spPr>
            <a:xfrm>
              <a:off x="4728618" y="2039452"/>
              <a:ext cx="381000" cy="38100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DB3E0C3-A738-C08B-7A9C-42882BCABAA0}"/>
                </a:ext>
              </a:extLst>
            </p:cNvPr>
            <p:cNvSpPr/>
            <p:nvPr/>
          </p:nvSpPr>
          <p:spPr>
            <a:xfrm>
              <a:off x="4777604" y="2096602"/>
              <a:ext cx="247650" cy="24765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E2AC34A5-9674-11C9-F2DB-EF4D4D6E0C23}"/>
                </a:ext>
              </a:extLst>
            </p:cNvPr>
            <p:cNvSpPr/>
            <p:nvPr/>
          </p:nvSpPr>
          <p:spPr>
            <a:xfrm>
              <a:off x="5109618" y="2115652"/>
              <a:ext cx="381000" cy="38100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F785A1F5-8383-7641-BB9A-1DF2B10390C1}"/>
                </a:ext>
              </a:extLst>
            </p:cNvPr>
            <p:cNvSpPr/>
            <p:nvPr/>
          </p:nvSpPr>
          <p:spPr>
            <a:xfrm>
              <a:off x="5158604" y="2172802"/>
              <a:ext cx="247650" cy="24765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1B772470-971C-D357-3404-A1F70BB717EA}"/>
                </a:ext>
              </a:extLst>
            </p:cNvPr>
            <p:cNvSpPr/>
            <p:nvPr/>
          </p:nvSpPr>
          <p:spPr>
            <a:xfrm>
              <a:off x="4788489" y="2344252"/>
              <a:ext cx="381000" cy="38100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D0C852FB-A9A1-77E8-5483-CFA55F5448BB}"/>
                </a:ext>
              </a:extLst>
            </p:cNvPr>
            <p:cNvSpPr/>
            <p:nvPr/>
          </p:nvSpPr>
          <p:spPr>
            <a:xfrm>
              <a:off x="4837475" y="2401402"/>
              <a:ext cx="247650" cy="24765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14757D4-F49B-1206-DE37-ECAC3D8919DF}"/>
                </a:ext>
              </a:extLst>
            </p:cNvPr>
            <p:cNvSpPr/>
            <p:nvPr/>
          </p:nvSpPr>
          <p:spPr>
            <a:xfrm>
              <a:off x="5262018" y="2268052"/>
              <a:ext cx="381000" cy="38100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073392B1-43E8-337B-C957-AECA5BA9103F}"/>
                </a:ext>
              </a:extLst>
            </p:cNvPr>
            <p:cNvSpPr/>
            <p:nvPr/>
          </p:nvSpPr>
          <p:spPr>
            <a:xfrm>
              <a:off x="5311004" y="2325202"/>
              <a:ext cx="247650" cy="24765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E9C73E0B-A060-9E89-F688-BF8477609591}"/>
                </a:ext>
              </a:extLst>
            </p:cNvPr>
            <p:cNvSpPr/>
            <p:nvPr/>
          </p:nvSpPr>
          <p:spPr>
            <a:xfrm>
              <a:off x="4881018" y="2191852"/>
              <a:ext cx="381000" cy="38100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2E55061-FFA1-4A93-A124-A762415337D1}"/>
                </a:ext>
              </a:extLst>
            </p:cNvPr>
            <p:cNvSpPr/>
            <p:nvPr/>
          </p:nvSpPr>
          <p:spPr>
            <a:xfrm>
              <a:off x="4930004" y="2249002"/>
              <a:ext cx="247650" cy="24765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B44FEC2-FC56-AA87-5781-A03F3DBC58CF}"/>
                </a:ext>
              </a:extLst>
            </p:cNvPr>
            <p:cNvSpPr/>
            <p:nvPr/>
          </p:nvSpPr>
          <p:spPr>
            <a:xfrm>
              <a:off x="5262018" y="2268052"/>
              <a:ext cx="381000" cy="38100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38E8A09-4996-550F-C2E3-7F33860BD765}"/>
                </a:ext>
              </a:extLst>
            </p:cNvPr>
            <p:cNvSpPr/>
            <p:nvPr/>
          </p:nvSpPr>
          <p:spPr>
            <a:xfrm>
              <a:off x="5311004" y="2325202"/>
              <a:ext cx="247650" cy="24765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307270E0-E331-5AC0-0DC4-EABCED07302E}"/>
                </a:ext>
              </a:extLst>
            </p:cNvPr>
            <p:cNvSpPr/>
            <p:nvPr/>
          </p:nvSpPr>
          <p:spPr>
            <a:xfrm>
              <a:off x="4940889" y="2496652"/>
              <a:ext cx="381000" cy="38100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CA192FF8-C053-85B7-B17E-9D3C051E4E8B}"/>
                </a:ext>
              </a:extLst>
            </p:cNvPr>
            <p:cNvSpPr/>
            <p:nvPr/>
          </p:nvSpPr>
          <p:spPr>
            <a:xfrm>
              <a:off x="4989875" y="2553802"/>
              <a:ext cx="247650" cy="24765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B800B49-2508-4030-4D30-D01DBA90EAA4}"/>
                </a:ext>
              </a:extLst>
            </p:cNvPr>
            <p:cNvSpPr/>
            <p:nvPr/>
          </p:nvSpPr>
          <p:spPr>
            <a:xfrm>
              <a:off x="5414418" y="2420452"/>
              <a:ext cx="381000" cy="38100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A4C28371-104F-A456-B535-EBB8FEF63B60}"/>
                </a:ext>
              </a:extLst>
            </p:cNvPr>
            <p:cNvSpPr/>
            <p:nvPr/>
          </p:nvSpPr>
          <p:spPr>
            <a:xfrm>
              <a:off x="5463404" y="2477602"/>
              <a:ext cx="247650" cy="24765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DCF714CB-EA7F-CFB3-525A-8C1B306C8594}"/>
                </a:ext>
              </a:extLst>
            </p:cNvPr>
            <p:cNvSpPr/>
            <p:nvPr/>
          </p:nvSpPr>
          <p:spPr>
            <a:xfrm>
              <a:off x="5033418" y="2344252"/>
              <a:ext cx="381000" cy="38100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D5C6EF7F-056C-082B-F05A-41643434A216}"/>
                </a:ext>
              </a:extLst>
            </p:cNvPr>
            <p:cNvSpPr/>
            <p:nvPr/>
          </p:nvSpPr>
          <p:spPr>
            <a:xfrm>
              <a:off x="5082404" y="2401402"/>
              <a:ext cx="247650" cy="24765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11FD566B-0496-808F-1778-939F08310D4F}"/>
                </a:ext>
              </a:extLst>
            </p:cNvPr>
            <p:cNvSpPr/>
            <p:nvPr/>
          </p:nvSpPr>
          <p:spPr>
            <a:xfrm>
              <a:off x="5414418" y="2420452"/>
              <a:ext cx="381000" cy="38100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70CD9792-E870-90FB-681D-D2964D5A7CAA}"/>
                </a:ext>
              </a:extLst>
            </p:cNvPr>
            <p:cNvSpPr/>
            <p:nvPr/>
          </p:nvSpPr>
          <p:spPr>
            <a:xfrm>
              <a:off x="5463404" y="2477602"/>
              <a:ext cx="247650" cy="24765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76F2693-7106-EE48-2CF3-FBB33245DAC8}"/>
                </a:ext>
              </a:extLst>
            </p:cNvPr>
            <p:cNvSpPr/>
            <p:nvPr/>
          </p:nvSpPr>
          <p:spPr>
            <a:xfrm>
              <a:off x="5093289" y="2649052"/>
              <a:ext cx="381000" cy="38100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850CA74-50C6-87FA-1BE0-665076882F5E}"/>
                </a:ext>
              </a:extLst>
            </p:cNvPr>
            <p:cNvSpPr/>
            <p:nvPr/>
          </p:nvSpPr>
          <p:spPr>
            <a:xfrm>
              <a:off x="5142275" y="2706202"/>
              <a:ext cx="247650" cy="24765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684D966-E958-F4E6-EA42-54EAF96BE954}"/>
                </a:ext>
              </a:extLst>
            </p:cNvPr>
            <p:cNvSpPr/>
            <p:nvPr/>
          </p:nvSpPr>
          <p:spPr>
            <a:xfrm>
              <a:off x="5566818" y="2572852"/>
              <a:ext cx="381000" cy="38100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85D81EA4-37E2-4AEB-89E1-F315F33AB25C}"/>
                </a:ext>
              </a:extLst>
            </p:cNvPr>
            <p:cNvSpPr/>
            <p:nvPr/>
          </p:nvSpPr>
          <p:spPr>
            <a:xfrm>
              <a:off x="5615804" y="2630002"/>
              <a:ext cx="247650" cy="24765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1527" name="Straight Arrow Connector 21526">
            <a:extLst>
              <a:ext uri="{FF2B5EF4-FFF2-40B4-BE49-F238E27FC236}">
                <a16:creationId xmlns:a16="http://schemas.microsoft.com/office/drawing/2014/main" id="{425F3595-62DD-38B9-0D62-2736D019FB0D}"/>
              </a:ext>
            </a:extLst>
          </p:cNvPr>
          <p:cNvCxnSpPr/>
          <p:nvPr/>
        </p:nvCxnSpPr>
        <p:spPr>
          <a:xfrm>
            <a:off x="3812993" y="2220102"/>
            <a:ext cx="7620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612" name="TextBox 21611">
            <a:extLst>
              <a:ext uri="{FF2B5EF4-FFF2-40B4-BE49-F238E27FC236}">
                <a16:creationId xmlns:a16="http://schemas.microsoft.com/office/drawing/2014/main" id="{64DE97F7-0051-CD78-8692-F14C6A5C71AB}"/>
              </a:ext>
            </a:extLst>
          </p:cNvPr>
          <p:cNvSpPr txBox="1"/>
          <p:nvPr/>
        </p:nvSpPr>
        <p:spPr>
          <a:xfrm>
            <a:off x="2966291" y="2200474"/>
            <a:ext cx="595035" cy="369332"/>
          </a:xfrm>
          <a:prstGeom prst="rect">
            <a:avLst/>
          </a:prstGeom>
          <a:noFill/>
        </p:spPr>
        <p:txBody>
          <a:bodyPr wrap="none" rtlCol="0">
            <a:spAutoFit/>
          </a:bodyPr>
          <a:lstStyle/>
          <a:p>
            <a:r>
              <a:rPr lang="en-US" dirty="0"/>
              <a:t>Age</a:t>
            </a:r>
          </a:p>
        </p:txBody>
      </p:sp>
      <p:sp>
        <p:nvSpPr>
          <p:cNvPr id="21613" name="TextBox 21612">
            <a:extLst>
              <a:ext uri="{FF2B5EF4-FFF2-40B4-BE49-F238E27FC236}">
                <a16:creationId xmlns:a16="http://schemas.microsoft.com/office/drawing/2014/main" id="{CE61364D-D325-4FF4-6804-8F1FC1D49BD5}"/>
              </a:ext>
            </a:extLst>
          </p:cNvPr>
          <p:cNvSpPr txBox="1"/>
          <p:nvPr/>
        </p:nvSpPr>
        <p:spPr>
          <a:xfrm>
            <a:off x="3864161" y="2185115"/>
            <a:ext cx="595035" cy="369332"/>
          </a:xfrm>
          <a:prstGeom prst="rect">
            <a:avLst/>
          </a:prstGeom>
          <a:noFill/>
        </p:spPr>
        <p:txBody>
          <a:bodyPr wrap="none" rtlCol="0">
            <a:spAutoFit/>
          </a:bodyPr>
          <a:lstStyle/>
          <a:p>
            <a:r>
              <a:rPr lang="en-US" dirty="0"/>
              <a:t>Age</a:t>
            </a:r>
          </a:p>
        </p:txBody>
      </p:sp>
      <p:cxnSp>
        <p:nvCxnSpPr>
          <p:cNvPr id="21614" name="Straight Arrow Connector 21613">
            <a:extLst>
              <a:ext uri="{FF2B5EF4-FFF2-40B4-BE49-F238E27FC236}">
                <a16:creationId xmlns:a16="http://schemas.microsoft.com/office/drawing/2014/main" id="{14B25620-A32D-0128-73CA-5F4AABA2637C}"/>
              </a:ext>
            </a:extLst>
          </p:cNvPr>
          <p:cNvCxnSpPr/>
          <p:nvPr/>
        </p:nvCxnSpPr>
        <p:spPr>
          <a:xfrm>
            <a:off x="6069602" y="2197361"/>
            <a:ext cx="7620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615" name="TextBox 21614">
            <a:extLst>
              <a:ext uri="{FF2B5EF4-FFF2-40B4-BE49-F238E27FC236}">
                <a16:creationId xmlns:a16="http://schemas.microsoft.com/office/drawing/2014/main" id="{3165DDA8-364D-ECF2-8433-09D06B16DC02}"/>
              </a:ext>
            </a:extLst>
          </p:cNvPr>
          <p:cNvSpPr txBox="1"/>
          <p:nvPr/>
        </p:nvSpPr>
        <p:spPr>
          <a:xfrm>
            <a:off x="6120770" y="2162374"/>
            <a:ext cx="595035" cy="369332"/>
          </a:xfrm>
          <a:prstGeom prst="rect">
            <a:avLst/>
          </a:prstGeom>
          <a:noFill/>
        </p:spPr>
        <p:txBody>
          <a:bodyPr wrap="none" rtlCol="0">
            <a:spAutoFit/>
          </a:bodyPr>
          <a:lstStyle/>
          <a:p>
            <a:r>
              <a:rPr lang="en-US" dirty="0"/>
              <a:t>Age</a:t>
            </a:r>
          </a:p>
        </p:txBody>
      </p:sp>
      <p:sp>
        <p:nvSpPr>
          <p:cNvPr id="21728" name="TextBox 21727">
            <a:extLst>
              <a:ext uri="{FF2B5EF4-FFF2-40B4-BE49-F238E27FC236}">
                <a16:creationId xmlns:a16="http://schemas.microsoft.com/office/drawing/2014/main" id="{1C489F1D-9A45-C61A-207B-963E59820A71}"/>
              </a:ext>
            </a:extLst>
          </p:cNvPr>
          <p:cNvSpPr txBox="1"/>
          <p:nvPr/>
        </p:nvSpPr>
        <p:spPr>
          <a:xfrm>
            <a:off x="4638567" y="1200150"/>
            <a:ext cx="1146468" cy="646331"/>
          </a:xfrm>
          <a:prstGeom prst="rect">
            <a:avLst/>
          </a:prstGeom>
          <a:noFill/>
        </p:spPr>
        <p:txBody>
          <a:bodyPr wrap="none" rtlCol="0">
            <a:spAutoFit/>
          </a:bodyPr>
          <a:lstStyle/>
          <a:p>
            <a:pPr algn="ctr"/>
            <a:r>
              <a:rPr lang="en-US" b="1" dirty="0"/>
              <a:t>Somatic</a:t>
            </a:r>
            <a:r>
              <a:rPr lang="en-US" dirty="0"/>
              <a:t> </a:t>
            </a:r>
          </a:p>
          <a:p>
            <a:pPr algn="ctr"/>
            <a:r>
              <a:rPr lang="en-US" dirty="0"/>
              <a:t>mutation</a:t>
            </a:r>
          </a:p>
        </p:txBody>
      </p:sp>
      <p:grpSp>
        <p:nvGrpSpPr>
          <p:cNvPr id="21824" name="Group 21823">
            <a:extLst>
              <a:ext uri="{FF2B5EF4-FFF2-40B4-BE49-F238E27FC236}">
                <a16:creationId xmlns:a16="http://schemas.microsoft.com/office/drawing/2014/main" id="{F2DCAA37-1152-F4B6-07A1-D776F8FBD4E2}"/>
              </a:ext>
            </a:extLst>
          </p:cNvPr>
          <p:cNvGrpSpPr/>
          <p:nvPr/>
        </p:nvGrpSpPr>
        <p:grpSpPr>
          <a:xfrm>
            <a:off x="6919199" y="1608142"/>
            <a:ext cx="1412285" cy="1050167"/>
            <a:chOff x="6969715" y="1977403"/>
            <a:chExt cx="1412285" cy="1050167"/>
          </a:xfrm>
        </p:grpSpPr>
        <p:sp>
          <p:nvSpPr>
            <p:cNvPr id="59" name="Oval 58">
              <a:extLst>
                <a:ext uri="{FF2B5EF4-FFF2-40B4-BE49-F238E27FC236}">
                  <a16:creationId xmlns:a16="http://schemas.microsoft.com/office/drawing/2014/main" id="{35552E16-D87F-4816-C3EE-B76EC784953F}"/>
                </a:ext>
              </a:extLst>
            </p:cNvPr>
            <p:cNvSpPr/>
            <p:nvPr/>
          </p:nvSpPr>
          <p:spPr>
            <a:xfrm>
              <a:off x="6969715" y="1977403"/>
              <a:ext cx="381000" cy="38100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EA53E650-699F-8A4E-F935-EAB453A4319D}"/>
                </a:ext>
              </a:extLst>
            </p:cNvPr>
            <p:cNvSpPr/>
            <p:nvPr/>
          </p:nvSpPr>
          <p:spPr>
            <a:xfrm>
              <a:off x="7018701" y="2034553"/>
              <a:ext cx="247650" cy="24765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DEDADDC9-6E23-08B8-3526-BBB433E05F42}"/>
                </a:ext>
              </a:extLst>
            </p:cNvPr>
            <p:cNvSpPr/>
            <p:nvPr/>
          </p:nvSpPr>
          <p:spPr>
            <a:xfrm>
              <a:off x="7350715" y="2053603"/>
              <a:ext cx="381000" cy="38100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5F204889-0196-60A7-A6E3-CF62BF2D35E3}"/>
                </a:ext>
              </a:extLst>
            </p:cNvPr>
            <p:cNvSpPr/>
            <p:nvPr/>
          </p:nvSpPr>
          <p:spPr>
            <a:xfrm>
              <a:off x="7399701" y="2110753"/>
              <a:ext cx="247650" cy="24765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780A21D3-B2B5-BAB9-0E95-D32346A24C17}"/>
                </a:ext>
              </a:extLst>
            </p:cNvPr>
            <p:cNvSpPr/>
            <p:nvPr/>
          </p:nvSpPr>
          <p:spPr>
            <a:xfrm>
              <a:off x="7029586" y="2282203"/>
              <a:ext cx="381000" cy="38100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04" name="Oval 21503">
              <a:extLst>
                <a:ext uri="{FF2B5EF4-FFF2-40B4-BE49-F238E27FC236}">
                  <a16:creationId xmlns:a16="http://schemas.microsoft.com/office/drawing/2014/main" id="{BCDE0DE9-6F70-289B-7AB0-5D0C712EE8CA}"/>
                </a:ext>
              </a:extLst>
            </p:cNvPr>
            <p:cNvSpPr/>
            <p:nvPr/>
          </p:nvSpPr>
          <p:spPr>
            <a:xfrm>
              <a:off x="7078572" y="2339353"/>
              <a:ext cx="247650" cy="24765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09" name="Oval 21508">
              <a:extLst>
                <a:ext uri="{FF2B5EF4-FFF2-40B4-BE49-F238E27FC236}">
                  <a16:creationId xmlns:a16="http://schemas.microsoft.com/office/drawing/2014/main" id="{A3EE06D5-D18C-7B43-BD74-55FF30C11D8D}"/>
                </a:ext>
              </a:extLst>
            </p:cNvPr>
            <p:cNvSpPr/>
            <p:nvPr/>
          </p:nvSpPr>
          <p:spPr>
            <a:xfrm>
              <a:off x="7503115" y="2206003"/>
              <a:ext cx="381000" cy="38100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10" name="Oval 21509">
              <a:extLst>
                <a:ext uri="{FF2B5EF4-FFF2-40B4-BE49-F238E27FC236}">
                  <a16:creationId xmlns:a16="http://schemas.microsoft.com/office/drawing/2014/main" id="{1D36EFFE-9F82-AD06-1BDD-11FD348D9822}"/>
                </a:ext>
              </a:extLst>
            </p:cNvPr>
            <p:cNvSpPr/>
            <p:nvPr/>
          </p:nvSpPr>
          <p:spPr>
            <a:xfrm>
              <a:off x="7552101" y="2263153"/>
              <a:ext cx="247650" cy="24765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11" name="Oval 21510">
              <a:extLst>
                <a:ext uri="{FF2B5EF4-FFF2-40B4-BE49-F238E27FC236}">
                  <a16:creationId xmlns:a16="http://schemas.microsoft.com/office/drawing/2014/main" id="{378AC19C-BA53-CB3E-E6E8-DA155913A224}"/>
                </a:ext>
              </a:extLst>
            </p:cNvPr>
            <p:cNvSpPr/>
            <p:nvPr/>
          </p:nvSpPr>
          <p:spPr>
            <a:xfrm>
              <a:off x="7122115" y="2129803"/>
              <a:ext cx="381000" cy="38100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12" name="Oval 21511">
              <a:extLst>
                <a:ext uri="{FF2B5EF4-FFF2-40B4-BE49-F238E27FC236}">
                  <a16:creationId xmlns:a16="http://schemas.microsoft.com/office/drawing/2014/main" id="{B57DBA9D-B9C2-E1B8-0636-D78AA064B3BF}"/>
                </a:ext>
              </a:extLst>
            </p:cNvPr>
            <p:cNvSpPr/>
            <p:nvPr/>
          </p:nvSpPr>
          <p:spPr>
            <a:xfrm>
              <a:off x="7171101" y="2186953"/>
              <a:ext cx="247650" cy="24765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13" name="Oval 21512">
              <a:extLst>
                <a:ext uri="{FF2B5EF4-FFF2-40B4-BE49-F238E27FC236}">
                  <a16:creationId xmlns:a16="http://schemas.microsoft.com/office/drawing/2014/main" id="{3EE8A552-4F51-21FE-A614-01077CC4A091}"/>
                </a:ext>
              </a:extLst>
            </p:cNvPr>
            <p:cNvSpPr/>
            <p:nvPr/>
          </p:nvSpPr>
          <p:spPr>
            <a:xfrm>
              <a:off x="7503115" y="2206003"/>
              <a:ext cx="381000" cy="38100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14" name="Oval 21513">
              <a:extLst>
                <a:ext uri="{FF2B5EF4-FFF2-40B4-BE49-F238E27FC236}">
                  <a16:creationId xmlns:a16="http://schemas.microsoft.com/office/drawing/2014/main" id="{7D27225E-EF77-1CB1-7A55-DBDD361D9D81}"/>
                </a:ext>
              </a:extLst>
            </p:cNvPr>
            <p:cNvSpPr/>
            <p:nvPr/>
          </p:nvSpPr>
          <p:spPr>
            <a:xfrm>
              <a:off x="7552101" y="2263153"/>
              <a:ext cx="247650" cy="24765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15" name="Oval 21514">
              <a:extLst>
                <a:ext uri="{FF2B5EF4-FFF2-40B4-BE49-F238E27FC236}">
                  <a16:creationId xmlns:a16="http://schemas.microsoft.com/office/drawing/2014/main" id="{89497629-4B9B-422C-3121-DAC0F4FEB0A5}"/>
                </a:ext>
              </a:extLst>
            </p:cNvPr>
            <p:cNvSpPr/>
            <p:nvPr/>
          </p:nvSpPr>
          <p:spPr>
            <a:xfrm>
              <a:off x="7181986" y="2434603"/>
              <a:ext cx="381000" cy="38100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16" name="Oval 21515">
              <a:extLst>
                <a:ext uri="{FF2B5EF4-FFF2-40B4-BE49-F238E27FC236}">
                  <a16:creationId xmlns:a16="http://schemas.microsoft.com/office/drawing/2014/main" id="{B2EB1313-7B92-A76F-AC60-E5D614877074}"/>
                </a:ext>
              </a:extLst>
            </p:cNvPr>
            <p:cNvSpPr/>
            <p:nvPr/>
          </p:nvSpPr>
          <p:spPr>
            <a:xfrm>
              <a:off x="7230972" y="2491753"/>
              <a:ext cx="247650" cy="24765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19" name="Oval 21518">
              <a:extLst>
                <a:ext uri="{FF2B5EF4-FFF2-40B4-BE49-F238E27FC236}">
                  <a16:creationId xmlns:a16="http://schemas.microsoft.com/office/drawing/2014/main" id="{EF3C241C-9D89-2B8D-E869-2CD749BE0197}"/>
                </a:ext>
              </a:extLst>
            </p:cNvPr>
            <p:cNvSpPr/>
            <p:nvPr/>
          </p:nvSpPr>
          <p:spPr>
            <a:xfrm>
              <a:off x="7274515" y="2282203"/>
              <a:ext cx="381000" cy="38100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20" name="Oval 21519">
              <a:extLst>
                <a:ext uri="{FF2B5EF4-FFF2-40B4-BE49-F238E27FC236}">
                  <a16:creationId xmlns:a16="http://schemas.microsoft.com/office/drawing/2014/main" id="{40303D83-8794-B18D-EA33-F7C707DDCC69}"/>
                </a:ext>
              </a:extLst>
            </p:cNvPr>
            <p:cNvSpPr/>
            <p:nvPr/>
          </p:nvSpPr>
          <p:spPr>
            <a:xfrm>
              <a:off x="7323501" y="2339353"/>
              <a:ext cx="247650" cy="24765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23" name="Oval 21522">
              <a:extLst>
                <a:ext uri="{FF2B5EF4-FFF2-40B4-BE49-F238E27FC236}">
                  <a16:creationId xmlns:a16="http://schemas.microsoft.com/office/drawing/2014/main" id="{9AEA4F72-2CF6-C153-0592-C2D74291F8C7}"/>
                </a:ext>
              </a:extLst>
            </p:cNvPr>
            <p:cNvSpPr/>
            <p:nvPr/>
          </p:nvSpPr>
          <p:spPr>
            <a:xfrm>
              <a:off x="7334386" y="2587003"/>
              <a:ext cx="381000" cy="38100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24" name="Oval 21523">
              <a:extLst>
                <a:ext uri="{FF2B5EF4-FFF2-40B4-BE49-F238E27FC236}">
                  <a16:creationId xmlns:a16="http://schemas.microsoft.com/office/drawing/2014/main" id="{085974BB-5DA0-51BA-0587-B0A82CE3F21E}"/>
                </a:ext>
              </a:extLst>
            </p:cNvPr>
            <p:cNvSpPr/>
            <p:nvPr/>
          </p:nvSpPr>
          <p:spPr>
            <a:xfrm>
              <a:off x="7383372" y="2644153"/>
              <a:ext cx="247650" cy="247650"/>
            </a:xfrm>
            <a:prstGeom prst="ellipse">
              <a:avLst/>
            </a:prstGeom>
            <a:gradFill>
              <a:gsLst>
                <a:gs pos="0">
                  <a:srgbClr val="1F497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28" name="Oval 21527">
              <a:extLst>
                <a:ext uri="{FF2B5EF4-FFF2-40B4-BE49-F238E27FC236}">
                  <a16:creationId xmlns:a16="http://schemas.microsoft.com/office/drawing/2014/main" id="{00C24511-C1A1-A6A0-D688-7811C3D0B2A8}"/>
                </a:ext>
              </a:extLst>
            </p:cNvPr>
            <p:cNvSpPr/>
            <p:nvPr/>
          </p:nvSpPr>
          <p:spPr>
            <a:xfrm>
              <a:off x="7426915" y="2434603"/>
              <a:ext cx="381000" cy="38100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29" name="Oval 21528">
              <a:extLst>
                <a:ext uri="{FF2B5EF4-FFF2-40B4-BE49-F238E27FC236}">
                  <a16:creationId xmlns:a16="http://schemas.microsoft.com/office/drawing/2014/main" id="{667AB293-422C-3940-018D-AAE677DF38C9}"/>
                </a:ext>
              </a:extLst>
            </p:cNvPr>
            <p:cNvSpPr/>
            <p:nvPr/>
          </p:nvSpPr>
          <p:spPr>
            <a:xfrm>
              <a:off x="7475901" y="2491753"/>
              <a:ext cx="247650" cy="24765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30" name="Oval 21529">
              <a:extLst>
                <a:ext uri="{FF2B5EF4-FFF2-40B4-BE49-F238E27FC236}">
                  <a16:creationId xmlns:a16="http://schemas.microsoft.com/office/drawing/2014/main" id="{D7346034-6700-B603-EF3F-B4FE27FE5D41}"/>
                </a:ext>
              </a:extLst>
            </p:cNvPr>
            <p:cNvSpPr/>
            <p:nvPr/>
          </p:nvSpPr>
          <p:spPr>
            <a:xfrm>
              <a:off x="7579315" y="2587003"/>
              <a:ext cx="381000" cy="38100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31" name="Oval 21530">
              <a:extLst>
                <a:ext uri="{FF2B5EF4-FFF2-40B4-BE49-F238E27FC236}">
                  <a16:creationId xmlns:a16="http://schemas.microsoft.com/office/drawing/2014/main" id="{66369D2C-45C1-A177-EF8C-93142BF03AF8}"/>
                </a:ext>
              </a:extLst>
            </p:cNvPr>
            <p:cNvSpPr/>
            <p:nvPr/>
          </p:nvSpPr>
          <p:spPr>
            <a:xfrm>
              <a:off x="7628301" y="2644153"/>
              <a:ext cx="247650" cy="24765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34" name="Oval 21533">
              <a:extLst>
                <a:ext uri="{FF2B5EF4-FFF2-40B4-BE49-F238E27FC236}">
                  <a16:creationId xmlns:a16="http://schemas.microsoft.com/office/drawing/2014/main" id="{B11D277F-F5E1-2E9B-013A-180DDDBE3F69}"/>
                </a:ext>
              </a:extLst>
            </p:cNvPr>
            <p:cNvSpPr/>
            <p:nvPr/>
          </p:nvSpPr>
          <p:spPr>
            <a:xfrm>
              <a:off x="7685451" y="2196478"/>
              <a:ext cx="381000" cy="38100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36" name="Oval 21535">
              <a:extLst>
                <a:ext uri="{FF2B5EF4-FFF2-40B4-BE49-F238E27FC236}">
                  <a16:creationId xmlns:a16="http://schemas.microsoft.com/office/drawing/2014/main" id="{B4C9E60A-38AA-A73D-6EC0-B2F30D331DDF}"/>
                </a:ext>
              </a:extLst>
            </p:cNvPr>
            <p:cNvSpPr/>
            <p:nvPr/>
          </p:nvSpPr>
          <p:spPr>
            <a:xfrm>
              <a:off x="7987529" y="2239341"/>
              <a:ext cx="381000" cy="38100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84" name="Oval 21783">
              <a:extLst>
                <a:ext uri="{FF2B5EF4-FFF2-40B4-BE49-F238E27FC236}">
                  <a16:creationId xmlns:a16="http://schemas.microsoft.com/office/drawing/2014/main" id="{355A41FB-AB82-8D09-A823-B9D292EC20F5}"/>
                </a:ext>
              </a:extLst>
            </p:cNvPr>
            <p:cNvSpPr/>
            <p:nvPr/>
          </p:nvSpPr>
          <p:spPr>
            <a:xfrm>
              <a:off x="7696200" y="2231967"/>
              <a:ext cx="381000" cy="381000"/>
            </a:xfrm>
            <a:prstGeom prst="ellipse">
              <a:avLst/>
            </a:prstGeom>
            <a:gradFill>
              <a:gsLst>
                <a:gs pos="0">
                  <a:srgbClr val="E0497D"/>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85" name="Oval 21784">
              <a:extLst>
                <a:ext uri="{FF2B5EF4-FFF2-40B4-BE49-F238E27FC236}">
                  <a16:creationId xmlns:a16="http://schemas.microsoft.com/office/drawing/2014/main" id="{5C33F2BA-D09E-7DC7-40A5-E4056D28292A}"/>
                </a:ext>
              </a:extLst>
            </p:cNvPr>
            <p:cNvSpPr/>
            <p:nvPr/>
          </p:nvSpPr>
          <p:spPr>
            <a:xfrm>
              <a:off x="7745186" y="2289117"/>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786" name="Oval 21785">
              <a:extLst>
                <a:ext uri="{FF2B5EF4-FFF2-40B4-BE49-F238E27FC236}">
                  <a16:creationId xmlns:a16="http://schemas.microsoft.com/office/drawing/2014/main" id="{BE99E099-EEAA-2ECE-AF83-2A36FEAA6843}"/>
                </a:ext>
              </a:extLst>
            </p:cNvPr>
            <p:cNvSpPr/>
            <p:nvPr/>
          </p:nvSpPr>
          <p:spPr>
            <a:xfrm>
              <a:off x="7848600" y="2384367"/>
              <a:ext cx="381000" cy="381000"/>
            </a:xfrm>
            <a:prstGeom prst="ellipse">
              <a:avLst/>
            </a:prstGeom>
            <a:gradFill>
              <a:gsLst>
                <a:gs pos="0">
                  <a:srgbClr val="E0497D"/>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87" name="Oval 21786">
              <a:extLst>
                <a:ext uri="{FF2B5EF4-FFF2-40B4-BE49-F238E27FC236}">
                  <a16:creationId xmlns:a16="http://schemas.microsoft.com/office/drawing/2014/main" id="{AD934D38-4AED-9268-6AF9-FF9AC66313E6}"/>
                </a:ext>
              </a:extLst>
            </p:cNvPr>
            <p:cNvSpPr/>
            <p:nvPr/>
          </p:nvSpPr>
          <p:spPr>
            <a:xfrm>
              <a:off x="7897586" y="2441517"/>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88" name="Oval 21787">
              <a:extLst>
                <a:ext uri="{FF2B5EF4-FFF2-40B4-BE49-F238E27FC236}">
                  <a16:creationId xmlns:a16="http://schemas.microsoft.com/office/drawing/2014/main" id="{494C52BB-7248-B19F-F4AC-C83B6329D5F0}"/>
                </a:ext>
              </a:extLst>
            </p:cNvPr>
            <p:cNvSpPr/>
            <p:nvPr/>
          </p:nvSpPr>
          <p:spPr>
            <a:xfrm>
              <a:off x="8001000" y="2536767"/>
              <a:ext cx="381000" cy="381000"/>
            </a:xfrm>
            <a:prstGeom prst="ellipse">
              <a:avLst/>
            </a:prstGeom>
            <a:gradFill>
              <a:gsLst>
                <a:gs pos="0">
                  <a:srgbClr val="E0497D"/>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89" name="Oval 21788">
              <a:extLst>
                <a:ext uri="{FF2B5EF4-FFF2-40B4-BE49-F238E27FC236}">
                  <a16:creationId xmlns:a16="http://schemas.microsoft.com/office/drawing/2014/main" id="{4A0C5BEF-99DD-24D1-C9EC-9B676DE108BE}"/>
                </a:ext>
              </a:extLst>
            </p:cNvPr>
            <p:cNvSpPr/>
            <p:nvPr/>
          </p:nvSpPr>
          <p:spPr>
            <a:xfrm>
              <a:off x="8049986" y="2593917"/>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790" name="Oval 21789">
              <a:extLst>
                <a:ext uri="{FF2B5EF4-FFF2-40B4-BE49-F238E27FC236}">
                  <a16:creationId xmlns:a16="http://schemas.microsoft.com/office/drawing/2014/main" id="{58BA9D97-63E5-27E6-A616-5B88AE958DA8}"/>
                </a:ext>
              </a:extLst>
            </p:cNvPr>
            <p:cNvSpPr/>
            <p:nvPr/>
          </p:nvSpPr>
          <p:spPr>
            <a:xfrm>
              <a:off x="7620000" y="2412942"/>
              <a:ext cx="381000" cy="381000"/>
            </a:xfrm>
            <a:prstGeom prst="ellipse">
              <a:avLst/>
            </a:prstGeom>
            <a:gradFill>
              <a:gsLst>
                <a:gs pos="0">
                  <a:srgbClr val="E0497D"/>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91" name="Oval 21790">
              <a:extLst>
                <a:ext uri="{FF2B5EF4-FFF2-40B4-BE49-F238E27FC236}">
                  <a16:creationId xmlns:a16="http://schemas.microsoft.com/office/drawing/2014/main" id="{85F6529A-CE4E-81CD-8EF8-18BACB8DA398}"/>
                </a:ext>
              </a:extLst>
            </p:cNvPr>
            <p:cNvSpPr/>
            <p:nvPr/>
          </p:nvSpPr>
          <p:spPr>
            <a:xfrm>
              <a:off x="7668986" y="2470092"/>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92" name="Oval 21791">
              <a:extLst>
                <a:ext uri="{FF2B5EF4-FFF2-40B4-BE49-F238E27FC236}">
                  <a16:creationId xmlns:a16="http://schemas.microsoft.com/office/drawing/2014/main" id="{F44D4668-D397-7981-419D-360236E50F23}"/>
                </a:ext>
              </a:extLst>
            </p:cNvPr>
            <p:cNvSpPr/>
            <p:nvPr/>
          </p:nvSpPr>
          <p:spPr>
            <a:xfrm>
              <a:off x="7753350" y="2646570"/>
              <a:ext cx="381000" cy="381000"/>
            </a:xfrm>
            <a:prstGeom prst="ellipse">
              <a:avLst/>
            </a:prstGeom>
            <a:gradFill>
              <a:gsLst>
                <a:gs pos="0">
                  <a:srgbClr val="E0497D"/>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93" name="Oval 21792">
              <a:extLst>
                <a:ext uri="{FF2B5EF4-FFF2-40B4-BE49-F238E27FC236}">
                  <a16:creationId xmlns:a16="http://schemas.microsoft.com/office/drawing/2014/main" id="{3EBBF5DD-8636-270C-79C1-3267646CA2A0}"/>
                </a:ext>
              </a:extLst>
            </p:cNvPr>
            <p:cNvSpPr/>
            <p:nvPr/>
          </p:nvSpPr>
          <p:spPr>
            <a:xfrm>
              <a:off x="7802336" y="2703720"/>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807" name="TextBox 21806">
            <a:extLst>
              <a:ext uri="{FF2B5EF4-FFF2-40B4-BE49-F238E27FC236}">
                <a16:creationId xmlns:a16="http://schemas.microsoft.com/office/drawing/2014/main" id="{57F0C154-C07C-D181-5029-EF6E8E9B9409}"/>
              </a:ext>
            </a:extLst>
          </p:cNvPr>
          <p:cNvSpPr txBox="1"/>
          <p:nvPr/>
        </p:nvSpPr>
        <p:spPr>
          <a:xfrm>
            <a:off x="7230332" y="2705336"/>
            <a:ext cx="1326004" cy="369332"/>
          </a:xfrm>
          <a:prstGeom prst="rect">
            <a:avLst/>
          </a:prstGeom>
          <a:noFill/>
        </p:spPr>
        <p:txBody>
          <a:bodyPr wrap="none" rtlCol="0">
            <a:spAutoFit/>
          </a:bodyPr>
          <a:lstStyle/>
          <a:p>
            <a:r>
              <a:rPr lang="en-US" dirty="0"/>
              <a:t>MDS (rare)</a:t>
            </a:r>
          </a:p>
        </p:txBody>
      </p:sp>
      <p:sp>
        <p:nvSpPr>
          <p:cNvPr id="21809" name="TextBox 21808">
            <a:extLst>
              <a:ext uri="{FF2B5EF4-FFF2-40B4-BE49-F238E27FC236}">
                <a16:creationId xmlns:a16="http://schemas.microsoft.com/office/drawing/2014/main" id="{47EADF86-F97D-88B6-2C2E-D2F7FCEC2B4E}"/>
              </a:ext>
            </a:extLst>
          </p:cNvPr>
          <p:cNvSpPr txBox="1"/>
          <p:nvPr/>
        </p:nvSpPr>
        <p:spPr>
          <a:xfrm>
            <a:off x="1035422" y="1373453"/>
            <a:ext cx="1864613" cy="369332"/>
          </a:xfrm>
          <a:prstGeom prst="rect">
            <a:avLst/>
          </a:prstGeom>
          <a:noFill/>
        </p:spPr>
        <p:txBody>
          <a:bodyPr wrap="none" rtlCol="0">
            <a:spAutoFit/>
          </a:bodyPr>
          <a:lstStyle/>
          <a:p>
            <a:r>
              <a:rPr lang="en-US" dirty="0"/>
              <a:t>Blood stem cells</a:t>
            </a:r>
          </a:p>
        </p:txBody>
      </p:sp>
      <p:sp>
        <p:nvSpPr>
          <p:cNvPr id="21811" name="TextBox 21810">
            <a:extLst>
              <a:ext uri="{FF2B5EF4-FFF2-40B4-BE49-F238E27FC236}">
                <a16:creationId xmlns:a16="http://schemas.microsoft.com/office/drawing/2014/main" id="{2D4E0407-F425-5C55-40FD-EF60B72CE671}"/>
              </a:ext>
            </a:extLst>
          </p:cNvPr>
          <p:cNvSpPr txBox="1"/>
          <p:nvPr/>
        </p:nvSpPr>
        <p:spPr>
          <a:xfrm>
            <a:off x="285537" y="2189246"/>
            <a:ext cx="1087157" cy="369332"/>
          </a:xfrm>
          <a:prstGeom prst="rect">
            <a:avLst/>
          </a:prstGeom>
          <a:noFill/>
        </p:spPr>
        <p:txBody>
          <a:bodyPr wrap="none" rtlCol="0">
            <a:spAutoFit/>
          </a:bodyPr>
          <a:lstStyle/>
          <a:p>
            <a:r>
              <a:rPr lang="en-US" dirty="0"/>
              <a:t>“Normal”</a:t>
            </a:r>
          </a:p>
        </p:txBody>
      </p:sp>
      <p:grpSp>
        <p:nvGrpSpPr>
          <p:cNvPr id="21823" name="Group 21822">
            <a:extLst>
              <a:ext uri="{FF2B5EF4-FFF2-40B4-BE49-F238E27FC236}">
                <a16:creationId xmlns:a16="http://schemas.microsoft.com/office/drawing/2014/main" id="{F3D80C4F-1A9D-520E-B66B-AED14FC7BB9D}"/>
              </a:ext>
            </a:extLst>
          </p:cNvPr>
          <p:cNvGrpSpPr/>
          <p:nvPr/>
        </p:nvGrpSpPr>
        <p:grpSpPr>
          <a:xfrm>
            <a:off x="609600" y="3181350"/>
            <a:ext cx="7806597" cy="1753256"/>
            <a:chOff x="299458" y="3158098"/>
            <a:chExt cx="7806597" cy="1753256"/>
          </a:xfrm>
        </p:grpSpPr>
        <p:sp>
          <p:nvSpPr>
            <p:cNvPr id="21540" name="Oval 21539">
              <a:extLst>
                <a:ext uri="{FF2B5EF4-FFF2-40B4-BE49-F238E27FC236}">
                  <a16:creationId xmlns:a16="http://schemas.microsoft.com/office/drawing/2014/main" id="{0B034332-468A-B17A-F075-5CDFCCBBD338}"/>
                </a:ext>
              </a:extLst>
            </p:cNvPr>
            <p:cNvSpPr/>
            <p:nvPr/>
          </p:nvSpPr>
          <p:spPr>
            <a:xfrm>
              <a:off x="1546044" y="3203011"/>
              <a:ext cx="381000" cy="38100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41" name="Oval 21540">
              <a:extLst>
                <a:ext uri="{FF2B5EF4-FFF2-40B4-BE49-F238E27FC236}">
                  <a16:creationId xmlns:a16="http://schemas.microsoft.com/office/drawing/2014/main" id="{FA8C35DB-695D-50FD-FDCF-09EE2824A071}"/>
                </a:ext>
              </a:extLst>
            </p:cNvPr>
            <p:cNvSpPr/>
            <p:nvPr/>
          </p:nvSpPr>
          <p:spPr>
            <a:xfrm>
              <a:off x="1595030" y="3260161"/>
              <a:ext cx="247650" cy="24765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42" name="Oval 21541">
              <a:extLst>
                <a:ext uri="{FF2B5EF4-FFF2-40B4-BE49-F238E27FC236}">
                  <a16:creationId xmlns:a16="http://schemas.microsoft.com/office/drawing/2014/main" id="{BBD9C5CF-EAE4-C560-16F0-CF834B37EF9F}"/>
                </a:ext>
              </a:extLst>
            </p:cNvPr>
            <p:cNvSpPr/>
            <p:nvPr/>
          </p:nvSpPr>
          <p:spPr>
            <a:xfrm>
              <a:off x="1927044" y="3279211"/>
              <a:ext cx="381000" cy="38100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43" name="Oval 21542">
              <a:extLst>
                <a:ext uri="{FF2B5EF4-FFF2-40B4-BE49-F238E27FC236}">
                  <a16:creationId xmlns:a16="http://schemas.microsoft.com/office/drawing/2014/main" id="{801C2469-595F-6FEA-EB02-0FD10567727B}"/>
                </a:ext>
              </a:extLst>
            </p:cNvPr>
            <p:cNvSpPr/>
            <p:nvPr/>
          </p:nvSpPr>
          <p:spPr>
            <a:xfrm>
              <a:off x="1976030" y="3336361"/>
              <a:ext cx="247650" cy="24765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44" name="Oval 21543">
              <a:extLst>
                <a:ext uri="{FF2B5EF4-FFF2-40B4-BE49-F238E27FC236}">
                  <a16:creationId xmlns:a16="http://schemas.microsoft.com/office/drawing/2014/main" id="{1307AA22-5F9D-FDDC-B2DD-52CFEA2FAFDC}"/>
                </a:ext>
              </a:extLst>
            </p:cNvPr>
            <p:cNvSpPr/>
            <p:nvPr/>
          </p:nvSpPr>
          <p:spPr>
            <a:xfrm>
              <a:off x="1605915" y="3507811"/>
              <a:ext cx="381000" cy="38100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45" name="Oval 21544">
              <a:extLst>
                <a:ext uri="{FF2B5EF4-FFF2-40B4-BE49-F238E27FC236}">
                  <a16:creationId xmlns:a16="http://schemas.microsoft.com/office/drawing/2014/main" id="{F27F4560-1C1D-DD71-92C1-72A38742F231}"/>
                </a:ext>
              </a:extLst>
            </p:cNvPr>
            <p:cNvSpPr/>
            <p:nvPr/>
          </p:nvSpPr>
          <p:spPr>
            <a:xfrm>
              <a:off x="1654901" y="3564961"/>
              <a:ext cx="247650" cy="24765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46" name="Oval 21545">
              <a:extLst>
                <a:ext uri="{FF2B5EF4-FFF2-40B4-BE49-F238E27FC236}">
                  <a16:creationId xmlns:a16="http://schemas.microsoft.com/office/drawing/2014/main" id="{1A4E0E51-7118-95FC-A1D2-153C8B624D9D}"/>
                </a:ext>
              </a:extLst>
            </p:cNvPr>
            <p:cNvSpPr/>
            <p:nvPr/>
          </p:nvSpPr>
          <p:spPr>
            <a:xfrm>
              <a:off x="2079444" y="3431611"/>
              <a:ext cx="381000" cy="38100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47" name="Oval 21546">
              <a:extLst>
                <a:ext uri="{FF2B5EF4-FFF2-40B4-BE49-F238E27FC236}">
                  <a16:creationId xmlns:a16="http://schemas.microsoft.com/office/drawing/2014/main" id="{25FC2FE9-8FE4-BA42-3978-495BB68157C0}"/>
                </a:ext>
              </a:extLst>
            </p:cNvPr>
            <p:cNvSpPr/>
            <p:nvPr/>
          </p:nvSpPr>
          <p:spPr>
            <a:xfrm>
              <a:off x="2128430" y="3488761"/>
              <a:ext cx="247650" cy="24765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48" name="Oval 21547">
              <a:extLst>
                <a:ext uri="{FF2B5EF4-FFF2-40B4-BE49-F238E27FC236}">
                  <a16:creationId xmlns:a16="http://schemas.microsoft.com/office/drawing/2014/main" id="{BE589523-34A4-62FC-1FF8-E03493245EE2}"/>
                </a:ext>
              </a:extLst>
            </p:cNvPr>
            <p:cNvSpPr/>
            <p:nvPr/>
          </p:nvSpPr>
          <p:spPr>
            <a:xfrm>
              <a:off x="1698444" y="3355411"/>
              <a:ext cx="381000" cy="38100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49" name="Oval 21548">
              <a:extLst>
                <a:ext uri="{FF2B5EF4-FFF2-40B4-BE49-F238E27FC236}">
                  <a16:creationId xmlns:a16="http://schemas.microsoft.com/office/drawing/2014/main" id="{EA521119-D4B2-0A1C-39D6-47E4D092C8DA}"/>
                </a:ext>
              </a:extLst>
            </p:cNvPr>
            <p:cNvSpPr/>
            <p:nvPr/>
          </p:nvSpPr>
          <p:spPr>
            <a:xfrm>
              <a:off x="1747430" y="3412561"/>
              <a:ext cx="247650" cy="24765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50" name="Oval 21549">
              <a:extLst>
                <a:ext uri="{FF2B5EF4-FFF2-40B4-BE49-F238E27FC236}">
                  <a16:creationId xmlns:a16="http://schemas.microsoft.com/office/drawing/2014/main" id="{68F626B1-9C4C-181A-AFB6-F8745EFA6434}"/>
                </a:ext>
              </a:extLst>
            </p:cNvPr>
            <p:cNvSpPr/>
            <p:nvPr/>
          </p:nvSpPr>
          <p:spPr>
            <a:xfrm>
              <a:off x="2079444" y="3431611"/>
              <a:ext cx="381000" cy="38100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51" name="Oval 21550">
              <a:extLst>
                <a:ext uri="{FF2B5EF4-FFF2-40B4-BE49-F238E27FC236}">
                  <a16:creationId xmlns:a16="http://schemas.microsoft.com/office/drawing/2014/main" id="{41055B1B-32E7-1C1E-5C53-AC023CA51404}"/>
                </a:ext>
              </a:extLst>
            </p:cNvPr>
            <p:cNvSpPr/>
            <p:nvPr/>
          </p:nvSpPr>
          <p:spPr>
            <a:xfrm>
              <a:off x="2128430" y="3488761"/>
              <a:ext cx="247650" cy="24765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52" name="Oval 21551">
              <a:extLst>
                <a:ext uri="{FF2B5EF4-FFF2-40B4-BE49-F238E27FC236}">
                  <a16:creationId xmlns:a16="http://schemas.microsoft.com/office/drawing/2014/main" id="{D0521987-FAD1-8118-4120-A73028AF56B2}"/>
                </a:ext>
              </a:extLst>
            </p:cNvPr>
            <p:cNvSpPr/>
            <p:nvPr/>
          </p:nvSpPr>
          <p:spPr>
            <a:xfrm>
              <a:off x="1758315" y="3660211"/>
              <a:ext cx="381000" cy="38100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53" name="Oval 21552">
              <a:extLst>
                <a:ext uri="{FF2B5EF4-FFF2-40B4-BE49-F238E27FC236}">
                  <a16:creationId xmlns:a16="http://schemas.microsoft.com/office/drawing/2014/main" id="{112991A5-8572-82A7-B262-ECBAF463996D}"/>
                </a:ext>
              </a:extLst>
            </p:cNvPr>
            <p:cNvSpPr/>
            <p:nvPr/>
          </p:nvSpPr>
          <p:spPr>
            <a:xfrm>
              <a:off x="1807301" y="3717361"/>
              <a:ext cx="247650" cy="24765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54" name="Oval 21553">
              <a:extLst>
                <a:ext uri="{FF2B5EF4-FFF2-40B4-BE49-F238E27FC236}">
                  <a16:creationId xmlns:a16="http://schemas.microsoft.com/office/drawing/2014/main" id="{0057821D-DECC-9DE6-0725-55874EF2E5F2}"/>
                </a:ext>
              </a:extLst>
            </p:cNvPr>
            <p:cNvSpPr/>
            <p:nvPr/>
          </p:nvSpPr>
          <p:spPr>
            <a:xfrm>
              <a:off x="2231844" y="3584011"/>
              <a:ext cx="381000" cy="38100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55" name="Oval 21554">
              <a:extLst>
                <a:ext uri="{FF2B5EF4-FFF2-40B4-BE49-F238E27FC236}">
                  <a16:creationId xmlns:a16="http://schemas.microsoft.com/office/drawing/2014/main" id="{9E54B0A1-6A5B-8E25-BA3B-363329F80D74}"/>
                </a:ext>
              </a:extLst>
            </p:cNvPr>
            <p:cNvSpPr/>
            <p:nvPr/>
          </p:nvSpPr>
          <p:spPr>
            <a:xfrm>
              <a:off x="2280830" y="3641161"/>
              <a:ext cx="247650" cy="24765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56" name="Oval 21555">
              <a:extLst>
                <a:ext uri="{FF2B5EF4-FFF2-40B4-BE49-F238E27FC236}">
                  <a16:creationId xmlns:a16="http://schemas.microsoft.com/office/drawing/2014/main" id="{D7C6CC26-96F6-A983-858B-604A2B69CCD5}"/>
                </a:ext>
              </a:extLst>
            </p:cNvPr>
            <p:cNvSpPr/>
            <p:nvPr/>
          </p:nvSpPr>
          <p:spPr>
            <a:xfrm>
              <a:off x="1850844" y="3507811"/>
              <a:ext cx="381000" cy="38100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57" name="Oval 21556">
              <a:extLst>
                <a:ext uri="{FF2B5EF4-FFF2-40B4-BE49-F238E27FC236}">
                  <a16:creationId xmlns:a16="http://schemas.microsoft.com/office/drawing/2014/main" id="{DEDB101E-9DAA-DFB7-8F35-0181102076DB}"/>
                </a:ext>
              </a:extLst>
            </p:cNvPr>
            <p:cNvSpPr/>
            <p:nvPr/>
          </p:nvSpPr>
          <p:spPr>
            <a:xfrm>
              <a:off x="1899830" y="3564961"/>
              <a:ext cx="247650" cy="24765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58" name="Oval 21557">
              <a:extLst>
                <a:ext uri="{FF2B5EF4-FFF2-40B4-BE49-F238E27FC236}">
                  <a16:creationId xmlns:a16="http://schemas.microsoft.com/office/drawing/2014/main" id="{D1268512-A6C0-4ACF-5EEE-272A458D176F}"/>
                </a:ext>
              </a:extLst>
            </p:cNvPr>
            <p:cNvSpPr/>
            <p:nvPr/>
          </p:nvSpPr>
          <p:spPr>
            <a:xfrm>
              <a:off x="2231844" y="3584011"/>
              <a:ext cx="381000" cy="38100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59" name="Oval 21558">
              <a:extLst>
                <a:ext uri="{FF2B5EF4-FFF2-40B4-BE49-F238E27FC236}">
                  <a16:creationId xmlns:a16="http://schemas.microsoft.com/office/drawing/2014/main" id="{8A4B70E5-A1FC-8043-5AFB-5CB1C6D1BED6}"/>
                </a:ext>
              </a:extLst>
            </p:cNvPr>
            <p:cNvSpPr/>
            <p:nvPr/>
          </p:nvSpPr>
          <p:spPr>
            <a:xfrm>
              <a:off x="2280830" y="3641161"/>
              <a:ext cx="247650" cy="24765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60" name="Oval 21559">
              <a:extLst>
                <a:ext uri="{FF2B5EF4-FFF2-40B4-BE49-F238E27FC236}">
                  <a16:creationId xmlns:a16="http://schemas.microsoft.com/office/drawing/2014/main" id="{161478EF-7817-5557-EC33-6A5B68928461}"/>
                </a:ext>
              </a:extLst>
            </p:cNvPr>
            <p:cNvSpPr/>
            <p:nvPr/>
          </p:nvSpPr>
          <p:spPr>
            <a:xfrm>
              <a:off x="1910715" y="3812611"/>
              <a:ext cx="381000" cy="38100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61" name="Oval 21560">
              <a:extLst>
                <a:ext uri="{FF2B5EF4-FFF2-40B4-BE49-F238E27FC236}">
                  <a16:creationId xmlns:a16="http://schemas.microsoft.com/office/drawing/2014/main" id="{276D6EF3-065C-EF66-F704-26B174EEEFAF}"/>
                </a:ext>
              </a:extLst>
            </p:cNvPr>
            <p:cNvSpPr/>
            <p:nvPr/>
          </p:nvSpPr>
          <p:spPr>
            <a:xfrm>
              <a:off x="1959701" y="3869761"/>
              <a:ext cx="247650" cy="24765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62" name="Oval 21561">
              <a:extLst>
                <a:ext uri="{FF2B5EF4-FFF2-40B4-BE49-F238E27FC236}">
                  <a16:creationId xmlns:a16="http://schemas.microsoft.com/office/drawing/2014/main" id="{73B9E274-0856-C422-34DA-AB859CF54553}"/>
                </a:ext>
              </a:extLst>
            </p:cNvPr>
            <p:cNvSpPr/>
            <p:nvPr/>
          </p:nvSpPr>
          <p:spPr>
            <a:xfrm>
              <a:off x="2384244" y="3736411"/>
              <a:ext cx="381000" cy="38100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63" name="Oval 21562">
              <a:extLst>
                <a:ext uri="{FF2B5EF4-FFF2-40B4-BE49-F238E27FC236}">
                  <a16:creationId xmlns:a16="http://schemas.microsoft.com/office/drawing/2014/main" id="{5EEDD401-13CC-3C8D-B0E7-81661B299584}"/>
                </a:ext>
              </a:extLst>
            </p:cNvPr>
            <p:cNvSpPr/>
            <p:nvPr/>
          </p:nvSpPr>
          <p:spPr>
            <a:xfrm>
              <a:off x="2433230" y="3793561"/>
              <a:ext cx="247650" cy="24765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64" name="Oval 21563">
              <a:extLst>
                <a:ext uri="{FF2B5EF4-FFF2-40B4-BE49-F238E27FC236}">
                  <a16:creationId xmlns:a16="http://schemas.microsoft.com/office/drawing/2014/main" id="{45529E56-8AE4-49DF-0B59-65E855244363}"/>
                </a:ext>
              </a:extLst>
            </p:cNvPr>
            <p:cNvSpPr/>
            <p:nvPr/>
          </p:nvSpPr>
          <p:spPr>
            <a:xfrm>
              <a:off x="3505200" y="3206167"/>
              <a:ext cx="381000" cy="38100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65" name="Oval 21564">
              <a:extLst>
                <a:ext uri="{FF2B5EF4-FFF2-40B4-BE49-F238E27FC236}">
                  <a16:creationId xmlns:a16="http://schemas.microsoft.com/office/drawing/2014/main" id="{613E53FF-886B-5730-B091-79D4A2A758EA}"/>
                </a:ext>
              </a:extLst>
            </p:cNvPr>
            <p:cNvSpPr/>
            <p:nvPr/>
          </p:nvSpPr>
          <p:spPr>
            <a:xfrm>
              <a:off x="3554186" y="3263317"/>
              <a:ext cx="247650" cy="24765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66" name="Oval 21565">
              <a:extLst>
                <a:ext uri="{FF2B5EF4-FFF2-40B4-BE49-F238E27FC236}">
                  <a16:creationId xmlns:a16="http://schemas.microsoft.com/office/drawing/2014/main" id="{35386C5E-8920-07E9-D102-A5177CFDEE7E}"/>
                </a:ext>
              </a:extLst>
            </p:cNvPr>
            <p:cNvSpPr/>
            <p:nvPr/>
          </p:nvSpPr>
          <p:spPr>
            <a:xfrm>
              <a:off x="3886200" y="3282367"/>
              <a:ext cx="381000" cy="38100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67" name="Oval 21566">
              <a:extLst>
                <a:ext uri="{FF2B5EF4-FFF2-40B4-BE49-F238E27FC236}">
                  <a16:creationId xmlns:a16="http://schemas.microsoft.com/office/drawing/2014/main" id="{04390A7A-11FF-4060-721C-7AF61B69F6F3}"/>
                </a:ext>
              </a:extLst>
            </p:cNvPr>
            <p:cNvSpPr/>
            <p:nvPr/>
          </p:nvSpPr>
          <p:spPr>
            <a:xfrm>
              <a:off x="3935186" y="3339517"/>
              <a:ext cx="247650" cy="24765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68" name="Oval 21567">
              <a:extLst>
                <a:ext uri="{FF2B5EF4-FFF2-40B4-BE49-F238E27FC236}">
                  <a16:creationId xmlns:a16="http://schemas.microsoft.com/office/drawing/2014/main" id="{861FD3B3-411B-8D57-BB46-DFF2DB1DD595}"/>
                </a:ext>
              </a:extLst>
            </p:cNvPr>
            <p:cNvSpPr/>
            <p:nvPr/>
          </p:nvSpPr>
          <p:spPr>
            <a:xfrm>
              <a:off x="3565071" y="3510967"/>
              <a:ext cx="381000" cy="38100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69" name="Oval 21568">
              <a:extLst>
                <a:ext uri="{FF2B5EF4-FFF2-40B4-BE49-F238E27FC236}">
                  <a16:creationId xmlns:a16="http://schemas.microsoft.com/office/drawing/2014/main" id="{A0CBD862-B395-98AA-2BFB-8DA1CFAC0EF6}"/>
                </a:ext>
              </a:extLst>
            </p:cNvPr>
            <p:cNvSpPr/>
            <p:nvPr/>
          </p:nvSpPr>
          <p:spPr>
            <a:xfrm>
              <a:off x="3614057" y="3568117"/>
              <a:ext cx="247650" cy="24765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70" name="Oval 21569">
              <a:extLst>
                <a:ext uri="{FF2B5EF4-FFF2-40B4-BE49-F238E27FC236}">
                  <a16:creationId xmlns:a16="http://schemas.microsoft.com/office/drawing/2014/main" id="{C94A21F2-A65B-3BDB-53DD-5B1134EBFF4A}"/>
                </a:ext>
              </a:extLst>
            </p:cNvPr>
            <p:cNvSpPr/>
            <p:nvPr/>
          </p:nvSpPr>
          <p:spPr>
            <a:xfrm>
              <a:off x="4038600" y="3434767"/>
              <a:ext cx="381000" cy="38100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71" name="Oval 21570">
              <a:extLst>
                <a:ext uri="{FF2B5EF4-FFF2-40B4-BE49-F238E27FC236}">
                  <a16:creationId xmlns:a16="http://schemas.microsoft.com/office/drawing/2014/main" id="{11A6D1D7-1CB7-1412-F454-427B6AC912FC}"/>
                </a:ext>
              </a:extLst>
            </p:cNvPr>
            <p:cNvSpPr/>
            <p:nvPr/>
          </p:nvSpPr>
          <p:spPr>
            <a:xfrm>
              <a:off x="4087586" y="3491917"/>
              <a:ext cx="247650" cy="24765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72" name="Oval 21571">
              <a:extLst>
                <a:ext uri="{FF2B5EF4-FFF2-40B4-BE49-F238E27FC236}">
                  <a16:creationId xmlns:a16="http://schemas.microsoft.com/office/drawing/2014/main" id="{5C7A0023-1F1C-C3A1-7A11-7D88BE711C1C}"/>
                </a:ext>
              </a:extLst>
            </p:cNvPr>
            <p:cNvSpPr/>
            <p:nvPr/>
          </p:nvSpPr>
          <p:spPr>
            <a:xfrm>
              <a:off x="3657600" y="3358567"/>
              <a:ext cx="381000" cy="38100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73" name="Oval 21572">
              <a:extLst>
                <a:ext uri="{FF2B5EF4-FFF2-40B4-BE49-F238E27FC236}">
                  <a16:creationId xmlns:a16="http://schemas.microsoft.com/office/drawing/2014/main" id="{4EEE2569-5CBF-5C74-0A00-00482344E547}"/>
                </a:ext>
              </a:extLst>
            </p:cNvPr>
            <p:cNvSpPr/>
            <p:nvPr/>
          </p:nvSpPr>
          <p:spPr>
            <a:xfrm>
              <a:off x="3706586" y="3415717"/>
              <a:ext cx="247650" cy="24765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74" name="Oval 21573">
              <a:extLst>
                <a:ext uri="{FF2B5EF4-FFF2-40B4-BE49-F238E27FC236}">
                  <a16:creationId xmlns:a16="http://schemas.microsoft.com/office/drawing/2014/main" id="{F92E1019-46EC-A7CA-2683-984FEB78879E}"/>
                </a:ext>
              </a:extLst>
            </p:cNvPr>
            <p:cNvSpPr/>
            <p:nvPr/>
          </p:nvSpPr>
          <p:spPr>
            <a:xfrm>
              <a:off x="4038600" y="3434767"/>
              <a:ext cx="381000" cy="38100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75" name="Oval 21574">
              <a:extLst>
                <a:ext uri="{FF2B5EF4-FFF2-40B4-BE49-F238E27FC236}">
                  <a16:creationId xmlns:a16="http://schemas.microsoft.com/office/drawing/2014/main" id="{3222BE1B-563A-C22F-D351-2E7BC4C75A6E}"/>
                </a:ext>
              </a:extLst>
            </p:cNvPr>
            <p:cNvSpPr/>
            <p:nvPr/>
          </p:nvSpPr>
          <p:spPr>
            <a:xfrm>
              <a:off x="4087586" y="3491917"/>
              <a:ext cx="247650" cy="24765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76" name="Oval 21575">
              <a:extLst>
                <a:ext uri="{FF2B5EF4-FFF2-40B4-BE49-F238E27FC236}">
                  <a16:creationId xmlns:a16="http://schemas.microsoft.com/office/drawing/2014/main" id="{08DFCE85-95CD-BAC7-CB2A-D0D23FA5FB2B}"/>
                </a:ext>
              </a:extLst>
            </p:cNvPr>
            <p:cNvSpPr/>
            <p:nvPr/>
          </p:nvSpPr>
          <p:spPr>
            <a:xfrm>
              <a:off x="3717471" y="3663367"/>
              <a:ext cx="381000" cy="38100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77" name="Oval 21576">
              <a:extLst>
                <a:ext uri="{FF2B5EF4-FFF2-40B4-BE49-F238E27FC236}">
                  <a16:creationId xmlns:a16="http://schemas.microsoft.com/office/drawing/2014/main" id="{31DE2230-22AE-1A1A-4DAF-EDD160B5115E}"/>
                </a:ext>
              </a:extLst>
            </p:cNvPr>
            <p:cNvSpPr/>
            <p:nvPr/>
          </p:nvSpPr>
          <p:spPr>
            <a:xfrm>
              <a:off x="3766457" y="3720517"/>
              <a:ext cx="247650" cy="24765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78" name="Oval 21577">
              <a:extLst>
                <a:ext uri="{FF2B5EF4-FFF2-40B4-BE49-F238E27FC236}">
                  <a16:creationId xmlns:a16="http://schemas.microsoft.com/office/drawing/2014/main" id="{C13DF023-FD03-8A9F-49F1-68450D7D101A}"/>
                </a:ext>
              </a:extLst>
            </p:cNvPr>
            <p:cNvSpPr/>
            <p:nvPr/>
          </p:nvSpPr>
          <p:spPr>
            <a:xfrm>
              <a:off x="4191000" y="3587167"/>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79" name="Oval 21578">
              <a:extLst>
                <a:ext uri="{FF2B5EF4-FFF2-40B4-BE49-F238E27FC236}">
                  <a16:creationId xmlns:a16="http://schemas.microsoft.com/office/drawing/2014/main" id="{716BDA7C-A05D-E991-8E54-6527813BA7FD}"/>
                </a:ext>
              </a:extLst>
            </p:cNvPr>
            <p:cNvSpPr/>
            <p:nvPr/>
          </p:nvSpPr>
          <p:spPr>
            <a:xfrm>
              <a:off x="4239986" y="3644317"/>
              <a:ext cx="247650" cy="24765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80" name="Oval 21579">
              <a:extLst>
                <a:ext uri="{FF2B5EF4-FFF2-40B4-BE49-F238E27FC236}">
                  <a16:creationId xmlns:a16="http://schemas.microsoft.com/office/drawing/2014/main" id="{ABAA8EF3-291C-8C0D-7A82-D2103F60E31A}"/>
                </a:ext>
              </a:extLst>
            </p:cNvPr>
            <p:cNvSpPr/>
            <p:nvPr/>
          </p:nvSpPr>
          <p:spPr>
            <a:xfrm>
              <a:off x="3810000" y="3510967"/>
              <a:ext cx="381000" cy="38100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81" name="Oval 21580">
              <a:extLst>
                <a:ext uri="{FF2B5EF4-FFF2-40B4-BE49-F238E27FC236}">
                  <a16:creationId xmlns:a16="http://schemas.microsoft.com/office/drawing/2014/main" id="{43B8C2D5-243A-2C50-0DD0-C0DBDE67BA1D}"/>
                </a:ext>
              </a:extLst>
            </p:cNvPr>
            <p:cNvSpPr/>
            <p:nvPr/>
          </p:nvSpPr>
          <p:spPr>
            <a:xfrm>
              <a:off x="3858986" y="3568117"/>
              <a:ext cx="247650" cy="24765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82" name="Oval 21581">
              <a:extLst>
                <a:ext uri="{FF2B5EF4-FFF2-40B4-BE49-F238E27FC236}">
                  <a16:creationId xmlns:a16="http://schemas.microsoft.com/office/drawing/2014/main" id="{2B8C1C8B-ACCC-B6AD-3280-79D3F70BAE26}"/>
                </a:ext>
              </a:extLst>
            </p:cNvPr>
            <p:cNvSpPr/>
            <p:nvPr/>
          </p:nvSpPr>
          <p:spPr>
            <a:xfrm>
              <a:off x="4191000" y="3587167"/>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83" name="Oval 21582">
              <a:extLst>
                <a:ext uri="{FF2B5EF4-FFF2-40B4-BE49-F238E27FC236}">
                  <a16:creationId xmlns:a16="http://schemas.microsoft.com/office/drawing/2014/main" id="{63471FCF-ED6A-0AB3-0791-1A30829172E4}"/>
                </a:ext>
              </a:extLst>
            </p:cNvPr>
            <p:cNvSpPr/>
            <p:nvPr/>
          </p:nvSpPr>
          <p:spPr>
            <a:xfrm>
              <a:off x="4239986" y="3644317"/>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84" name="Oval 21583">
              <a:extLst>
                <a:ext uri="{FF2B5EF4-FFF2-40B4-BE49-F238E27FC236}">
                  <a16:creationId xmlns:a16="http://schemas.microsoft.com/office/drawing/2014/main" id="{A38DACAB-9DB3-0783-B9BD-E739740FCB60}"/>
                </a:ext>
              </a:extLst>
            </p:cNvPr>
            <p:cNvSpPr/>
            <p:nvPr/>
          </p:nvSpPr>
          <p:spPr>
            <a:xfrm>
              <a:off x="3869871" y="3815767"/>
              <a:ext cx="381000" cy="38100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85" name="Oval 21584">
              <a:extLst>
                <a:ext uri="{FF2B5EF4-FFF2-40B4-BE49-F238E27FC236}">
                  <a16:creationId xmlns:a16="http://schemas.microsoft.com/office/drawing/2014/main" id="{F16B5E53-B95E-4899-F204-416774AAD59E}"/>
                </a:ext>
              </a:extLst>
            </p:cNvPr>
            <p:cNvSpPr/>
            <p:nvPr/>
          </p:nvSpPr>
          <p:spPr>
            <a:xfrm>
              <a:off x="3918857" y="3872917"/>
              <a:ext cx="247650" cy="24765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86" name="Oval 21585">
              <a:extLst>
                <a:ext uri="{FF2B5EF4-FFF2-40B4-BE49-F238E27FC236}">
                  <a16:creationId xmlns:a16="http://schemas.microsoft.com/office/drawing/2014/main" id="{FA4097E5-8379-424C-7092-5611AB2B0A8D}"/>
                </a:ext>
              </a:extLst>
            </p:cNvPr>
            <p:cNvSpPr/>
            <p:nvPr/>
          </p:nvSpPr>
          <p:spPr>
            <a:xfrm>
              <a:off x="4343400" y="3739567"/>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87" name="Oval 21586">
              <a:extLst>
                <a:ext uri="{FF2B5EF4-FFF2-40B4-BE49-F238E27FC236}">
                  <a16:creationId xmlns:a16="http://schemas.microsoft.com/office/drawing/2014/main" id="{F24E584D-8437-496B-8EEF-5889E9D4B086}"/>
                </a:ext>
              </a:extLst>
            </p:cNvPr>
            <p:cNvSpPr/>
            <p:nvPr/>
          </p:nvSpPr>
          <p:spPr>
            <a:xfrm>
              <a:off x="4392386" y="3796717"/>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616" name="Straight Arrow Connector 21615">
              <a:extLst>
                <a:ext uri="{FF2B5EF4-FFF2-40B4-BE49-F238E27FC236}">
                  <a16:creationId xmlns:a16="http://schemas.microsoft.com/office/drawing/2014/main" id="{35726B7E-D9E4-0A9E-5098-862886A50DB6}"/>
                </a:ext>
              </a:extLst>
            </p:cNvPr>
            <p:cNvCxnSpPr/>
            <p:nvPr/>
          </p:nvCxnSpPr>
          <p:spPr>
            <a:xfrm>
              <a:off x="2667000" y="3652081"/>
              <a:ext cx="762000" cy="0"/>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sp>
          <p:nvSpPr>
            <p:cNvPr id="21617" name="TextBox 21616">
              <a:extLst>
                <a:ext uri="{FF2B5EF4-FFF2-40B4-BE49-F238E27FC236}">
                  <a16:creationId xmlns:a16="http://schemas.microsoft.com/office/drawing/2014/main" id="{B73DEB30-D4A7-95A8-4881-75E7775DA859}"/>
                </a:ext>
              </a:extLst>
            </p:cNvPr>
            <p:cNvSpPr txBox="1"/>
            <p:nvPr/>
          </p:nvSpPr>
          <p:spPr>
            <a:xfrm>
              <a:off x="2819400" y="3656520"/>
              <a:ext cx="595035" cy="369332"/>
            </a:xfrm>
            <a:prstGeom prst="rect">
              <a:avLst/>
            </a:prstGeom>
            <a:noFill/>
          </p:spPr>
          <p:txBody>
            <a:bodyPr wrap="none" rtlCol="0">
              <a:spAutoFit/>
            </a:bodyPr>
            <a:lstStyle/>
            <a:p>
              <a:pPr algn="ctr"/>
              <a:r>
                <a:rPr lang="en-US" dirty="0"/>
                <a:t>Age</a:t>
              </a:r>
            </a:p>
          </p:txBody>
        </p:sp>
        <p:sp>
          <p:nvSpPr>
            <p:cNvPr id="21618" name="Oval 21617">
              <a:extLst>
                <a:ext uri="{FF2B5EF4-FFF2-40B4-BE49-F238E27FC236}">
                  <a16:creationId xmlns:a16="http://schemas.microsoft.com/office/drawing/2014/main" id="{E2015161-9EC4-59A4-B6F4-3AF6B4C0EDBC}"/>
                </a:ext>
              </a:extLst>
            </p:cNvPr>
            <p:cNvSpPr/>
            <p:nvPr/>
          </p:nvSpPr>
          <p:spPr>
            <a:xfrm>
              <a:off x="4343400" y="3739567"/>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19" name="Oval 21618">
              <a:extLst>
                <a:ext uri="{FF2B5EF4-FFF2-40B4-BE49-F238E27FC236}">
                  <a16:creationId xmlns:a16="http://schemas.microsoft.com/office/drawing/2014/main" id="{F20B1DB6-502B-1A3C-4FDB-29BA64A786A5}"/>
                </a:ext>
              </a:extLst>
            </p:cNvPr>
            <p:cNvSpPr/>
            <p:nvPr/>
          </p:nvSpPr>
          <p:spPr>
            <a:xfrm>
              <a:off x="4392386" y="3796717"/>
              <a:ext cx="247650" cy="24765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20" name="Oval 21619">
              <a:extLst>
                <a:ext uri="{FF2B5EF4-FFF2-40B4-BE49-F238E27FC236}">
                  <a16:creationId xmlns:a16="http://schemas.microsoft.com/office/drawing/2014/main" id="{4CA5823E-8D7E-83BC-C2FA-1E186BBF1BC9}"/>
                </a:ext>
              </a:extLst>
            </p:cNvPr>
            <p:cNvSpPr/>
            <p:nvPr/>
          </p:nvSpPr>
          <p:spPr>
            <a:xfrm>
              <a:off x="4343400" y="3739567"/>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21" name="Oval 21620">
              <a:extLst>
                <a:ext uri="{FF2B5EF4-FFF2-40B4-BE49-F238E27FC236}">
                  <a16:creationId xmlns:a16="http://schemas.microsoft.com/office/drawing/2014/main" id="{E3CBB08A-846E-F382-62BF-E42414129980}"/>
                </a:ext>
              </a:extLst>
            </p:cNvPr>
            <p:cNvSpPr/>
            <p:nvPr/>
          </p:nvSpPr>
          <p:spPr>
            <a:xfrm>
              <a:off x="4392386" y="3796717"/>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48" name="Oval 21647">
              <a:extLst>
                <a:ext uri="{FF2B5EF4-FFF2-40B4-BE49-F238E27FC236}">
                  <a16:creationId xmlns:a16="http://schemas.microsoft.com/office/drawing/2014/main" id="{F3DB9543-530C-47C1-E98A-2D9F6909C038}"/>
                </a:ext>
              </a:extLst>
            </p:cNvPr>
            <p:cNvSpPr/>
            <p:nvPr/>
          </p:nvSpPr>
          <p:spPr>
            <a:xfrm>
              <a:off x="5576344" y="3222061"/>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49" name="Oval 21648">
              <a:extLst>
                <a:ext uri="{FF2B5EF4-FFF2-40B4-BE49-F238E27FC236}">
                  <a16:creationId xmlns:a16="http://schemas.microsoft.com/office/drawing/2014/main" id="{890C9E66-A1ED-7BA1-0E0A-D91C5B7EBE4C}"/>
                </a:ext>
              </a:extLst>
            </p:cNvPr>
            <p:cNvSpPr/>
            <p:nvPr/>
          </p:nvSpPr>
          <p:spPr>
            <a:xfrm>
              <a:off x="5625330" y="3279211"/>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50" name="Oval 21649">
              <a:extLst>
                <a:ext uri="{FF2B5EF4-FFF2-40B4-BE49-F238E27FC236}">
                  <a16:creationId xmlns:a16="http://schemas.microsoft.com/office/drawing/2014/main" id="{42A4FDCE-0AA0-16D7-3416-AE5EDF852F50}"/>
                </a:ext>
              </a:extLst>
            </p:cNvPr>
            <p:cNvSpPr/>
            <p:nvPr/>
          </p:nvSpPr>
          <p:spPr>
            <a:xfrm>
              <a:off x="5576344" y="3222061"/>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51" name="Oval 21650">
              <a:extLst>
                <a:ext uri="{FF2B5EF4-FFF2-40B4-BE49-F238E27FC236}">
                  <a16:creationId xmlns:a16="http://schemas.microsoft.com/office/drawing/2014/main" id="{2473154C-C3A8-5CA7-70E6-7BFFAED70289}"/>
                </a:ext>
              </a:extLst>
            </p:cNvPr>
            <p:cNvSpPr/>
            <p:nvPr/>
          </p:nvSpPr>
          <p:spPr>
            <a:xfrm>
              <a:off x="5625330" y="3279211"/>
              <a:ext cx="247650" cy="24765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52" name="Oval 21651">
              <a:extLst>
                <a:ext uri="{FF2B5EF4-FFF2-40B4-BE49-F238E27FC236}">
                  <a16:creationId xmlns:a16="http://schemas.microsoft.com/office/drawing/2014/main" id="{3BC64CBF-6B6B-143F-1D3F-6CD2C664A7E2}"/>
                </a:ext>
              </a:extLst>
            </p:cNvPr>
            <p:cNvSpPr/>
            <p:nvPr/>
          </p:nvSpPr>
          <p:spPr>
            <a:xfrm>
              <a:off x="5576344" y="3222061"/>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53" name="Oval 21652">
              <a:extLst>
                <a:ext uri="{FF2B5EF4-FFF2-40B4-BE49-F238E27FC236}">
                  <a16:creationId xmlns:a16="http://schemas.microsoft.com/office/drawing/2014/main" id="{BF99E2CD-1892-00D7-709A-3F43B54CBCF3}"/>
                </a:ext>
              </a:extLst>
            </p:cNvPr>
            <p:cNvSpPr/>
            <p:nvPr/>
          </p:nvSpPr>
          <p:spPr>
            <a:xfrm>
              <a:off x="5625330" y="3279211"/>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54" name="Oval 21653">
              <a:extLst>
                <a:ext uri="{FF2B5EF4-FFF2-40B4-BE49-F238E27FC236}">
                  <a16:creationId xmlns:a16="http://schemas.microsoft.com/office/drawing/2014/main" id="{11A66B3F-E524-8B7A-B7E9-09EF512F5B3F}"/>
                </a:ext>
              </a:extLst>
            </p:cNvPr>
            <p:cNvSpPr/>
            <p:nvPr/>
          </p:nvSpPr>
          <p:spPr>
            <a:xfrm>
              <a:off x="5728744" y="3374461"/>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55" name="Oval 21654">
              <a:extLst>
                <a:ext uri="{FF2B5EF4-FFF2-40B4-BE49-F238E27FC236}">
                  <a16:creationId xmlns:a16="http://schemas.microsoft.com/office/drawing/2014/main" id="{16B49FBD-E48F-3DA2-A263-0DEFDDA49A09}"/>
                </a:ext>
              </a:extLst>
            </p:cNvPr>
            <p:cNvSpPr/>
            <p:nvPr/>
          </p:nvSpPr>
          <p:spPr>
            <a:xfrm>
              <a:off x="5777730" y="3431611"/>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56" name="Oval 21655">
              <a:extLst>
                <a:ext uri="{FF2B5EF4-FFF2-40B4-BE49-F238E27FC236}">
                  <a16:creationId xmlns:a16="http://schemas.microsoft.com/office/drawing/2014/main" id="{C04532C6-4F0F-C220-E6BA-10160ED30B3D}"/>
                </a:ext>
              </a:extLst>
            </p:cNvPr>
            <p:cNvSpPr/>
            <p:nvPr/>
          </p:nvSpPr>
          <p:spPr>
            <a:xfrm>
              <a:off x="5728744" y="3374461"/>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57" name="Oval 21656">
              <a:extLst>
                <a:ext uri="{FF2B5EF4-FFF2-40B4-BE49-F238E27FC236}">
                  <a16:creationId xmlns:a16="http://schemas.microsoft.com/office/drawing/2014/main" id="{5F99177D-78FD-D328-AED9-209E6FEA3E7F}"/>
                </a:ext>
              </a:extLst>
            </p:cNvPr>
            <p:cNvSpPr/>
            <p:nvPr/>
          </p:nvSpPr>
          <p:spPr>
            <a:xfrm>
              <a:off x="5777730" y="3431611"/>
              <a:ext cx="247650" cy="24765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58" name="Oval 21657">
              <a:extLst>
                <a:ext uri="{FF2B5EF4-FFF2-40B4-BE49-F238E27FC236}">
                  <a16:creationId xmlns:a16="http://schemas.microsoft.com/office/drawing/2014/main" id="{CC02F043-4B10-6B39-5BB4-F5A3CE124AAC}"/>
                </a:ext>
              </a:extLst>
            </p:cNvPr>
            <p:cNvSpPr/>
            <p:nvPr/>
          </p:nvSpPr>
          <p:spPr>
            <a:xfrm>
              <a:off x="5728744" y="3374461"/>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59" name="Oval 21658">
              <a:extLst>
                <a:ext uri="{FF2B5EF4-FFF2-40B4-BE49-F238E27FC236}">
                  <a16:creationId xmlns:a16="http://schemas.microsoft.com/office/drawing/2014/main" id="{213880A6-F302-8307-4B31-44EB8FEFF757}"/>
                </a:ext>
              </a:extLst>
            </p:cNvPr>
            <p:cNvSpPr/>
            <p:nvPr/>
          </p:nvSpPr>
          <p:spPr>
            <a:xfrm>
              <a:off x="5777730" y="3431611"/>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60" name="Oval 21659">
              <a:extLst>
                <a:ext uri="{FF2B5EF4-FFF2-40B4-BE49-F238E27FC236}">
                  <a16:creationId xmlns:a16="http://schemas.microsoft.com/office/drawing/2014/main" id="{B6EEAF10-B816-FD2C-BB61-504FFD3EDFA4}"/>
                </a:ext>
              </a:extLst>
            </p:cNvPr>
            <p:cNvSpPr/>
            <p:nvPr/>
          </p:nvSpPr>
          <p:spPr>
            <a:xfrm>
              <a:off x="5881144" y="3526861"/>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61" name="Oval 21660">
              <a:extLst>
                <a:ext uri="{FF2B5EF4-FFF2-40B4-BE49-F238E27FC236}">
                  <a16:creationId xmlns:a16="http://schemas.microsoft.com/office/drawing/2014/main" id="{C570CC9B-3EBF-EE14-23EF-B03B4E89CBE4}"/>
                </a:ext>
              </a:extLst>
            </p:cNvPr>
            <p:cNvSpPr/>
            <p:nvPr/>
          </p:nvSpPr>
          <p:spPr>
            <a:xfrm>
              <a:off x="5930130" y="3584011"/>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62" name="Oval 21661">
              <a:extLst>
                <a:ext uri="{FF2B5EF4-FFF2-40B4-BE49-F238E27FC236}">
                  <a16:creationId xmlns:a16="http://schemas.microsoft.com/office/drawing/2014/main" id="{3F7A17D9-C546-3275-6707-2F3F9E0D9622}"/>
                </a:ext>
              </a:extLst>
            </p:cNvPr>
            <p:cNvSpPr/>
            <p:nvPr/>
          </p:nvSpPr>
          <p:spPr>
            <a:xfrm>
              <a:off x="5881144" y="3526861"/>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63" name="Oval 21662">
              <a:extLst>
                <a:ext uri="{FF2B5EF4-FFF2-40B4-BE49-F238E27FC236}">
                  <a16:creationId xmlns:a16="http://schemas.microsoft.com/office/drawing/2014/main" id="{06030441-93F4-D7F2-4E7B-FBBC892F872B}"/>
                </a:ext>
              </a:extLst>
            </p:cNvPr>
            <p:cNvSpPr/>
            <p:nvPr/>
          </p:nvSpPr>
          <p:spPr>
            <a:xfrm>
              <a:off x="5930130" y="3584011"/>
              <a:ext cx="247650" cy="24765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64" name="Oval 21663">
              <a:extLst>
                <a:ext uri="{FF2B5EF4-FFF2-40B4-BE49-F238E27FC236}">
                  <a16:creationId xmlns:a16="http://schemas.microsoft.com/office/drawing/2014/main" id="{47A1248E-8049-EC08-5407-43BCF3ADD2F2}"/>
                </a:ext>
              </a:extLst>
            </p:cNvPr>
            <p:cNvSpPr/>
            <p:nvPr/>
          </p:nvSpPr>
          <p:spPr>
            <a:xfrm>
              <a:off x="5881144" y="3526861"/>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65" name="Oval 21664">
              <a:extLst>
                <a:ext uri="{FF2B5EF4-FFF2-40B4-BE49-F238E27FC236}">
                  <a16:creationId xmlns:a16="http://schemas.microsoft.com/office/drawing/2014/main" id="{5E850A4B-2273-3680-37E3-74A351B4F9BC}"/>
                </a:ext>
              </a:extLst>
            </p:cNvPr>
            <p:cNvSpPr/>
            <p:nvPr/>
          </p:nvSpPr>
          <p:spPr>
            <a:xfrm>
              <a:off x="5930130" y="3584011"/>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66" name="Oval 21665">
              <a:extLst>
                <a:ext uri="{FF2B5EF4-FFF2-40B4-BE49-F238E27FC236}">
                  <a16:creationId xmlns:a16="http://schemas.microsoft.com/office/drawing/2014/main" id="{D81A28D6-0CB5-AFB2-B169-B9E5FEA19741}"/>
                </a:ext>
              </a:extLst>
            </p:cNvPr>
            <p:cNvSpPr/>
            <p:nvPr/>
          </p:nvSpPr>
          <p:spPr>
            <a:xfrm>
              <a:off x="6033544" y="3679261"/>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67" name="Oval 21666">
              <a:extLst>
                <a:ext uri="{FF2B5EF4-FFF2-40B4-BE49-F238E27FC236}">
                  <a16:creationId xmlns:a16="http://schemas.microsoft.com/office/drawing/2014/main" id="{E18FBF35-135F-7DAF-2259-005C78B22707}"/>
                </a:ext>
              </a:extLst>
            </p:cNvPr>
            <p:cNvSpPr/>
            <p:nvPr/>
          </p:nvSpPr>
          <p:spPr>
            <a:xfrm>
              <a:off x="6082530" y="3736411"/>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68" name="Oval 21667">
              <a:extLst>
                <a:ext uri="{FF2B5EF4-FFF2-40B4-BE49-F238E27FC236}">
                  <a16:creationId xmlns:a16="http://schemas.microsoft.com/office/drawing/2014/main" id="{27919923-C330-C1E4-9A51-41A843A9C79E}"/>
                </a:ext>
              </a:extLst>
            </p:cNvPr>
            <p:cNvSpPr/>
            <p:nvPr/>
          </p:nvSpPr>
          <p:spPr>
            <a:xfrm>
              <a:off x="6033544" y="3679261"/>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69" name="Oval 21668">
              <a:extLst>
                <a:ext uri="{FF2B5EF4-FFF2-40B4-BE49-F238E27FC236}">
                  <a16:creationId xmlns:a16="http://schemas.microsoft.com/office/drawing/2014/main" id="{FED1B0C8-A4DE-12DB-8377-301E2E0D2D3A}"/>
                </a:ext>
              </a:extLst>
            </p:cNvPr>
            <p:cNvSpPr/>
            <p:nvPr/>
          </p:nvSpPr>
          <p:spPr>
            <a:xfrm>
              <a:off x="6082530" y="3736411"/>
              <a:ext cx="247650" cy="24765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70" name="Oval 21669">
              <a:extLst>
                <a:ext uri="{FF2B5EF4-FFF2-40B4-BE49-F238E27FC236}">
                  <a16:creationId xmlns:a16="http://schemas.microsoft.com/office/drawing/2014/main" id="{108C48B7-2635-B081-538D-3F563AEB2E42}"/>
                </a:ext>
              </a:extLst>
            </p:cNvPr>
            <p:cNvSpPr/>
            <p:nvPr/>
          </p:nvSpPr>
          <p:spPr>
            <a:xfrm>
              <a:off x="6033544" y="3679261"/>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71" name="Oval 21670">
              <a:extLst>
                <a:ext uri="{FF2B5EF4-FFF2-40B4-BE49-F238E27FC236}">
                  <a16:creationId xmlns:a16="http://schemas.microsoft.com/office/drawing/2014/main" id="{E7A21FD3-0612-90D7-040C-8675E92F304E}"/>
                </a:ext>
              </a:extLst>
            </p:cNvPr>
            <p:cNvSpPr/>
            <p:nvPr/>
          </p:nvSpPr>
          <p:spPr>
            <a:xfrm>
              <a:off x="6082530" y="3736411"/>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72" name="Oval 21671">
              <a:extLst>
                <a:ext uri="{FF2B5EF4-FFF2-40B4-BE49-F238E27FC236}">
                  <a16:creationId xmlns:a16="http://schemas.microsoft.com/office/drawing/2014/main" id="{D4EDC592-4806-E94B-0F77-1FB168B1AD2F}"/>
                </a:ext>
              </a:extLst>
            </p:cNvPr>
            <p:cNvSpPr/>
            <p:nvPr/>
          </p:nvSpPr>
          <p:spPr>
            <a:xfrm>
              <a:off x="6185944" y="3831661"/>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73" name="Oval 21672">
              <a:extLst>
                <a:ext uri="{FF2B5EF4-FFF2-40B4-BE49-F238E27FC236}">
                  <a16:creationId xmlns:a16="http://schemas.microsoft.com/office/drawing/2014/main" id="{6B1F0C5B-F497-C992-E749-40000AFF1492}"/>
                </a:ext>
              </a:extLst>
            </p:cNvPr>
            <p:cNvSpPr/>
            <p:nvPr/>
          </p:nvSpPr>
          <p:spPr>
            <a:xfrm>
              <a:off x="6234930" y="3888811"/>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74" name="Oval 21673">
              <a:extLst>
                <a:ext uri="{FF2B5EF4-FFF2-40B4-BE49-F238E27FC236}">
                  <a16:creationId xmlns:a16="http://schemas.microsoft.com/office/drawing/2014/main" id="{6E73140B-E338-3EB0-6FF5-7491ED140CB6}"/>
                </a:ext>
              </a:extLst>
            </p:cNvPr>
            <p:cNvSpPr/>
            <p:nvPr/>
          </p:nvSpPr>
          <p:spPr>
            <a:xfrm>
              <a:off x="5979115" y="3266974"/>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75" name="Oval 21674">
              <a:extLst>
                <a:ext uri="{FF2B5EF4-FFF2-40B4-BE49-F238E27FC236}">
                  <a16:creationId xmlns:a16="http://schemas.microsoft.com/office/drawing/2014/main" id="{E1B1DD07-07A5-D88E-8753-AC545A337807}"/>
                </a:ext>
              </a:extLst>
            </p:cNvPr>
            <p:cNvSpPr/>
            <p:nvPr/>
          </p:nvSpPr>
          <p:spPr>
            <a:xfrm>
              <a:off x="6028101" y="3324124"/>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76" name="Oval 21675">
              <a:extLst>
                <a:ext uri="{FF2B5EF4-FFF2-40B4-BE49-F238E27FC236}">
                  <a16:creationId xmlns:a16="http://schemas.microsoft.com/office/drawing/2014/main" id="{77E470FE-A6CE-2C10-DAB1-227525832F96}"/>
                </a:ext>
              </a:extLst>
            </p:cNvPr>
            <p:cNvSpPr/>
            <p:nvPr/>
          </p:nvSpPr>
          <p:spPr>
            <a:xfrm>
              <a:off x="5979115" y="3266974"/>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77" name="Oval 21676">
              <a:extLst>
                <a:ext uri="{FF2B5EF4-FFF2-40B4-BE49-F238E27FC236}">
                  <a16:creationId xmlns:a16="http://schemas.microsoft.com/office/drawing/2014/main" id="{B1E1A50E-86DC-2E6E-DAD0-4531878FF288}"/>
                </a:ext>
              </a:extLst>
            </p:cNvPr>
            <p:cNvSpPr/>
            <p:nvPr/>
          </p:nvSpPr>
          <p:spPr>
            <a:xfrm>
              <a:off x="6028101" y="3324124"/>
              <a:ext cx="247650" cy="24765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78" name="Oval 21677">
              <a:extLst>
                <a:ext uri="{FF2B5EF4-FFF2-40B4-BE49-F238E27FC236}">
                  <a16:creationId xmlns:a16="http://schemas.microsoft.com/office/drawing/2014/main" id="{AEEAD0AB-8934-62E3-FC35-C98717A1B352}"/>
                </a:ext>
              </a:extLst>
            </p:cNvPr>
            <p:cNvSpPr/>
            <p:nvPr/>
          </p:nvSpPr>
          <p:spPr>
            <a:xfrm>
              <a:off x="5979115" y="3266974"/>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79" name="Oval 21678">
              <a:extLst>
                <a:ext uri="{FF2B5EF4-FFF2-40B4-BE49-F238E27FC236}">
                  <a16:creationId xmlns:a16="http://schemas.microsoft.com/office/drawing/2014/main" id="{299B09ED-2335-3F88-38F4-DB79B8883F28}"/>
                </a:ext>
              </a:extLst>
            </p:cNvPr>
            <p:cNvSpPr/>
            <p:nvPr/>
          </p:nvSpPr>
          <p:spPr>
            <a:xfrm>
              <a:off x="6028101" y="3324124"/>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80" name="Oval 21679">
              <a:extLst>
                <a:ext uri="{FF2B5EF4-FFF2-40B4-BE49-F238E27FC236}">
                  <a16:creationId xmlns:a16="http://schemas.microsoft.com/office/drawing/2014/main" id="{30F8D3D4-91FF-5A43-64C7-B793D71B8160}"/>
                </a:ext>
              </a:extLst>
            </p:cNvPr>
            <p:cNvSpPr/>
            <p:nvPr/>
          </p:nvSpPr>
          <p:spPr>
            <a:xfrm>
              <a:off x="6131515" y="3419374"/>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81" name="Oval 21680">
              <a:extLst>
                <a:ext uri="{FF2B5EF4-FFF2-40B4-BE49-F238E27FC236}">
                  <a16:creationId xmlns:a16="http://schemas.microsoft.com/office/drawing/2014/main" id="{DA92D3E6-5918-8B32-A348-A4AB7A689B98}"/>
                </a:ext>
              </a:extLst>
            </p:cNvPr>
            <p:cNvSpPr/>
            <p:nvPr/>
          </p:nvSpPr>
          <p:spPr>
            <a:xfrm>
              <a:off x="6180501" y="3476524"/>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82" name="Oval 21681">
              <a:extLst>
                <a:ext uri="{FF2B5EF4-FFF2-40B4-BE49-F238E27FC236}">
                  <a16:creationId xmlns:a16="http://schemas.microsoft.com/office/drawing/2014/main" id="{8B0A3D34-83A8-B6F0-FDB6-90887D9A66ED}"/>
                </a:ext>
              </a:extLst>
            </p:cNvPr>
            <p:cNvSpPr/>
            <p:nvPr/>
          </p:nvSpPr>
          <p:spPr>
            <a:xfrm>
              <a:off x="6131515" y="3419374"/>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83" name="Oval 21682">
              <a:extLst>
                <a:ext uri="{FF2B5EF4-FFF2-40B4-BE49-F238E27FC236}">
                  <a16:creationId xmlns:a16="http://schemas.microsoft.com/office/drawing/2014/main" id="{99DE2A73-37E8-D441-3AD4-792B57F5C354}"/>
                </a:ext>
              </a:extLst>
            </p:cNvPr>
            <p:cNvSpPr/>
            <p:nvPr/>
          </p:nvSpPr>
          <p:spPr>
            <a:xfrm>
              <a:off x="6180501" y="3476524"/>
              <a:ext cx="247650" cy="24765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84" name="Oval 21683">
              <a:extLst>
                <a:ext uri="{FF2B5EF4-FFF2-40B4-BE49-F238E27FC236}">
                  <a16:creationId xmlns:a16="http://schemas.microsoft.com/office/drawing/2014/main" id="{CA7A91CB-4D5B-CDD4-9BC1-7E73959D4D5D}"/>
                </a:ext>
              </a:extLst>
            </p:cNvPr>
            <p:cNvSpPr/>
            <p:nvPr/>
          </p:nvSpPr>
          <p:spPr>
            <a:xfrm>
              <a:off x="6131515" y="3419374"/>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85" name="Oval 21684">
              <a:extLst>
                <a:ext uri="{FF2B5EF4-FFF2-40B4-BE49-F238E27FC236}">
                  <a16:creationId xmlns:a16="http://schemas.microsoft.com/office/drawing/2014/main" id="{1A4EDEE8-46EF-8D97-B641-9C24E9F706E4}"/>
                </a:ext>
              </a:extLst>
            </p:cNvPr>
            <p:cNvSpPr/>
            <p:nvPr/>
          </p:nvSpPr>
          <p:spPr>
            <a:xfrm>
              <a:off x="6180501" y="3476524"/>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86" name="Oval 21685">
              <a:extLst>
                <a:ext uri="{FF2B5EF4-FFF2-40B4-BE49-F238E27FC236}">
                  <a16:creationId xmlns:a16="http://schemas.microsoft.com/office/drawing/2014/main" id="{F1E2CA82-743B-E191-F893-55E798BC3C69}"/>
                </a:ext>
              </a:extLst>
            </p:cNvPr>
            <p:cNvSpPr/>
            <p:nvPr/>
          </p:nvSpPr>
          <p:spPr>
            <a:xfrm>
              <a:off x="6283915" y="3571774"/>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87" name="Oval 21686">
              <a:extLst>
                <a:ext uri="{FF2B5EF4-FFF2-40B4-BE49-F238E27FC236}">
                  <a16:creationId xmlns:a16="http://schemas.microsoft.com/office/drawing/2014/main" id="{7E7C06E0-62D2-E40C-43EB-A2EA54F2C7BF}"/>
                </a:ext>
              </a:extLst>
            </p:cNvPr>
            <p:cNvSpPr/>
            <p:nvPr/>
          </p:nvSpPr>
          <p:spPr>
            <a:xfrm>
              <a:off x="6332901" y="3628924"/>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88" name="Oval 21687">
              <a:extLst>
                <a:ext uri="{FF2B5EF4-FFF2-40B4-BE49-F238E27FC236}">
                  <a16:creationId xmlns:a16="http://schemas.microsoft.com/office/drawing/2014/main" id="{652F95DB-AB2A-A468-FA60-6085B55C2154}"/>
                </a:ext>
              </a:extLst>
            </p:cNvPr>
            <p:cNvSpPr/>
            <p:nvPr/>
          </p:nvSpPr>
          <p:spPr>
            <a:xfrm>
              <a:off x="6283915" y="3571774"/>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89" name="Oval 21688">
              <a:extLst>
                <a:ext uri="{FF2B5EF4-FFF2-40B4-BE49-F238E27FC236}">
                  <a16:creationId xmlns:a16="http://schemas.microsoft.com/office/drawing/2014/main" id="{99655A41-D820-5F36-4CC3-9032FB358DDE}"/>
                </a:ext>
              </a:extLst>
            </p:cNvPr>
            <p:cNvSpPr/>
            <p:nvPr/>
          </p:nvSpPr>
          <p:spPr>
            <a:xfrm>
              <a:off x="6332901" y="3628924"/>
              <a:ext cx="247650" cy="24765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90" name="Oval 21689">
              <a:extLst>
                <a:ext uri="{FF2B5EF4-FFF2-40B4-BE49-F238E27FC236}">
                  <a16:creationId xmlns:a16="http://schemas.microsoft.com/office/drawing/2014/main" id="{80F89C69-18F0-B4B4-2229-87A98B2DB5CF}"/>
                </a:ext>
              </a:extLst>
            </p:cNvPr>
            <p:cNvSpPr/>
            <p:nvPr/>
          </p:nvSpPr>
          <p:spPr>
            <a:xfrm>
              <a:off x="6283915" y="3571774"/>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91" name="Oval 21690">
              <a:extLst>
                <a:ext uri="{FF2B5EF4-FFF2-40B4-BE49-F238E27FC236}">
                  <a16:creationId xmlns:a16="http://schemas.microsoft.com/office/drawing/2014/main" id="{DADD9B66-EB20-9297-C4E4-EB8FD08948F7}"/>
                </a:ext>
              </a:extLst>
            </p:cNvPr>
            <p:cNvSpPr/>
            <p:nvPr/>
          </p:nvSpPr>
          <p:spPr>
            <a:xfrm>
              <a:off x="6332901" y="3628924"/>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92" name="Oval 21691">
              <a:extLst>
                <a:ext uri="{FF2B5EF4-FFF2-40B4-BE49-F238E27FC236}">
                  <a16:creationId xmlns:a16="http://schemas.microsoft.com/office/drawing/2014/main" id="{7D2029CB-A2D8-4480-8717-F438CCF646F9}"/>
                </a:ext>
              </a:extLst>
            </p:cNvPr>
            <p:cNvSpPr/>
            <p:nvPr/>
          </p:nvSpPr>
          <p:spPr>
            <a:xfrm>
              <a:off x="6436315" y="3724174"/>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93" name="Oval 21692">
              <a:extLst>
                <a:ext uri="{FF2B5EF4-FFF2-40B4-BE49-F238E27FC236}">
                  <a16:creationId xmlns:a16="http://schemas.microsoft.com/office/drawing/2014/main" id="{65488290-921A-F501-43D8-1F1DCCCD9B88}"/>
                </a:ext>
              </a:extLst>
            </p:cNvPr>
            <p:cNvSpPr/>
            <p:nvPr/>
          </p:nvSpPr>
          <p:spPr>
            <a:xfrm>
              <a:off x="6485301" y="3781324"/>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94" name="Oval 21693">
              <a:extLst>
                <a:ext uri="{FF2B5EF4-FFF2-40B4-BE49-F238E27FC236}">
                  <a16:creationId xmlns:a16="http://schemas.microsoft.com/office/drawing/2014/main" id="{85767DC1-1762-C240-D799-A5600133B255}"/>
                </a:ext>
              </a:extLst>
            </p:cNvPr>
            <p:cNvSpPr/>
            <p:nvPr/>
          </p:nvSpPr>
          <p:spPr>
            <a:xfrm>
              <a:off x="6436315" y="3724174"/>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95" name="Oval 21694">
              <a:extLst>
                <a:ext uri="{FF2B5EF4-FFF2-40B4-BE49-F238E27FC236}">
                  <a16:creationId xmlns:a16="http://schemas.microsoft.com/office/drawing/2014/main" id="{B987233D-DA58-D031-27DD-A501C01CA654}"/>
                </a:ext>
              </a:extLst>
            </p:cNvPr>
            <p:cNvSpPr/>
            <p:nvPr/>
          </p:nvSpPr>
          <p:spPr>
            <a:xfrm>
              <a:off x="6485301" y="3781324"/>
              <a:ext cx="247650" cy="24765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96" name="Oval 21695">
              <a:extLst>
                <a:ext uri="{FF2B5EF4-FFF2-40B4-BE49-F238E27FC236}">
                  <a16:creationId xmlns:a16="http://schemas.microsoft.com/office/drawing/2014/main" id="{E1BFED01-74D2-4A0E-DAD0-76E056FE6B8D}"/>
                </a:ext>
              </a:extLst>
            </p:cNvPr>
            <p:cNvSpPr/>
            <p:nvPr/>
          </p:nvSpPr>
          <p:spPr>
            <a:xfrm>
              <a:off x="6436315" y="3724174"/>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97" name="Oval 21696">
              <a:extLst>
                <a:ext uri="{FF2B5EF4-FFF2-40B4-BE49-F238E27FC236}">
                  <a16:creationId xmlns:a16="http://schemas.microsoft.com/office/drawing/2014/main" id="{C2ACF0E4-8424-9468-86AD-855F77B16334}"/>
                </a:ext>
              </a:extLst>
            </p:cNvPr>
            <p:cNvSpPr/>
            <p:nvPr/>
          </p:nvSpPr>
          <p:spPr>
            <a:xfrm>
              <a:off x="6485301" y="3781324"/>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98" name="Oval 21697">
              <a:extLst>
                <a:ext uri="{FF2B5EF4-FFF2-40B4-BE49-F238E27FC236}">
                  <a16:creationId xmlns:a16="http://schemas.microsoft.com/office/drawing/2014/main" id="{47633B40-ED57-6B1D-218E-2F5BA95CED3D}"/>
                </a:ext>
              </a:extLst>
            </p:cNvPr>
            <p:cNvSpPr/>
            <p:nvPr/>
          </p:nvSpPr>
          <p:spPr>
            <a:xfrm>
              <a:off x="6588715" y="3876574"/>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99" name="Oval 21698">
              <a:extLst>
                <a:ext uri="{FF2B5EF4-FFF2-40B4-BE49-F238E27FC236}">
                  <a16:creationId xmlns:a16="http://schemas.microsoft.com/office/drawing/2014/main" id="{6E7D02A9-C696-FBDE-F432-D9513B0293A3}"/>
                </a:ext>
              </a:extLst>
            </p:cNvPr>
            <p:cNvSpPr/>
            <p:nvPr/>
          </p:nvSpPr>
          <p:spPr>
            <a:xfrm>
              <a:off x="6637701" y="3933724"/>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726" name="Straight Arrow Connector 21725">
              <a:extLst>
                <a:ext uri="{FF2B5EF4-FFF2-40B4-BE49-F238E27FC236}">
                  <a16:creationId xmlns:a16="http://schemas.microsoft.com/office/drawing/2014/main" id="{D258EBC1-5CD4-A95C-9BD3-2A7BC042A671}"/>
                </a:ext>
              </a:extLst>
            </p:cNvPr>
            <p:cNvCxnSpPr/>
            <p:nvPr/>
          </p:nvCxnSpPr>
          <p:spPr>
            <a:xfrm>
              <a:off x="4800600" y="3643882"/>
              <a:ext cx="762000" cy="0"/>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sp>
          <p:nvSpPr>
            <p:cNvPr id="21727" name="TextBox 21726">
              <a:extLst>
                <a:ext uri="{FF2B5EF4-FFF2-40B4-BE49-F238E27FC236}">
                  <a16:creationId xmlns:a16="http://schemas.microsoft.com/office/drawing/2014/main" id="{AFB4317F-79D0-F2EA-70B2-F53F1293F378}"/>
                </a:ext>
              </a:extLst>
            </p:cNvPr>
            <p:cNvSpPr txBox="1"/>
            <p:nvPr/>
          </p:nvSpPr>
          <p:spPr>
            <a:xfrm>
              <a:off x="4870542" y="3665222"/>
              <a:ext cx="595035" cy="369332"/>
            </a:xfrm>
            <a:prstGeom prst="rect">
              <a:avLst/>
            </a:prstGeom>
            <a:noFill/>
          </p:spPr>
          <p:txBody>
            <a:bodyPr wrap="none" rtlCol="0">
              <a:spAutoFit/>
            </a:bodyPr>
            <a:lstStyle/>
            <a:p>
              <a:pPr algn="ctr"/>
              <a:r>
                <a:rPr lang="en-US" dirty="0"/>
                <a:t>Age</a:t>
              </a:r>
            </a:p>
          </p:txBody>
        </p:sp>
        <p:sp>
          <p:nvSpPr>
            <p:cNvPr id="21729" name="TextBox 21728">
              <a:extLst>
                <a:ext uri="{FF2B5EF4-FFF2-40B4-BE49-F238E27FC236}">
                  <a16:creationId xmlns:a16="http://schemas.microsoft.com/office/drawing/2014/main" id="{89613728-E8A7-B43F-A3C9-62D06333A796}"/>
                </a:ext>
              </a:extLst>
            </p:cNvPr>
            <p:cNvSpPr txBox="1"/>
            <p:nvPr/>
          </p:nvSpPr>
          <p:spPr>
            <a:xfrm>
              <a:off x="299458" y="3407290"/>
              <a:ext cx="1184940" cy="646331"/>
            </a:xfrm>
            <a:prstGeom prst="rect">
              <a:avLst/>
            </a:prstGeom>
            <a:noFill/>
          </p:spPr>
          <p:txBody>
            <a:bodyPr wrap="none" rtlCol="0">
              <a:spAutoFit/>
            </a:bodyPr>
            <a:lstStyle/>
            <a:p>
              <a:pPr algn="ctr"/>
              <a:r>
                <a:rPr lang="en-US" b="1" dirty="0"/>
                <a:t>Germline</a:t>
              </a:r>
            </a:p>
            <a:p>
              <a:pPr algn="ctr"/>
              <a:r>
                <a:rPr lang="en-US" dirty="0"/>
                <a:t>mutation</a:t>
              </a:r>
            </a:p>
          </p:txBody>
        </p:sp>
        <p:sp>
          <p:nvSpPr>
            <p:cNvPr id="21730" name="Oval 21729">
              <a:extLst>
                <a:ext uri="{FF2B5EF4-FFF2-40B4-BE49-F238E27FC236}">
                  <a16:creationId xmlns:a16="http://schemas.microsoft.com/office/drawing/2014/main" id="{00AD27B9-763F-22C9-260E-56CEA766A2DF}"/>
                </a:ext>
              </a:extLst>
            </p:cNvPr>
            <p:cNvSpPr/>
            <p:nvPr/>
          </p:nvSpPr>
          <p:spPr>
            <a:xfrm>
              <a:off x="6226629" y="3158098"/>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31" name="Oval 21730">
              <a:extLst>
                <a:ext uri="{FF2B5EF4-FFF2-40B4-BE49-F238E27FC236}">
                  <a16:creationId xmlns:a16="http://schemas.microsoft.com/office/drawing/2014/main" id="{67AAE51A-AB5C-298F-6CA4-A4A8F6EF1232}"/>
                </a:ext>
              </a:extLst>
            </p:cNvPr>
            <p:cNvSpPr/>
            <p:nvPr/>
          </p:nvSpPr>
          <p:spPr>
            <a:xfrm>
              <a:off x="6275615" y="3215248"/>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32" name="Oval 21731">
              <a:extLst>
                <a:ext uri="{FF2B5EF4-FFF2-40B4-BE49-F238E27FC236}">
                  <a16:creationId xmlns:a16="http://schemas.microsoft.com/office/drawing/2014/main" id="{1DAFFE54-883C-A8B1-3BF8-AAB019C86DA5}"/>
                </a:ext>
              </a:extLst>
            </p:cNvPr>
            <p:cNvSpPr/>
            <p:nvPr/>
          </p:nvSpPr>
          <p:spPr>
            <a:xfrm>
              <a:off x="6226629" y="3158098"/>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33" name="Oval 21732">
              <a:extLst>
                <a:ext uri="{FF2B5EF4-FFF2-40B4-BE49-F238E27FC236}">
                  <a16:creationId xmlns:a16="http://schemas.microsoft.com/office/drawing/2014/main" id="{956FC03C-58CD-6465-9043-E257879A75A0}"/>
                </a:ext>
              </a:extLst>
            </p:cNvPr>
            <p:cNvSpPr/>
            <p:nvPr/>
          </p:nvSpPr>
          <p:spPr>
            <a:xfrm>
              <a:off x="6275615" y="3215248"/>
              <a:ext cx="247650" cy="24765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34" name="Oval 21733">
              <a:extLst>
                <a:ext uri="{FF2B5EF4-FFF2-40B4-BE49-F238E27FC236}">
                  <a16:creationId xmlns:a16="http://schemas.microsoft.com/office/drawing/2014/main" id="{1EB8F423-C64F-0CC4-5C9E-5B18F731CAE3}"/>
                </a:ext>
              </a:extLst>
            </p:cNvPr>
            <p:cNvSpPr/>
            <p:nvPr/>
          </p:nvSpPr>
          <p:spPr>
            <a:xfrm>
              <a:off x="6226629" y="3158098"/>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35" name="Oval 21734">
              <a:extLst>
                <a:ext uri="{FF2B5EF4-FFF2-40B4-BE49-F238E27FC236}">
                  <a16:creationId xmlns:a16="http://schemas.microsoft.com/office/drawing/2014/main" id="{791402B2-EC7C-AE34-38DA-27A525E664E5}"/>
                </a:ext>
              </a:extLst>
            </p:cNvPr>
            <p:cNvSpPr/>
            <p:nvPr/>
          </p:nvSpPr>
          <p:spPr>
            <a:xfrm>
              <a:off x="6275615" y="3215248"/>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36" name="Oval 21735">
              <a:extLst>
                <a:ext uri="{FF2B5EF4-FFF2-40B4-BE49-F238E27FC236}">
                  <a16:creationId xmlns:a16="http://schemas.microsoft.com/office/drawing/2014/main" id="{6A93F136-9D8F-6BD1-29FA-79B502F4F671}"/>
                </a:ext>
              </a:extLst>
            </p:cNvPr>
            <p:cNvSpPr/>
            <p:nvPr/>
          </p:nvSpPr>
          <p:spPr>
            <a:xfrm>
              <a:off x="6379029" y="3310498"/>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37" name="Oval 21736">
              <a:extLst>
                <a:ext uri="{FF2B5EF4-FFF2-40B4-BE49-F238E27FC236}">
                  <a16:creationId xmlns:a16="http://schemas.microsoft.com/office/drawing/2014/main" id="{84921A81-5C63-8F1D-75CB-103C3E4D5141}"/>
                </a:ext>
              </a:extLst>
            </p:cNvPr>
            <p:cNvSpPr/>
            <p:nvPr/>
          </p:nvSpPr>
          <p:spPr>
            <a:xfrm>
              <a:off x="6428015" y="3367648"/>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38" name="Oval 21737">
              <a:extLst>
                <a:ext uri="{FF2B5EF4-FFF2-40B4-BE49-F238E27FC236}">
                  <a16:creationId xmlns:a16="http://schemas.microsoft.com/office/drawing/2014/main" id="{372CF33E-1558-7A85-5291-038A674147D8}"/>
                </a:ext>
              </a:extLst>
            </p:cNvPr>
            <p:cNvSpPr/>
            <p:nvPr/>
          </p:nvSpPr>
          <p:spPr>
            <a:xfrm>
              <a:off x="6379029" y="3310498"/>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39" name="Oval 21738">
              <a:extLst>
                <a:ext uri="{FF2B5EF4-FFF2-40B4-BE49-F238E27FC236}">
                  <a16:creationId xmlns:a16="http://schemas.microsoft.com/office/drawing/2014/main" id="{0ADFD805-0F37-5F21-57D5-2DCC1E8B8165}"/>
                </a:ext>
              </a:extLst>
            </p:cNvPr>
            <p:cNvSpPr/>
            <p:nvPr/>
          </p:nvSpPr>
          <p:spPr>
            <a:xfrm>
              <a:off x="6428015" y="3367648"/>
              <a:ext cx="247650" cy="24765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40" name="Oval 21739">
              <a:extLst>
                <a:ext uri="{FF2B5EF4-FFF2-40B4-BE49-F238E27FC236}">
                  <a16:creationId xmlns:a16="http://schemas.microsoft.com/office/drawing/2014/main" id="{1A837007-2C19-961D-3B26-68F775B53A9D}"/>
                </a:ext>
              </a:extLst>
            </p:cNvPr>
            <p:cNvSpPr/>
            <p:nvPr/>
          </p:nvSpPr>
          <p:spPr>
            <a:xfrm>
              <a:off x="6379029" y="3310498"/>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41" name="Oval 21740">
              <a:extLst>
                <a:ext uri="{FF2B5EF4-FFF2-40B4-BE49-F238E27FC236}">
                  <a16:creationId xmlns:a16="http://schemas.microsoft.com/office/drawing/2014/main" id="{C67B5170-7624-5D89-5FA1-A0FFBAB7E3EA}"/>
                </a:ext>
              </a:extLst>
            </p:cNvPr>
            <p:cNvSpPr/>
            <p:nvPr/>
          </p:nvSpPr>
          <p:spPr>
            <a:xfrm>
              <a:off x="6428015" y="3367648"/>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42" name="Oval 21741">
              <a:extLst>
                <a:ext uri="{FF2B5EF4-FFF2-40B4-BE49-F238E27FC236}">
                  <a16:creationId xmlns:a16="http://schemas.microsoft.com/office/drawing/2014/main" id="{9C03463D-215F-48B4-A992-F0F7374E5758}"/>
                </a:ext>
              </a:extLst>
            </p:cNvPr>
            <p:cNvSpPr/>
            <p:nvPr/>
          </p:nvSpPr>
          <p:spPr>
            <a:xfrm>
              <a:off x="6531429" y="3462898"/>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43" name="Oval 21742">
              <a:extLst>
                <a:ext uri="{FF2B5EF4-FFF2-40B4-BE49-F238E27FC236}">
                  <a16:creationId xmlns:a16="http://schemas.microsoft.com/office/drawing/2014/main" id="{B90F0348-7ECA-2073-14B2-04A7E9D6492F}"/>
                </a:ext>
              </a:extLst>
            </p:cNvPr>
            <p:cNvSpPr/>
            <p:nvPr/>
          </p:nvSpPr>
          <p:spPr>
            <a:xfrm>
              <a:off x="6580415" y="3520048"/>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44" name="Oval 21743">
              <a:extLst>
                <a:ext uri="{FF2B5EF4-FFF2-40B4-BE49-F238E27FC236}">
                  <a16:creationId xmlns:a16="http://schemas.microsoft.com/office/drawing/2014/main" id="{972922D5-3A8C-3568-4D81-5596BB72EA5D}"/>
                </a:ext>
              </a:extLst>
            </p:cNvPr>
            <p:cNvSpPr/>
            <p:nvPr/>
          </p:nvSpPr>
          <p:spPr>
            <a:xfrm>
              <a:off x="6531429" y="3462898"/>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45" name="Oval 21744">
              <a:extLst>
                <a:ext uri="{FF2B5EF4-FFF2-40B4-BE49-F238E27FC236}">
                  <a16:creationId xmlns:a16="http://schemas.microsoft.com/office/drawing/2014/main" id="{BC825551-DAF2-D4DE-F00A-96385DFF4F8F}"/>
                </a:ext>
              </a:extLst>
            </p:cNvPr>
            <p:cNvSpPr/>
            <p:nvPr/>
          </p:nvSpPr>
          <p:spPr>
            <a:xfrm>
              <a:off x="6580415" y="3520048"/>
              <a:ext cx="247650" cy="24765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46" name="Oval 21745">
              <a:extLst>
                <a:ext uri="{FF2B5EF4-FFF2-40B4-BE49-F238E27FC236}">
                  <a16:creationId xmlns:a16="http://schemas.microsoft.com/office/drawing/2014/main" id="{BDE4953E-41C2-F638-02E3-F095728BC908}"/>
                </a:ext>
              </a:extLst>
            </p:cNvPr>
            <p:cNvSpPr/>
            <p:nvPr/>
          </p:nvSpPr>
          <p:spPr>
            <a:xfrm>
              <a:off x="6531429" y="3462898"/>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47" name="Oval 21746">
              <a:extLst>
                <a:ext uri="{FF2B5EF4-FFF2-40B4-BE49-F238E27FC236}">
                  <a16:creationId xmlns:a16="http://schemas.microsoft.com/office/drawing/2014/main" id="{97FD3BC6-8369-F99D-6D18-E0E64742F6B2}"/>
                </a:ext>
              </a:extLst>
            </p:cNvPr>
            <p:cNvSpPr/>
            <p:nvPr/>
          </p:nvSpPr>
          <p:spPr>
            <a:xfrm>
              <a:off x="6580415" y="3520048"/>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48" name="Oval 21747">
              <a:extLst>
                <a:ext uri="{FF2B5EF4-FFF2-40B4-BE49-F238E27FC236}">
                  <a16:creationId xmlns:a16="http://schemas.microsoft.com/office/drawing/2014/main" id="{B8E8A1D4-2021-4EC4-6478-B7AD21716AC9}"/>
                </a:ext>
              </a:extLst>
            </p:cNvPr>
            <p:cNvSpPr/>
            <p:nvPr/>
          </p:nvSpPr>
          <p:spPr>
            <a:xfrm>
              <a:off x="6683829" y="3615298"/>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49" name="Oval 21748">
              <a:extLst>
                <a:ext uri="{FF2B5EF4-FFF2-40B4-BE49-F238E27FC236}">
                  <a16:creationId xmlns:a16="http://schemas.microsoft.com/office/drawing/2014/main" id="{44371FBB-8932-5B85-CC45-3F1558F3C697}"/>
                </a:ext>
              </a:extLst>
            </p:cNvPr>
            <p:cNvSpPr/>
            <p:nvPr/>
          </p:nvSpPr>
          <p:spPr>
            <a:xfrm>
              <a:off x="6732815" y="3672448"/>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50" name="Oval 21749">
              <a:extLst>
                <a:ext uri="{FF2B5EF4-FFF2-40B4-BE49-F238E27FC236}">
                  <a16:creationId xmlns:a16="http://schemas.microsoft.com/office/drawing/2014/main" id="{8DB170FE-6717-51F0-076F-4DB84D2FB6F3}"/>
                </a:ext>
              </a:extLst>
            </p:cNvPr>
            <p:cNvSpPr/>
            <p:nvPr/>
          </p:nvSpPr>
          <p:spPr>
            <a:xfrm>
              <a:off x="6683829" y="3615298"/>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51" name="Oval 21750">
              <a:extLst>
                <a:ext uri="{FF2B5EF4-FFF2-40B4-BE49-F238E27FC236}">
                  <a16:creationId xmlns:a16="http://schemas.microsoft.com/office/drawing/2014/main" id="{B548817F-D150-B2D7-81B9-A6B2F596252F}"/>
                </a:ext>
              </a:extLst>
            </p:cNvPr>
            <p:cNvSpPr/>
            <p:nvPr/>
          </p:nvSpPr>
          <p:spPr>
            <a:xfrm>
              <a:off x="6732815" y="3672448"/>
              <a:ext cx="247650" cy="24765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52" name="Oval 21751">
              <a:extLst>
                <a:ext uri="{FF2B5EF4-FFF2-40B4-BE49-F238E27FC236}">
                  <a16:creationId xmlns:a16="http://schemas.microsoft.com/office/drawing/2014/main" id="{D950B17B-BE09-8278-A763-DD483229BCA4}"/>
                </a:ext>
              </a:extLst>
            </p:cNvPr>
            <p:cNvSpPr/>
            <p:nvPr/>
          </p:nvSpPr>
          <p:spPr>
            <a:xfrm>
              <a:off x="6683829" y="3615298"/>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53" name="Oval 21752">
              <a:extLst>
                <a:ext uri="{FF2B5EF4-FFF2-40B4-BE49-F238E27FC236}">
                  <a16:creationId xmlns:a16="http://schemas.microsoft.com/office/drawing/2014/main" id="{D9564843-A712-E2F8-4E66-9DA9D3B9A7A5}"/>
                </a:ext>
              </a:extLst>
            </p:cNvPr>
            <p:cNvSpPr/>
            <p:nvPr/>
          </p:nvSpPr>
          <p:spPr>
            <a:xfrm>
              <a:off x="6732815" y="3672448"/>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54" name="Oval 21753">
              <a:extLst>
                <a:ext uri="{FF2B5EF4-FFF2-40B4-BE49-F238E27FC236}">
                  <a16:creationId xmlns:a16="http://schemas.microsoft.com/office/drawing/2014/main" id="{86F5CC01-1429-B7C0-9E33-2C851B99DF26}"/>
                </a:ext>
              </a:extLst>
            </p:cNvPr>
            <p:cNvSpPr/>
            <p:nvPr/>
          </p:nvSpPr>
          <p:spPr>
            <a:xfrm>
              <a:off x="6836229" y="3767698"/>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55" name="Oval 21754">
              <a:extLst>
                <a:ext uri="{FF2B5EF4-FFF2-40B4-BE49-F238E27FC236}">
                  <a16:creationId xmlns:a16="http://schemas.microsoft.com/office/drawing/2014/main" id="{12AB6F3F-FCC0-23F3-7363-0BBE9B1D2040}"/>
                </a:ext>
              </a:extLst>
            </p:cNvPr>
            <p:cNvSpPr/>
            <p:nvPr/>
          </p:nvSpPr>
          <p:spPr>
            <a:xfrm>
              <a:off x="6885215" y="3824848"/>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56" name="Oval 21755">
              <a:extLst>
                <a:ext uri="{FF2B5EF4-FFF2-40B4-BE49-F238E27FC236}">
                  <a16:creationId xmlns:a16="http://schemas.microsoft.com/office/drawing/2014/main" id="{D083D6A2-6A4D-396A-E726-BD0A12F8B77A}"/>
                </a:ext>
              </a:extLst>
            </p:cNvPr>
            <p:cNvSpPr/>
            <p:nvPr/>
          </p:nvSpPr>
          <p:spPr>
            <a:xfrm>
              <a:off x="6629400" y="3203011"/>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57" name="Oval 21756">
              <a:extLst>
                <a:ext uri="{FF2B5EF4-FFF2-40B4-BE49-F238E27FC236}">
                  <a16:creationId xmlns:a16="http://schemas.microsoft.com/office/drawing/2014/main" id="{C5DFC43B-ED3E-55FA-0DDD-A20D0D7CFA81}"/>
                </a:ext>
              </a:extLst>
            </p:cNvPr>
            <p:cNvSpPr/>
            <p:nvPr/>
          </p:nvSpPr>
          <p:spPr>
            <a:xfrm>
              <a:off x="6678386" y="3260161"/>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58" name="Oval 21757">
              <a:extLst>
                <a:ext uri="{FF2B5EF4-FFF2-40B4-BE49-F238E27FC236}">
                  <a16:creationId xmlns:a16="http://schemas.microsoft.com/office/drawing/2014/main" id="{85C89E2D-57A1-B682-2C78-59DBF3852B6B}"/>
                </a:ext>
              </a:extLst>
            </p:cNvPr>
            <p:cNvSpPr/>
            <p:nvPr/>
          </p:nvSpPr>
          <p:spPr>
            <a:xfrm>
              <a:off x="6629400" y="3203011"/>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59" name="Oval 21758">
              <a:extLst>
                <a:ext uri="{FF2B5EF4-FFF2-40B4-BE49-F238E27FC236}">
                  <a16:creationId xmlns:a16="http://schemas.microsoft.com/office/drawing/2014/main" id="{AFB0F516-2D60-785D-9FBF-B49ACA562490}"/>
                </a:ext>
              </a:extLst>
            </p:cNvPr>
            <p:cNvSpPr/>
            <p:nvPr/>
          </p:nvSpPr>
          <p:spPr>
            <a:xfrm>
              <a:off x="6678386" y="3260161"/>
              <a:ext cx="247650" cy="24765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60" name="Oval 21759">
              <a:extLst>
                <a:ext uri="{FF2B5EF4-FFF2-40B4-BE49-F238E27FC236}">
                  <a16:creationId xmlns:a16="http://schemas.microsoft.com/office/drawing/2014/main" id="{EE7D75BB-25A3-6223-608C-1F86236A9C63}"/>
                </a:ext>
              </a:extLst>
            </p:cNvPr>
            <p:cNvSpPr/>
            <p:nvPr/>
          </p:nvSpPr>
          <p:spPr>
            <a:xfrm>
              <a:off x="6629400" y="3203011"/>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61" name="Oval 21760">
              <a:extLst>
                <a:ext uri="{FF2B5EF4-FFF2-40B4-BE49-F238E27FC236}">
                  <a16:creationId xmlns:a16="http://schemas.microsoft.com/office/drawing/2014/main" id="{72F7162C-CAF8-D39B-55E1-82C138B13553}"/>
                </a:ext>
              </a:extLst>
            </p:cNvPr>
            <p:cNvSpPr/>
            <p:nvPr/>
          </p:nvSpPr>
          <p:spPr>
            <a:xfrm>
              <a:off x="6678386" y="3260161"/>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62" name="Oval 21761">
              <a:extLst>
                <a:ext uri="{FF2B5EF4-FFF2-40B4-BE49-F238E27FC236}">
                  <a16:creationId xmlns:a16="http://schemas.microsoft.com/office/drawing/2014/main" id="{B8E57735-1049-F1FE-6A0E-D292D5D7B742}"/>
                </a:ext>
              </a:extLst>
            </p:cNvPr>
            <p:cNvSpPr/>
            <p:nvPr/>
          </p:nvSpPr>
          <p:spPr>
            <a:xfrm>
              <a:off x="6781800" y="3355411"/>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63" name="Oval 21762">
              <a:extLst>
                <a:ext uri="{FF2B5EF4-FFF2-40B4-BE49-F238E27FC236}">
                  <a16:creationId xmlns:a16="http://schemas.microsoft.com/office/drawing/2014/main" id="{71D4ACFB-12E2-EC6A-ADBA-A4A026860DE7}"/>
                </a:ext>
              </a:extLst>
            </p:cNvPr>
            <p:cNvSpPr/>
            <p:nvPr/>
          </p:nvSpPr>
          <p:spPr>
            <a:xfrm>
              <a:off x="6830786" y="3412561"/>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64" name="Oval 21763">
              <a:extLst>
                <a:ext uri="{FF2B5EF4-FFF2-40B4-BE49-F238E27FC236}">
                  <a16:creationId xmlns:a16="http://schemas.microsoft.com/office/drawing/2014/main" id="{FF4430FC-9230-7A2D-2B11-6BDCF772F551}"/>
                </a:ext>
              </a:extLst>
            </p:cNvPr>
            <p:cNvSpPr/>
            <p:nvPr/>
          </p:nvSpPr>
          <p:spPr>
            <a:xfrm>
              <a:off x="6781800" y="3355411"/>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65" name="Oval 21764">
              <a:extLst>
                <a:ext uri="{FF2B5EF4-FFF2-40B4-BE49-F238E27FC236}">
                  <a16:creationId xmlns:a16="http://schemas.microsoft.com/office/drawing/2014/main" id="{BB1E32EB-0764-7895-5BA0-AA7F3A5BC52D}"/>
                </a:ext>
              </a:extLst>
            </p:cNvPr>
            <p:cNvSpPr/>
            <p:nvPr/>
          </p:nvSpPr>
          <p:spPr>
            <a:xfrm>
              <a:off x="6830786" y="3412561"/>
              <a:ext cx="247650" cy="24765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66" name="Oval 21765">
              <a:extLst>
                <a:ext uri="{FF2B5EF4-FFF2-40B4-BE49-F238E27FC236}">
                  <a16:creationId xmlns:a16="http://schemas.microsoft.com/office/drawing/2014/main" id="{2779C03D-A430-609D-B30B-16D842FDF0D5}"/>
                </a:ext>
              </a:extLst>
            </p:cNvPr>
            <p:cNvSpPr/>
            <p:nvPr/>
          </p:nvSpPr>
          <p:spPr>
            <a:xfrm>
              <a:off x="6781800" y="3355411"/>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67" name="Oval 21766">
              <a:extLst>
                <a:ext uri="{FF2B5EF4-FFF2-40B4-BE49-F238E27FC236}">
                  <a16:creationId xmlns:a16="http://schemas.microsoft.com/office/drawing/2014/main" id="{24E1E747-06D9-B22B-4973-23B44988DB4C}"/>
                </a:ext>
              </a:extLst>
            </p:cNvPr>
            <p:cNvSpPr/>
            <p:nvPr/>
          </p:nvSpPr>
          <p:spPr>
            <a:xfrm>
              <a:off x="6830786" y="3412561"/>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68" name="Oval 21767">
              <a:extLst>
                <a:ext uri="{FF2B5EF4-FFF2-40B4-BE49-F238E27FC236}">
                  <a16:creationId xmlns:a16="http://schemas.microsoft.com/office/drawing/2014/main" id="{009CA6C2-0E8C-949D-5E33-A3E9481F3840}"/>
                </a:ext>
              </a:extLst>
            </p:cNvPr>
            <p:cNvSpPr/>
            <p:nvPr/>
          </p:nvSpPr>
          <p:spPr>
            <a:xfrm>
              <a:off x="6934200" y="3507811"/>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69" name="Oval 21768">
              <a:extLst>
                <a:ext uri="{FF2B5EF4-FFF2-40B4-BE49-F238E27FC236}">
                  <a16:creationId xmlns:a16="http://schemas.microsoft.com/office/drawing/2014/main" id="{9F23A787-0584-1573-5244-AB3786C6E5CB}"/>
                </a:ext>
              </a:extLst>
            </p:cNvPr>
            <p:cNvSpPr/>
            <p:nvPr/>
          </p:nvSpPr>
          <p:spPr>
            <a:xfrm>
              <a:off x="6983186" y="3564961"/>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70" name="Oval 21769">
              <a:extLst>
                <a:ext uri="{FF2B5EF4-FFF2-40B4-BE49-F238E27FC236}">
                  <a16:creationId xmlns:a16="http://schemas.microsoft.com/office/drawing/2014/main" id="{78B07BB2-9A15-729B-F6D8-9E7C6F0223E3}"/>
                </a:ext>
              </a:extLst>
            </p:cNvPr>
            <p:cNvSpPr/>
            <p:nvPr/>
          </p:nvSpPr>
          <p:spPr>
            <a:xfrm>
              <a:off x="6934200" y="3507811"/>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71" name="Oval 21770">
              <a:extLst>
                <a:ext uri="{FF2B5EF4-FFF2-40B4-BE49-F238E27FC236}">
                  <a16:creationId xmlns:a16="http://schemas.microsoft.com/office/drawing/2014/main" id="{8244433F-AABB-7A6D-0351-0FAE34F00DF4}"/>
                </a:ext>
              </a:extLst>
            </p:cNvPr>
            <p:cNvSpPr/>
            <p:nvPr/>
          </p:nvSpPr>
          <p:spPr>
            <a:xfrm>
              <a:off x="6983186" y="3564961"/>
              <a:ext cx="247650" cy="24765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72" name="Oval 21771">
              <a:extLst>
                <a:ext uri="{FF2B5EF4-FFF2-40B4-BE49-F238E27FC236}">
                  <a16:creationId xmlns:a16="http://schemas.microsoft.com/office/drawing/2014/main" id="{183AACDB-6E0F-EC79-9E03-1675A7F25BD9}"/>
                </a:ext>
              </a:extLst>
            </p:cNvPr>
            <p:cNvSpPr/>
            <p:nvPr/>
          </p:nvSpPr>
          <p:spPr>
            <a:xfrm>
              <a:off x="6934200" y="3507811"/>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73" name="Oval 21772">
              <a:extLst>
                <a:ext uri="{FF2B5EF4-FFF2-40B4-BE49-F238E27FC236}">
                  <a16:creationId xmlns:a16="http://schemas.microsoft.com/office/drawing/2014/main" id="{FF7FC234-7EC1-88A3-AE36-8B98506A16A9}"/>
                </a:ext>
              </a:extLst>
            </p:cNvPr>
            <p:cNvSpPr/>
            <p:nvPr/>
          </p:nvSpPr>
          <p:spPr>
            <a:xfrm>
              <a:off x="6983186" y="3564961"/>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74" name="Oval 21773">
              <a:extLst>
                <a:ext uri="{FF2B5EF4-FFF2-40B4-BE49-F238E27FC236}">
                  <a16:creationId xmlns:a16="http://schemas.microsoft.com/office/drawing/2014/main" id="{3C20FF42-A964-5710-8688-037E85923846}"/>
                </a:ext>
              </a:extLst>
            </p:cNvPr>
            <p:cNvSpPr/>
            <p:nvPr/>
          </p:nvSpPr>
          <p:spPr>
            <a:xfrm>
              <a:off x="7086600" y="3660211"/>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75" name="Oval 21774">
              <a:extLst>
                <a:ext uri="{FF2B5EF4-FFF2-40B4-BE49-F238E27FC236}">
                  <a16:creationId xmlns:a16="http://schemas.microsoft.com/office/drawing/2014/main" id="{26CB654E-84AC-0FE6-55AE-CF2F2B288CCD}"/>
                </a:ext>
              </a:extLst>
            </p:cNvPr>
            <p:cNvSpPr/>
            <p:nvPr/>
          </p:nvSpPr>
          <p:spPr>
            <a:xfrm>
              <a:off x="7135586" y="3717361"/>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76" name="Oval 21775">
              <a:extLst>
                <a:ext uri="{FF2B5EF4-FFF2-40B4-BE49-F238E27FC236}">
                  <a16:creationId xmlns:a16="http://schemas.microsoft.com/office/drawing/2014/main" id="{F46FF19A-3DD0-4094-5CB3-A7F19FF45D03}"/>
                </a:ext>
              </a:extLst>
            </p:cNvPr>
            <p:cNvSpPr/>
            <p:nvPr/>
          </p:nvSpPr>
          <p:spPr>
            <a:xfrm>
              <a:off x="7086600" y="3660211"/>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77" name="Oval 21776">
              <a:extLst>
                <a:ext uri="{FF2B5EF4-FFF2-40B4-BE49-F238E27FC236}">
                  <a16:creationId xmlns:a16="http://schemas.microsoft.com/office/drawing/2014/main" id="{A05D22DE-5A1C-C4B7-8327-33496BC3948B}"/>
                </a:ext>
              </a:extLst>
            </p:cNvPr>
            <p:cNvSpPr/>
            <p:nvPr/>
          </p:nvSpPr>
          <p:spPr>
            <a:xfrm>
              <a:off x="7135586" y="3717361"/>
              <a:ext cx="247650" cy="24765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78" name="Oval 21777">
              <a:extLst>
                <a:ext uri="{FF2B5EF4-FFF2-40B4-BE49-F238E27FC236}">
                  <a16:creationId xmlns:a16="http://schemas.microsoft.com/office/drawing/2014/main" id="{30FF4C2E-8925-22C0-49FE-1CADE779A926}"/>
                </a:ext>
              </a:extLst>
            </p:cNvPr>
            <p:cNvSpPr/>
            <p:nvPr/>
          </p:nvSpPr>
          <p:spPr>
            <a:xfrm>
              <a:off x="7086600" y="3660211"/>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79" name="Oval 21778">
              <a:extLst>
                <a:ext uri="{FF2B5EF4-FFF2-40B4-BE49-F238E27FC236}">
                  <a16:creationId xmlns:a16="http://schemas.microsoft.com/office/drawing/2014/main" id="{C061A0CD-EEEC-A434-1B95-73881533B413}"/>
                </a:ext>
              </a:extLst>
            </p:cNvPr>
            <p:cNvSpPr/>
            <p:nvPr/>
          </p:nvSpPr>
          <p:spPr>
            <a:xfrm>
              <a:off x="7135586" y="3717361"/>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80" name="Oval 21779">
              <a:extLst>
                <a:ext uri="{FF2B5EF4-FFF2-40B4-BE49-F238E27FC236}">
                  <a16:creationId xmlns:a16="http://schemas.microsoft.com/office/drawing/2014/main" id="{3174763C-2226-2458-DF8A-69141F40E4D5}"/>
                </a:ext>
              </a:extLst>
            </p:cNvPr>
            <p:cNvSpPr/>
            <p:nvPr/>
          </p:nvSpPr>
          <p:spPr>
            <a:xfrm>
              <a:off x="7239000" y="3812611"/>
              <a:ext cx="381000" cy="381000"/>
            </a:xfrm>
            <a:prstGeom prst="ellipse">
              <a:avLst/>
            </a:prstGeom>
            <a:gradFill>
              <a:gsLst>
                <a:gs pos="0">
                  <a:srgbClr val="E0497D"/>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81" name="Oval 21780">
              <a:extLst>
                <a:ext uri="{FF2B5EF4-FFF2-40B4-BE49-F238E27FC236}">
                  <a16:creationId xmlns:a16="http://schemas.microsoft.com/office/drawing/2014/main" id="{9F9C4703-6CF5-96E0-DFEF-150EB39751B9}"/>
                </a:ext>
              </a:extLst>
            </p:cNvPr>
            <p:cNvSpPr/>
            <p:nvPr/>
          </p:nvSpPr>
          <p:spPr>
            <a:xfrm>
              <a:off x="7287986" y="3869761"/>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83" name="TextBox 21782">
              <a:extLst>
                <a:ext uri="{FF2B5EF4-FFF2-40B4-BE49-F238E27FC236}">
                  <a16:creationId xmlns:a16="http://schemas.microsoft.com/office/drawing/2014/main" id="{609A2DCE-1F94-276D-CE88-928B8B582FA0}"/>
                </a:ext>
              </a:extLst>
            </p:cNvPr>
            <p:cNvSpPr txBox="1"/>
            <p:nvPr/>
          </p:nvSpPr>
          <p:spPr>
            <a:xfrm>
              <a:off x="1408542" y="4265023"/>
              <a:ext cx="1646606" cy="646331"/>
            </a:xfrm>
            <a:prstGeom prst="rect">
              <a:avLst/>
            </a:prstGeom>
            <a:noFill/>
          </p:spPr>
          <p:txBody>
            <a:bodyPr wrap="none" rtlCol="0">
              <a:spAutoFit/>
            </a:bodyPr>
            <a:lstStyle/>
            <a:p>
              <a:pPr algn="ctr"/>
              <a:r>
                <a:rPr lang="en-US" dirty="0"/>
                <a:t>Chronic</a:t>
              </a:r>
            </a:p>
            <a:p>
              <a:pPr algn="ctr"/>
              <a:r>
                <a:rPr lang="en-US" dirty="0"/>
                <a:t>stress ± BMF</a:t>
              </a:r>
            </a:p>
          </p:txBody>
        </p:sp>
        <p:sp>
          <p:nvSpPr>
            <p:cNvPr id="21794" name="Oval 21793">
              <a:extLst>
                <a:ext uri="{FF2B5EF4-FFF2-40B4-BE49-F238E27FC236}">
                  <a16:creationId xmlns:a16="http://schemas.microsoft.com/office/drawing/2014/main" id="{E6DD3073-E579-96D7-B968-289E18094AF6}"/>
                </a:ext>
              </a:extLst>
            </p:cNvPr>
            <p:cNvSpPr/>
            <p:nvPr/>
          </p:nvSpPr>
          <p:spPr>
            <a:xfrm>
              <a:off x="6958846" y="3564677"/>
              <a:ext cx="381000" cy="381000"/>
            </a:xfrm>
            <a:prstGeom prst="ellipse">
              <a:avLst/>
            </a:prstGeom>
            <a:gradFill>
              <a:gsLst>
                <a:gs pos="0">
                  <a:srgbClr val="E0497D"/>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95" name="Oval 21794">
              <a:extLst>
                <a:ext uri="{FF2B5EF4-FFF2-40B4-BE49-F238E27FC236}">
                  <a16:creationId xmlns:a16="http://schemas.microsoft.com/office/drawing/2014/main" id="{4F7A1DE6-43BF-6227-D604-81655C9018B8}"/>
                </a:ext>
              </a:extLst>
            </p:cNvPr>
            <p:cNvSpPr/>
            <p:nvPr/>
          </p:nvSpPr>
          <p:spPr>
            <a:xfrm>
              <a:off x="7007832" y="3621827"/>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96" name="Oval 21795">
              <a:extLst>
                <a:ext uri="{FF2B5EF4-FFF2-40B4-BE49-F238E27FC236}">
                  <a16:creationId xmlns:a16="http://schemas.microsoft.com/office/drawing/2014/main" id="{7A1A9807-9935-7423-AF7E-42086369B7D2}"/>
                </a:ext>
              </a:extLst>
            </p:cNvPr>
            <p:cNvSpPr/>
            <p:nvPr/>
          </p:nvSpPr>
          <p:spPr>
            <a:xfrm>
              <a:off x="6510745" y="3469711"/>
              <a:ext cx="381000" cy="381000"/>
            </a:xfrm>
            <a:prstGeom prst="ellipse">
              <a:avLst/>
            </a:prstGeom>
            <a:gradFill>
              <a:gsLst>
                <a:gs pos="0">
                  <a:srgbClr val="E0497D"/>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97" name="Oval 21796">
              <a:extLst>
                <a:ext uri="{FF2B5EF4-FFF2-40B4-BE49-F238E27FC236}">
                  <a16:creationId xmlns:a16="http://schemas.microsoft.com/office/drawing/2014/main" id="{5B028B75-5A6C-F2A2-A903-616D3C9FAE5B}"/>
                </a:ext>
              </a:extLst>
            </p:cNvPr>
            <p:cNvSpPr/>
            <p:nvPr/>
          </p:nvSpPr>
          <p:spPr>
            <a:xfrm>
              <a:off x="6559731" y="3526861"/>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98" name="Oval 21797">
              <a:extLst>
                <a:ext uri="{FF2B5EF4-FFF2-40B4-BE49-F238E27FC236}">
                  <a16:creationId xmlns:a16="http://schemas.microsoft.com/office/drawing/2014/main" id="{57776B83-DC47-5B55-BDF5-516F64580A43}"/>
                </a:ext>
              </a:extLst>
            </p:cNvPr>
            <p:cNvSpPr/>
            <p:nvPr/>
          </p:nvSpPr>
          <p:spPr>
            <a:xfrm>
              <a:off x="6663145" y="3622111"/>
              <a:ext cx="381000" cy="381000"/>
            </a:xfrm>
            <a:prstGeom prst="ellipse">
              <a:avLst/>
            </a:prstGeom>
            <a:gradFill>
              <a:gsLst>
                <a:gs pos="0">
                  <a:srgbClr val="E0497D"/>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99" name="Oval 21798">
              <a:extLst>
                <a:ext uri="{FF2B5EF4-FFF2-40B4-BE49-F238E27FC236}">
                  <a16:creationId xmlns:a16="http://schemas.microsoft.com/office/drawing/2014/main" id="{34AD26CD-ADCA-5F58-14E7-68076BFB0BF4}"/>
                </a:ext>
              </a:extLst>
            </p:cNvPr>
            <p:cNvSpPr/>
            <p:nvPr/>
          </p:nvSpPr>
          <p:spPr>
            <a:xfrm>
              <a:off x="6712131" y="3679261"/>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00" name="Oval 21799">
              <a:extLst>
                <a:ext uri="{FF2B5EF4-FFF2-40B4-BE49-F238E27FC236}">
                  <a16:creationId xmlns:a16="http://schemas.microsoft.com/office/drawing/2014/main" id="{8845473A-C172-35AF-1A2F-AE623E5C4D1A}"/>
                </a:ext>
              </a:extLst>
            </p:cNvPr>
            <p:cNvSpPr/>
            <p:nvPr/>
          </p:nvSpPr>
          <p:spPr>
            <a:xfrm>
              <a:off x="6815545" y="3774511"/>
              <a:ext cx="381000" cy="381000"/>
            </a:xfrm>
            <a:prstGeom prst="ellipse">
              <a:avLst/>
            </a:prstGeom>
            <a:gradFill>
              <a:gsLst>
                <a:gs pos="0">
                  <a:srgbClr val="E0497D"/>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01" name="Oval 21800">
              <a:extLst>
                <a:ext uri="{FF2B5EF4-FFF2-40B4-BE49-F238E27FC236}">
                  <a16:creationId xmlns:a16="http://schemas.microsoft.com/office/drawing/2014/main" id="{B951F926-8E4A-7595-C02A-AB2013BFD41D}"/>
                </a:ext>
              </a:extLst>
            </p:cNvPr>
            <p:cNvSpPr/>
            <p:nvPr/>
          </p:nvSpPr>
          <p:spPr>
            <a:xfrm>
              <a:off x="6864531" y="3831661"/>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02" name="Oval 21801">
              <a:extLst>
                <a:ext uri="{FF2B5EF4-FFF2-40B4-BE49-F238E27FC236}">
                  <a16:creationId xmlns:a16="http://schemas.microsoft.com/office/drawing/2014/main" id="{540240BF-E279-DB66-05F8-AA0255050444}"/>
                </a:ext>
              </a:extLst>
            </p:cNvPr>
            <p:cNvSpPr/>
            <p:nvPr/>
          </p:nvSpPr>
          <p:spPr>
            <a:xfrm>
              <a:off x="6967945" y="3926911"/>
              <a:ext cx="381000" cy="381000"/>
            </a:xfrm>
            <a:prstGeom prst="ellipse">
              <a:avLst/>
            </a:prstGeom>
            <a:gradFill>
              <a:gsLst>
                <a:gs pos="0">
                  <a:srgbClr val="E0497D"/>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03" name="Oval 21802">
              <a:extLst>
                <a:ext uri="{FF2B5EF4-FFF2-40B4-BE49-F238E27FC236}">
                  <a16:creationId xmlns:a16="http://schemas.microsoft.com/office/drawing/2014/main" id="{E170C67B-252F-0A59-3F17-7E63439A5B78}"/>
                </a:ext>
              </a:extLst>
            </p:cNvPr>
            <p:cNvSpPr/>
            <p:nvPr/>
          </p:nvSpPr>
          <p:spPr>
            <a:xfrm>
              <a:off x="7016931" y="3984061"/>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08" name="TextBox 21807">
              <a:extLst>
                <a:ext uri="{FF2B5EF4-FFF2-40B4-BE49-F238E27FC236}">
                  <a16:creationId xmlns:a16="http://schemas.microsoft.com/office/drawing/2014/main" id="{9F2D2DEC-E96E-31E6-99DA-D96774016E81}"/>
                </a:ext>
              </a:extLst>
            </p:cNvPr>
            <p:cNvSpPr txBox="1"/>
            <p:nvPr/>
          </p:nvSpPr>
          <p:spPr>
            <a:xfrm>
              <a:off x="5715656" y="4409964"/>
              <a:ext cx="2390399" cy="369332"/>
            </a:xfrm>
            <a:prstGeom prst="rect">
              <a:avLst/>
            </a:prstGeom>
            <a:noFill/>
          </p:spPr>
          <p:txBody>
            <a:bodyPr wrap="none" rtlCol="0">
              <a:spAutoFit/>
            </a:bodyPr>
            <a:lstStyle/>
            <a:p>
              <a:pPr algn="ctr"/>
              <a:r>
                <a:rPr lang="en-US" dirty="0"/>
                <a:t>MDS (more common)</a:t>
              </a:r>
            </a:p>
          </p:txBody>
        </p:sp>
        <p:sp>
          <p:nvSpPr>
            <p:cNvPr id="21812" name="Oval 21811">
              <a:extLst>
                <a:ext uri="{FF2B5EF4-FFF2-40B4-BE49-F238E27FC236}">
                  <a16:creationId xmlns:a16="http://schemas.microsoft.com/office/drawing/2014/main" id="{DEA6D049-49E2-7DFC-CAF1-B5441C905B6B}"/>
                </a:ext>
              </a:extLst>
            </p:cNvPr>
            <p:cNvSpPr/>
            <p:nvPr/>
          </p:nvSpPr>
          <p:spPr>
            <a:xfrm>
              <a:off x="3793505" y="3374461"/>
              <a:ext cx="381000" cy="38100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13" name="Oval 21812">
              <a:extLst>
                <a:ext uri="{FF2B5EF4-FFF2-40B4-BE49-F238E27FC236}">
                  <a16:creationId xmlns:a16="http://schemas.microsoft.com/office/drawing/2014/main" id="{C4697219-8DDA-DBDA-6A2F-DE42ED7022F7}"/>
                </a:ext>
              </a:extLst>
            </p:cNvPr>
            <p:cNvSpPr/>
            <p:nvPr/>
          </p:nvSpPr>
          <p:spPr>
            <a:xfrm>
              <a:off x="3842491" y="3431611"/>
              <a:ext cx="247650" cy="24765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14" name="Oval 21813">
              <a:extLst>
                <a:ext uri="{FF2B5EF4-FFF2-40B4-BE49-F238E27FC236}">
                  <a16:creationId xmlns:a16="http://schemas.microsoft.com/office/drawing/2014/main" id="{CEC65A2F-136D-11B5-F100-8BA84AA24E75}"/>
                </a:ext>
              </a:extLst>
            </p:cNvPr>
            <p:cNvSpPr/>
            <p:nvPr/>
          </p:nvSpPr>
          <p:spPr>
            <a:xfrm>
              <a:off x="3848264" y="3688502"/>
              <a:ext cx="381000" cy="38100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15" name="Oval 21814">
              <a:extLst>
                <a:ext uri="{FF2B5EF4-FFF2-40B4-BE49-F238E27FC236}">
                  <a16:creationId xmlns:a16="http://schemas.microsoft.com/office/drawing/2014/main" id="{AF73B278-2AD0-1D4D-571F-534570F5BF4B}"/>
                </a:ext>
              </a:extLst>
            </p:cNvPr>
            <p:cNvSpPr/>
            <p:nvPr/>
          </p:nvSpPr>
          <p:spPr>
            <a:xfrm>
              <a:off x="3897250" y="3745652"/>
              <a:ext cx="247650" cy="24765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16" name="Oval 21815">
              <a:extLst>
                <a:ext uri="{FF2B5EF4-FFF2-40B4-BE49-F238E27FC236}">
                  <a16:creationId xmlns:a16="http://schemas.microsoft.com/office/drawing/2014/main" id="{E7B905C6-9517-D1EF-218F-8EF178FB9390}"/>
                </a:ext>
              </a:extLst>
            </p:cNvPr>
            <p:cNvSpPr/>
            <p:nvPr/>
          </p:nvSpPr>
          <p:spPr>
            <a:xfrm>
              <a:off x="6127220" y="3428894"/>
              <a:ext cx="381000" cy="38100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17" name="Oval 21816">
              <a:extLst>
                <a:ext uri="{FF2B5EF4-FFF2-40B4-BE49-F238E27FC236}">
                  <a16:creationId xmlns:a16="http://schemas.microsoft.com/office/drawing/2014/main" id="{E80F52A9-C6EE-9E83-40EB-C9E948304547}"/>
                </a:ext>
              </a:extLst>
            </p:cNvPr>
            <p:cNvSpPr/>
            <p:nvPr/>
          </p:nvSpPr>
          <p:spPr>
            <a:xfrm>
              <a:off x="6176206" y="3486044"/>
              <a:ext cx="247650" cy="24765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18" name="Oval 21817">
              <a:extLst>
                <a:ext uri="{FF2B5EF4-FFF2-40B4-BE49-F238E27FC236}">
                  <a16:creationId xmlns:a16="http://schemas.microsoft.com/office/drawing/2014/main" id="{448EC4C5-7E8A-1E2C-F79E-968E0AF8F68F}"/>
                </a:ext>
              </a:extLst>
            </p:cNvPr>
            <p:cNvSpPr/>
            <p:nvPr/>
          </p:nvSpPr>
          <p:spPr>
            <a:xfrm>
              <a:off x="6372905" y="3702412"/>
              <a:ext cx="381000" cy="38100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19" name="Oval 21818">
              <a:extLst>
                <a:ext uri="{FF2B5EF4-FFF2-40B4-BE49-F238E27FC236}">
                  <a16:creationId xmlns:a16="http://schemas.microsoft.com/office/drawing/2014/main" id="{F5366E1C-67A2-1735-9720-B0BB9E36E286}"/>
                </a:ext>
              </a:extLst>
            </p:cNvPr>
            <p:cNvSpPr/>
            <p:nvPr/>
          </p:nvSpPr>
          <p:spPr>
            <a:xfrm>
              <a:off x="6421891" y="3759562"/>
              <a:ext cx="247650" cy="24765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20" name="Oval 21819">
              <a:extLst>
                <a:ext uri="{FF2B5EF4-FFF2-40B4-BE49-F238E27FC236}">
                  <a16:creationId xmlns:a16="http://schemas.microsoft.com/office/drawing/2014/main" id="{1CB03C7C-819C-85AA-8093-7DF5C2560688}"/>
                </a:ext>
              </a:extLst>
            </p:cNvPr>
            <p:cNvSpPr/>
            <p:nvPr/>
          </p:nvSpPr>
          <p:spPr>
            <a:xfrm>
              <a:off x="3603171" y="3539542"/>
              <a:ext cx="381000" cy="38100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21" name="Oval 21820">
              <a:extLst>
                <a:ext uri="{FF2B5EF4-FFF2-40B4-BE49-F238E27FC236}">
                  <a16:creationId xmlns:a16="http://schemas.microsoft.com/office/drawing/2014/main" id="{F496E13C-3778-374F-E456-18FA0F06CAEE}"/>
                </a:ext>
              </a:extLst>
            </p:cNvPr>
            <p:cNvSpPr/>
            <p:nvPr/>
          </p:nvSpPr>
          <p:spPr>
            <a:xfrm>
              <a:off x="3652157" y="3596692"/>
              <a:ext cx="247650" cy="24765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22" name="TextBox 21821">
              <a:extLst>
                <a:ext uri="{FF2B5EF4-FFF2-40B4-BE49-F238E27FC236}">
                  <a16:creationId xmlns:a16="http://schemas.microsoft.com/office/drawing/2014/main" id="{0F333D3F-4109-B64C-8926-D5C0B48A5DB3}"/>
                </a:ext>
              </a:extLst>
            </p:cNvPr>
            <p:cNvSpPr txBox="1"/>
            <p:nvPr/>
          </p:nvSpPr>
          <p:spPr>
            <a:xfrm>
              <a:off x="3716489" y="4248053"/>
              <a:ext cx="1338828" cy="646331"/>
            </a:xfrm>
            <a:prstGeom prst="rect">
              <a:avLst/>
            </a:prstGeom>
            <a:noFill/>
          </p:spPr>
          <p:txBody>
            <a:bodyPr wrap="none" rtlCol="0">
              <a:spAutoFit/>
            </a:bodyPr>
            <a:lstStyle/>
            <a:p>
              <a:pPr algn="ctr"/>
              <a:r>
                <a:rPr lang="en-US" b="1" dirty="0"/>
                <a:t>Somatic</a:t>
              </a:r>
              <a:r>
                <a:rPr lang="en-US" dirty="0"/>
                <a:t> </a:t>
              </a:r>
            </a:p>
            <a:p>
              <a:pPr algn="ctr"/>
              <a:r>
                <a:rPr lang="en-US" dirty="0"/>
                <a:t>mutation(s)</a:t>
              </a:r>
            </a:p>
          </p:txBody>
        </p:sp>
      </p:grpSp>
      <p:sp>
        <p:nvSpPr>
          <p:cNvPr id="21829" name="TextBox 21828">
            <a:extLst>
              <a:ext uri="{FF2B5EF4-FFF2-40B4-BE49-F238E27FC236}">
                <a16:creationId xmlns:a16="http://schemas.microsoft.com/office/drawing/2014/main" id="{56E7B090-C53E-9B88-D003-1972254C1B75}"/>
              </a:ext>
            </a:extLst>
          </p:cNvPr>
          <p:cNvSpPr txBox="1"/>
          <p:nvPr/>
        </p:nvSpPr>
        <p:spPr>
          <a:xfrm>
            <a:off x="4476649" y="2768866"/>
            <a:ext cx="1775087" cy="523220"/>
          </a:xfrm>
          <a:prstGeom prst="rect">
            <a:avLst/>
          </a:prstGeom>
          <a:noFill/>
        </p:spPr>
        <p:txBody>
          <a:bodyPr wrap="square" rtlCol="0">
            <a:spAutoFit/>
          </a:bodyPr>
          <a:lstStyle/>
          <a:p>
            <a:pPr algn="ctr"/>
            <a:r>
              <a:rPr lang="en-US" sz="1400" dirty="0"/>
              <a:t>Clonal hematopoiesis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823"/>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18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Box 2">
            <a:extLst>
              <a:ext uri="{FF2B5EF4-FFF2-40B4-BE49-F238E27FC236}">
                <a16:creationId xmlns:a16="http://schemas.microsoft.com/office/drawing/2014/main" id="{5FD16648-8793-A2BC-D1BB-1C1EBA9502D7}"/>
              </a:ext>
            </a:extLst>
          </p:cNvPr>
          <p:cNvSpPr txBox="1">
            <a:spLocks noChangeArrowheads="1"/>
          </p:cNvSpPr>
          <p:nvPr/>
        </p:nvSpPr>
        <p:spPr bwMode="auto">
          <a:xfrm>
            <a:off x="2330678" y="319549"/>
            <a:ext cx="45159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400" dirty="0">
                <a:solidFill>
                  <a:srgbClr val="002060"/>
                </a:solidFill>
              </a:rPr>
              <a:t>Inherited Predisposition to MDS</a:t>
            </a:r>
            <a:endParaRPr lang="en-US" altLang="en-US" dirty="0">
              <a:solidFill>
                <a:srgbClr val="002060"/>
              </a:solidFill>
            </a:endParaRPr>
          </a:p>
        </p:txBody>
      </p:sp>
      <p:sp>
        <p:nvSpPr>
          <p:cNvPr id="4" name="TextBox 3">
            <a:extLst>
              <a:ext uri="{FF2B5EF4-FFF2-40B4-BE49-F238E27FC236}">
                <a16:creationId xmlns:a16="http://schemas.microsoft.com/office/drawing/2014/main" id="{18B0AFCB-A50F-6D85-9FF1-30F5394BB86F}"/>
              </a:ext>
            </a:extLst>
          </p:cNvPr>
          <p:cNvSpPr txBox="1"/>
          <p:nvPr/>
        </p:nvSpPr>
        <p:spPr>
          <a:xfrm>
            <a:off x="533400" y="808788"/>
            <a:ext cx="5381601" cy="369332"/>
          </a:xfrm>
          <a:prstGeom prst="rect">
            <a:avLst/>
          </a:prstGeom>
          <a:noFill/>
        </p:spPr>
        <p:txBody>
          <a:bodyPr wrap="none" rtlCol="0">
            <a:spAutoFit/>
          </a:bodyPr>
          <a:lstStyle/>
          <a:p>
            <a:r>
              <a:rPr lang="en-US" dirty="0"/>
              <a:t>• What are the inherited mutations that drive MDS?</a:t>
            </a:r>
          </a:p>
        </p:txBody>
      </p:sp>
      <p:pic>
        <p:nvPicPr>
          <p:cNvPr id="3" name="Picture 2" descr="A group of women standing in different poses&#10;&#10;Description automatically generated">
            <a:extLst>
              <a:ext uri="{FF2B5EF4-FFF2-40B4-BE49-F238E27FC236}">
                <a16:creationId xmlns:a16="http://schemas.microsoft.com/office/drawing/2014/main" id="{BEFBEE39-782C-9FAF-7990-BEA0DBCD0E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3542" y="1178120"/>
            <a:ext cx="6963676" cy="3065565"/>
          </a:xfrm>
          <a:prstGeom prst="rect">
            <a:avLst/>
          </a:prstGeom>
        </p:spPr>
      </p:pic>
      <p:sp>
        <p:nvSpPr>
          <p:cNvPr id="11" name="TextBox 10">
            <a:extLst>
              <a:ext uri="{FF2B5EF4-FFF2-40B4-BE49-F238E27FC236}">
                <a16:creationId xmlns:a16="http://schemas.microsoft.com/office/drawing/2014/main" id="{EC060D33-C35A-3E06-9333-FD840E74F448}"/>
              </a:ext>
            </a:extLst>
          </p:cNvPr>
          <p:cNvSpPr txBox="1"/>
          <p:nvPr/>
        </p:nvSpPr>
        <p:spPr>
          <a:xfrm>
            <a:off x="7285017" y="4519196"/>
            <a:ext cx="1324402" cy="338554"/>
          </a:xfrm>
          <a:prstGeom prst="rect">
            <a:avLst/>
          </a:prstGeom>
          <a:noFill/>
        </p:spPr>
        <p:txBody>
          <a:bodyPr wrap="none" rtlCol="0">
            <a:spAutoFit/>
          </a:bodyPr>
          <a:lstStyle/>
          <a:p>
            <a:r>
              <a:rPr lang="en-US" sz="1600" dirty="0"/>
              <a:t>Lucy Godley</a:t>
            </a:r>
          </a:p>
        </p:txBody>
      </p:sp>
    </p:spTree>
    <p:extLst>
      <p:ext uri="{BB962C8B-B14F-4D97-AF65-F5344CB8AC3E}">
        <p14:creationId xmlns:p14="http://schemas.microsoft.com/office/powerpoint/2010/main" val="1048483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Box 2">
            <a:extLst>
              <a:ext uri="{FF2B5EF4-FFF2-40B4-BE49-F238E27FC236}">
                <a16:creationId xmlns:a16="http://schemas.microsoft.com/office/drawing/2014/main" id="{5FD16648-8793-A2BC-D1BB-1C1EBA9502D7}"/>
              </a:ext>
            </a:extLst>
          </p:cNvPr>
          <p:cNvSpPr txBox="1">
            <a:spLocks noChangeArrowheads="1"/>
          </p:cNvSpPr>
          <p:nvPr/>
        </p:nvSpPr>
        <p:spPr bwMode="auto">
          <a:xfrm>
            <a:off x="3270594" y="395138"/>
            <a:ext cx="26028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i="1" dirty="0">
                <a:solidFill>
                  <a:srgbClr val="002060"/>
                </a:solidFill>
              </a:rPr>
              <a:t>GATA2 </a:t>
            </a:r>
            <a:r>
              <a:rPr lang="en-US" altLang="en-US" dirty="0">
                <a:solidFill>
                  <a:srgbClr val="002060"/>
                </a:solidFill>
              </a:rPr>
              <a:t>deficiency</a:t>
            </a:r>
          </a:p>
        </p:txBody>
      </p:sp>
      <p:sp>
        <p:nvSpPr>
          <p:cNvPr id="3" name="TextBox 2">
            <a:extLst>
              <a:ext uri="{FF2B5EF4-FFF2-40B4-BE49-F238E27FC236}">
                <a16:creationId xmlns:a16="http://schemas.microsoft.com/office/drawing/2014/main" id="{D0E36B1C-49D7-232B-A423-52204571B47A}"/>
              </a:ext>
            </a:extLst>
          </p:cNvPr>
          <p:cNvSpPr txBox="1"/>
          <p:nvPr/>
        </p:nvSpPr>
        <p:spPr>
          <a:xfrm>
            <a:off x="5858908" y="3943350"/>
            <a:ext cx="2565126" cy="584775"/>
          </a:xfrm>
          <a:prstGeom prst="rect">
            <a:avLst/>
          </a:prstGeom>
          <a:noFill/>
        </p:spPr>
        <p:txBody>
          <a:bodyPr wrap="none" rtlCol="0">
            <a:spAutoFit/>
          </a:bodyPr>
          <a:lstStyle/>
          <a:p>
            <a:r>
              <a:rPr lang="en-US" sz="1600" dirty="0" err="1"/>
              <a:t>Wlodarski</a:t>
            </a:r>
            <a:r>
              <a:rPr lang="en-US" sz="1600" dirty="0"/>
              <a:t>, et al, 2016</a:t>
            </a:r>
          </a:p>
          <a:p>
            <a:r>
              <a:rPr lang="en-US" sz="1600" dirty="0"/>
              <a:t>Calvo and </a:t>
            </a:r>
            <a:r>
              <a:rPr lang="en-US" sz="1600" dirty="0" err="1"/>
              <a:t>Hickstein</a:t>
            </a:r>
            <a:r>
              <a:rPr lang="en-US" sz="1600" dirty="0"/>
              <a:t>, 2023</a:t>
            </a:r>
          </a:p>
        </p:txBody>
      </p:sp>
      <p:sp>
        <p:nvSpPr>
          <p:cNvPr id="4" name="TextBox 3">
            <a:extLst>
              <a:ext uri="{FF2B5EF4-FFF2-40B4-BE49-F238E27FC236}">
                <a16:creationId xmlns:a16="http://schemas.microsoft.com/office/drawing/2014/main" id="{3BAB9F43-7C48-FBAF-82A1-963157F264BD}"/>
              </a:ext>
            </a:extLst>
          </p:cNvPr>
          <p:cNvSpPr txBox="1"/>
          <p:nvPr/>
        </p:nvSpPr>
        <p:spPr>
          <a:xfrm>
            <a:off x="463793" y="1352550"/>
            <a:ext cx="8216414" cy="1754326"/>
          </a:xfrm>
          <a:prstGeom prst="rect">
            <a:avLst/>
          </a:prstGeom>
          <a:noFill/>
        </p:spPr>
        <p:txBody>
          <a:bodyPr wrap="square" rtlCol="0">
            <a:spAutoFit/>
          </a:bodyPr>
          <a:lstStyle/>
          <a:p>
            <a:r>
              <a:rPr lang="en-US" dirty="0"/>
              <a:t>• described in 2010-11 in four ‘different’ syndromes, with a shared genetic basis </a:t>
            </a:r>
          </a:p>
          <a:p>
            <a:r>
              <a:rPr lang="en-US" dirty="0"/>
              <a:t>• immune deficiency, lymphatic defects, MDS predisposition</a:t>
            </a:r>
          </a:p>
          <a:p>
            <a:r>
              <a:rPr lang="en-US" dirty="0"/>
              <a:t>• monosomy 7, trisomy 8 are common</a:t>
            </a:r>
          </a:p>
          <a:p>
            <a:r>
              <a:rPr lang="en-US" dirty="0"/>
              <a:t>• autosomal dominant</a:t>
            </a:r>
          </a:p>
          <a:p>
            <a:r>
              <a:rPr lang="en-US" dirty="0"/>
              <a:t>• often </a:t>
            </a:r>
            <a:r>
              <a:rPr lang="en-US" i="1" dirty="0"/>
              <a:t>de novo</a:t>
            </a:r>
          </a:p>
          <a:p>
            <a:r>
              <a:rPr lang="en-US" b="1" dirty="0"/>
              <a:t>• 15% of advanced and 7% of all MDS cases in childhood</a:t>
            </a:r>
          </a:p>
        </p:txBody>
      </p:sp>
    </p:spTree>
    <p:extLst>
      <p:ext uri="{BB962C8B-B14F-4D97-AF65-F5344CB8AC3E}">
        <p14:creationId xmlns:p14="http://schemas.microsoft.com/office/powerpoint/2010/main" val="2097675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Box 2">
            <a:extLst>
              <a:ext uri="{FF2B5EF4-FFF2-40B4-BE49-F238E27FC236}">
                <a16:creationId xmlns:a16="http://schemas.microsoft.com/office/drawing/2014/main" id="{5FD16648-8793-A2BC-D1BB-1C1EBA9502D7}"/>
              </a:ext>
            </a:extLst>
          </p:cNvPr>
          <p:cNvSpPr txBox="1">
            <a:spLocks noChangeArrowheads="1"/>
          </p:cNvSpPr>
          <p:nvPr/>
        </p:nvSpPr>
        <p:spPr bwMode="auto">
          <a:xfrm>
            <a:off x="2582911" y="395138"/>
            <a:ext cx="39782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i="1" dirty="0">
                <a:solidFill>
                  <a:srgbClr val="002060"/>
                </a:solidFill>
              </a:rPr>
              <a:t>SAMD9/SAMD9L </a:t>
            </a:r>
            <a:r>
              <a:rPr lang="en-US" altLang="en-US" dirty="0">
                <a:solidFill>
                  <a:srgbClr val="002060"/>
                </a:solidFill>
              </a:rPr>
              <a:t>mutations</a:t>
            </a:r>
          </a:p>
        </p:txBody>
      </p:sp>
      <p:sp>
        <p:nvSpPr>
          <p:cNvPr id="3" name="TextBox 2">
            <a:extLst>
              <a:ext uri="{FF2B5EF4-FFF2-40B4-BE49-F238E27FC236}">
                <a16:creationId xmlns:a16="http://schemas.microsoft.com/office/drawing/2014/main" id="{D0E36B1C-49D7-232B-A423-52204571B47A}"/>
              </a:ext>
            </a:extLst>
          </p:cNvPr>
          <p:cNvSpPr txBox="1"/>
          <p:nvPr/>
        </p:nvSpPr>
        <p:spPr>
          <a:xfrm>
            <a:off x="5867400" y="4144536"/>
            <a:ext cx="3068469" cy="584775"/>
          </a:xfrm>
          <a:prstGeom prst="rect">
            <a:avLst/>
          </a:prstGeom>
          <a:noFill/>
        </p:spPr>
        <p:txBody>
          <a:bodyPr wrap="none" rtlCol="0">
            <a:spAutoFit/>
          </a:bodyPr>
          <a:lstStyle/>
          <a:p>
            <a:r>
              <a:rPr lang="en-US" sz="1600" dirty="0"/>
              <a:t>Schwartz, et al. 2017</a:t>
            </a:r>
          </a:p>
          <a:p>
            <a:r>
              <a:rPr lang="en-US" sz="1600" dirty="0"/>
              <a:t>Kennedy and Shimamura, 2019</a:t>
            </a:r>
          </a:p>
        </p:txBody>
      </p:sp>
      <p:sp>
        <p:nvSpPr>
          <p:cNvPr id="4" name="TextBox 3">
            <a:extLst>
              <a:ext uri="{FF2B5EF4-FFF2-40B4-BE49-F238E27FC236}">
                <a16:creationId xmlns:a16="http://schemas.microsoft.com/office/drawing/2014/main" id="{3BAB9F43-7C48-FBAF-82A1-963157F264BD}"/>
              </a:ext>
            </a:extLst>
          </p:cNvPr>
          <p:cNvSpPr txBox="1"/>
          <p:nvPr/>
        </p:nvSpPr>
        <p:spPr>
          <a:xfrm>
            <a:off x="578093" y="1276350"/>
            <a:ext cx="7987813" cy="1754326"/>
          </a:xfrm>
          <a:prstGeom prst="rect">
            <a:avLst/>
          </a:prstGeom>
          <a:noFill/>
        </p:spPr>
        <p:txBody>
          <a:bodyPr wrap="square" rtlCol="0">
            <a:spAutoFit/>
          </a:bodyPr>
          <a:lstStyle/>
          <a:p>
            <a:r>
              <a:rPr lang="en-US" dirty="0"/>
              <a:t>• described in 2016 in four ‘different’ syndromes, with a shared genetic basis</a:t>
            </a:r>
          </a:p>
          <a:p>
            <a:r>
              <a:rPr lang="en-US" dirty="0"/>
              <a:t>• neurological defects, immune deficiency, other abnormalities, BMF, MDS</a:t>
            </a:r>
          </a:p>
          <a:p>
            <a:r>
              <a:rPr lang="en-US" dirty="0"/>
              <a:t>• chromosome 7 abnormalities are common </a:t>
            </a:r>
          </a:p>
          <a:p>
            <a:r>
              <a:rPr lang="en-US" dirty="0"/>
              <a:t>	•</a:t>
            </a:r>
            <a:r>
              <a:rPr lang="en-US" i="1" dirty="0"/>
              <a:t>maladaptive</a:t>
            </a:r>
            <a:r>
              <a:rPr lang="en-US" dirty="0"/>
              <a:t> mechanism to eliminate the mutant gene</a:t>
            </a:r>
          </a:p>
          <a:p>
            <a:r>
              <a:rPr lang="en-US" dirty="0"/>
              <a:t>• autosomal dominant</a:t>
            </a:r>
          </a:p>
          <a:p>
            <a:r>
              <a:rPr lang="en-US" b="1" dirty="0"/>
              <a:t>• 17% MDS cases in childhood</a:t>
            </a:r>
          </a:p>
        </p:txBody>
      </p:sp>
      <p:pic>
        <p:nvPicPr>
          <p:cNvPr id="5" name="Picture 4">
            <a:extLst>
              <a:ext uri="{FF2B5EF4-FFF2-40B4-BE49-F238E27FC236}">
                <a16:creationId xmlns:a16="http://schemas.microsoft.com/office/drawing/2014/main" id="{B886991D-5155-942A-6259-9FBEDE2DB93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16531" y="3141524"/>
            <a:ext cx="2984169" cy="1295400"/>
          </a:xfrm>
          <a:prstGeom prst="rect">
            <a:avLst/>
          </a:prstGeom>
          <a:ln>
            <a:solidFill>
              <a:schemeClr val="bg1">
                <a:lumMod val="50000"/>
              </a:schemeClr>
            </a:solidFill>
          </a:ln>
        </p:spPr>
      </p:pic>
    </p:spTree>
    <p:extLst>
      <p:ext uri="{BB962C8B-B14F-4D97-AF65-F5344CB8AC3E}">
        <p14:creationId xmlns:p14="http://schemas.microsoft.com/office/powerpoint/2010/main" val="189762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Box 2">
            <a:extLst>
              <a:ext uri="{FF2B5EF4-FFF2-40B4-BE49-F238E27FC236}">
                <a16:creationId xmlns:a16="http://schemas.microsoft.com/office/drawing/2014/main" id="{5FD16648-8793-A2BC-D1BB-1C1EBA9502D7}"/>
              </a:ext>
            </a:extLst>
          </p:cNvPr>
          <p:cNvSpPr txBox="1">
            <a:spLocks noChangeArrowheads="1"/>
          </p:cNvSpPr>
          <p:nvPr/>
        </p:nvSpPr>
        <p:spPr bwMode="auto">
          <a:xfrm>
            <a:off x="2443853" y="161742"/>
            <a:ext cx="42562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400" dirty="0">
                <a:solidFill>
                  <a:srgbClr val="002060"/>
                </a:solidFill>
              </a:rPr>
              <a:t>MDS Risk in IBMFS disorders</a:t>
            </a:r>
            <a:endParaRPr lang="en-US" altLang="en-US" dirty="0">
              <a:solidFill>
                <a:srgbClr val="002060"/>
              </a:solidFill>
            </a:endParaRPr>
          </a:p>
        </p:txBody>
      </p:sp>
      <p:sp>
        <p:nvSpPr>
          <p:cNvPr id="6" name="TextBox 5">
            <a:extLst>
              <a:ext uri="{FF2B5EF4-FFF2-40B4-BE49-F238E27FC236}">
                <a16:creationId xmlns:a16="http://schemas.microsoft.com/office/drawing/2014/main" id="{6042F6B8-562E-132A-4E56-B909A9E502AD}"/>
              </a:ext>
            </a:extLst>
          </p:cNvPr>
          <p:cNvSpPr txBox="1"/>
          <p:nvPr/>
        </p:nvSpPr>
        <p:spPr>
          <a:xfrm>
            <a:off x="199804" y="3257550"/>
            <a:ext cx="8186857" cy="584775"/>
          </a:xfrm>
          <a:prstGeom prst="rect">
            <a:avLst/>
          </a:prstGeom>
          <a:noFill/>
        </p:spPr>
        <p:txBody>
          <a:bodyPr wrap="none" rtlCol="0">
            <a:spAutoFit/>
          </a:bodyPr>
          <a:lstStyle/>
          <a:p>
            <a:r>
              <a:rPr lang="en-US" dirty="0">
                <a:solidFill>
                  <a:srgbClr val="1F497D"/>
                </a:solidFill>
              </a:rPr>
              <a:t>MDS risk:           </a:t>
            </a:r>
            <a:r>
              <a:rPr lang="en-US" b="1" dirty="0">
                <a:solidFill>
                  <a:srgbClr val="1F497D"/>
                </a:solidFill>
              </a:rPr>
              <a:t>578X</a:t>
            </a:r>
            <a:r>
              <a:rPr lang="en-US" dirty="0">
                <a:solidFill>
                  <a:srgbClr val="1F497D"/>
                </a:solidFill>
              </a:rPr>
              <a:t>                                        </a:t>
            </a:r>
            <a:r>
              <a:rPr lang="en-US" b="1" dirty="0">
                <a:solidFill>
                  <a:srgbClr val="1F497D"/>
                </a:solidFill>
              </a:rPr>
              <a:t>5669X</a:t>
            </a:r>
            <a:r>
              <a:rPr lang="en-US" dirty="0">
                <a:solidFill>
                  <a:srgbClr val="1F497D"/>
                </a:solidFill>
              </a:rPr>
              <a:t>                               </a:t>
            </a:r>
            <a:r>
              <a:rPr lang="en-US" b="1" dirty="0">
                <a:solidFill>
                  <a:srgbClr val="1F497D"/>
                </a:solidFill>
              </a:rPr>
              <a:t>202X</a:t>
            </a:r>
          </a:p>
          <a:p>
            <a:r>
              <a:rPr lang="en-US" sz="1400" dirty="0">
                <a:solidFill>
                  <a:srgbClr val="1F497D"/>
                </a:solidFill>
              </a:rPr>
              <a:t>(vs population)</a:t>
            </a:r>
          </a:p>
        </p:txBody>
      </p:sp>
      <p:sp>
        <p:nvSpPr>
          <p:cNvPr id="7" name="TextBox 6">
            <a:extLst>
              <a:ext uri="{FF2B5EF4-FFF2-40B4-BE49-F238E27FC236}">
                <a16:creationId xmlns:a16="http://schemas.microsoft.com/office/drawing/2014/main" id="{E5A05EED-78D7-6A54-D35E-02D6EFE6C30C}"/>
              </a:ext>
            </a:extLst>
          </p:cNvPr>
          <p:cNvSpPr txBox="1"/>
          <p:nvPr/>
        </p:nvSpPr>
        <p:spPr>
          <a:xfrm>
            <a:off x="7014141" y="4430061"/>
            <a:ext cx="1668918" cy="338554"/>
          </a:xfrm>
          <a:prstGeom prst="rect">
            <a:avLst/>
          </a:prstGeom>
          <a:noFill/>
        </p:spPr>
        <p:txBody>
          <a:bodyPr wrap="none" rtlCol="0">
            <a:spAutoFit/>
          </a:bodyPr>
          <a:lstStyle/>
          <a:p>
            <a:r>
              <a:rPr lang="en-US" sz="1600" dirty="0"/>
              <a:t>Alter, et al, 2018</a:t>
            </a:r>
          </a:p>
        </p:txBody>
      </p:sp>
      <p:grpSp>
        <p:nvGrpSpPr>
          <p:cNvPr id="13" name="Group 12">
            <a:extLst>
              <a:ext uri="{FF2B5EF4-FFF2-40B4-BE49-F238E27FC236}">
                <a16:creationId xmlns:a16="http://schemas.microsoft.com/office/drawing/2014/main" id="{9D7531D5-4293-B129-0D07-1A9C0E8A338E}"/>
              </a:ext>
            </a:extLst>
          </p:cNvPr>
          <p:cNvGrpSpPr/>
          <p:nvPr/>
        </p:nvGrpSpPr>
        <p:grpSpPr>
          <a:xfrm>
            <a:off x="636244" y="669189"/>
            <a:ext cx="8046815" cy="2423323"/>
            <a:chOff x="636244" y="669189"/>
            <a:chExt cx="8355355" cy="2423323"/>
          </a:xfrm>
        </p:grpSpPr>
        <p:pic>
          <p:nvPicPr>
            <p:cNvPr id="5" name="Picture 4" descr="A graph with a line&#10;&#10;Description automatically generated">
              <a:extLst>
                <a:ext uri="{FF2B5EF4-FFF2-40B4-BE49-F238E27FC236}">
                  <a16:creationId xmlns:a16="http://schemas.microsoft.com/office/drawing/2014/main" id="{2950520E-6898-AD5E-6DE3-892AE766E9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7812" b="2433"/>
            <a:stretch/>
          </p:blipFill>
          <p:spPr>
            <a:xfrm>
              <a:off x="636244" y="713439"/>
              <a:ext cx="8355355" cy="2379073"/>
            </a:xfrm>
            <a:prstGeom prst="rect">
              <a:avLst/>
            </a:prstGeom>
          </p:spPr>
        </p:pic>
        <p:sp>
          <p:nvSpPr>
            <p:cNvPr id="8" name="TextBox 7">
              <a:extLst>
                <a:ext uri="{FF2B5EF4-FFF2-40B4-BE49-F238E27FC236}">
                  <a16:creationId xmlns:a16="http://schemas.microsoft.com/office/drawing/2014/main" id="{C457D75C-AFE5-2A2F-E25E-35BC2A5EDA93}"/>
                </a:ext>
              </a:extLst>
            </p:cNvPr>
            <p:cNvSpPr txBox="1"/>
            <p:nvPr/>
          </p:nvSpPr>
          <p:spPr>
            <a:xfrm>
              <a:off x="1943905" y="669189"/>
              <a:ext cx="518091" cy="369332"/>
            </a:xfrm>
            <a:prstGeom prst="rect">
              <a:avLst/>
            </a:prstGeom>
            <a:solidFill>
              <a:schemeClr val="bg1"/>
            </a:solidFill>
          </p:spPr>
          <p:txBody>
            <a:bodyPr wrap="none" rtlCol="0">
              <a:spAutoFit/>
            </a:bodyPr>
            <a:lstStyle/>
            <a:p>
              <a:r>
                <a:rPr lang="en-US" dirty="0"/>
                <a:t>DC</a:t>
              </a:r>
            </a:p>
          </p:txBody>
        </p:sp>
        <p:sp>
          <p:nvSpPr>
            <p:cNvPr id="9" name="TextBox 8">
              <a:extLst>
                <a:ext uri="{FF2B5EF4-FFF2-40B4-BE49-F238E27FC236}">
                  <a16:creationId xmlns:a16="http://schemas.microsoft.com/office/drawing/2014/main" id="{CDF50519-97EB-436F-83F7-6BEEEA16A951}"/>
                </a:ext>
              </a:extLst>
            </p:cNvPr>
            <p:cNvSpPr txBox="1"/>
            <p:nvPr/>
          </p:nvSpPr>
          <p:spPr>
            <a:xfrm>
              <a:off x="5039590" y="713439"/>
              <a:ext cx="466859" cy="369332"/>
            </a:xfrm>
            <a:prstGeom prst="rect">
              <a:avLst/>
            </a:prstGeom>
            <a:solidFill>
              <a:schemeClr val="bg1"/>
            </a:solidFill>
          </p:spPr>
          <p:txBody>
            <a:bodyPr wrap="none" rtlCol="0">
              <a:spAutoFit/>
            </a:bodyPr>
            <a:lstStyle/>
            <a:p>
              <a:r>
                <a:rPr lang="en-US" dirty="0"/>
                <a:t>FA</a:t>
              </a:r>
            </a:p>
          </p:txBody>
        </p:sp>
        <p:sp>
          <p:nvSpPr>
            <p:cNvPr id="10" name="TextBox 9">
              <a:extLst>
                <a:ext uri="{FF2B5EF4-FFF2-40B4-BE49-F238E27FC236}">
                  <a16:creationId xmlns:a16="http://schemas.microsoft.com/office/drawing/2014/main" id="{8DC56606-3B1F-364A-347F-BD0086538CC6}"/>
                </a:ext>
              </a:extLst>
            </p:cNvPr>
            <p:cNvSpPr txBox="1"/>
            <p:nvPr/>
          </p:nvSpPr>
          <p:spPr>
            <a:xfrm>
              <a:off x="7848600" y="678418"/>
              <a:ext cx="659155" cy="369332"/>
            </a:xfrm>
            <a:prstGeom prst="rect">
              <a:avLst/>
            </a:prstGeom>
            <a:solidFill>
              <a:schemeClr val="bg1"/>
            </a:solidFill>
          </p:spPr>
          <p:txBody>
            <a:bodyPr wrap="none" rtlCol="0">
              <a:spAutoFit/>
            </a:bodyPr>
            <a:lstStyle/>
            <a:p>
              <a:r>
                <a:rPr lang="en-US" dirty="0"/>
                <a:t>SDS</a:t>
              </a:r>
            </a:p>
          </p:txBody>
        </p:sp>
      </p:grpSp>
      <p:sp>
        <p:nvSpPr>
          <p:cNvPr id="12" name="TextBox 11">
            <a:extLst>
              <a:ext uri="{FF2B5EF4-FFF2-40B4-BE49-F238E27FC236}">
                <a16:creationId xmlns:a16="http://schemas.microsoft.com/office/drawing/2014/main" id="{238557D8-EC93-4A8E-7DCE-EA3F6AF1E2A9}"/>
              </a:ext>
            </a:extLst>
          </p:cNvPr>
          <p:cNvSpPr txBox="1"/>
          <p:nvPr/>
        </p:nvSpPr>
        <p:spPr>
          <a:xfrm>
            <a:off x="199804" y="4007363"/>
            <a:ext cx="6687622" cy="646331"/>
          </a:xfrm>
          <a:prstGeom prst="rect">
            <a:avLst/>
          </a:prstGeom>
          <a:noFill/>
        </p:spPr>
        <p:txBody>
          <a:bodyPr wrap="square" rtlCol="0">
            <a:spAutoFit/>
          </a:bodyPr>
          <a:lstStyle/>
          <a:p>
            <a:r>
              <a:rPr lang="en-US" dirty="0"/>
              <a:t>Other pediatric MDS predisposition disorders:</a:t>
            </a:r>
          </a:p>
          <a:p>
            <a:r>
              <a:rPr lang="en-US" i="1" dirty="0"/>
              <a:t>RUNX1, ANKRD2, ERCC6L2, MECOM, others</a:t>
            </a:r>
          </a:p>
        </p:txBody>
      </p:sp>
    </p:spTree>
    <p:extLst>
      <p:ext uri="{BB962C8B-B14F-4D97-AF65-F5344CB8AC3E}">
        <p14:creationId xmlns:p14="http://schemas.microsoft.com/office/powerpoint/2010/main" val="3610643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2">
            <a:extLst>
              <a:ext uri="{FF2B5EF4-FFF2-40B4-BE49-F238E27FC236}">
                <a16:creationId xmlns:a16="http://schemas.microsoft.com/office/drawing/2014/main" id="{D79455E0-1295-893E-FF59-61149C3CD79A}"/>
              </a:ext>
            </a:extLst>
          </p:cNvPr>
          <p:cNvSpPr>
            <a:spLocks noGrp="1" noChangeArrowheads="1"/>
          </p:cNvSpPr>
          <p:nvPr>
            <p:ph idx="1"/>
          </p:nvPr>
        </p:nvSpPr>
        <p:spPr>
          <a:xfrm>
            <a:off x="571500" y="1017270"/>
            <a:ext cx="8001000" cy="1581150"/>
          </a:xfrm>
        </p:spPr>
        <p:txBody>
          <a:bodyPr/>
          <a:lstStyle/>
          <a:p>
            <a:pPr marL="385763" indent="-385763">
              <a:buFontTx/>
              <a:buAutoNum type="arabicParenR"/>
            </a:pPr>
            <a:r>
              <a:rPr lang="en-US" altLang="en-US" sz="2100" b="1" dirty="0"/>
              <a:t>Pediatric approach to the patient with bone marrow failure</a:t>
            </a:r>
          </a:p>
          <a:p>
            <a:pPr marL="685801" lvl="1" indent="-385763">
              <a:buFont typeface="Arial" panose="020B0604020202020204" pitchFamily="34" charset="0"/>
              <a:buChar char="•"/>
            </a:pPr>
            <a:r>
              <a:rPr lang="en-US" altLang="en-US" sz="1800" dirty="0"/>
              <a:t>Diagnosis</a:t>
            </a:r>
          </a:p>
          <a:p>
            <a:pPr marL="685801" lvl="1" indent="-385763">
              <a:buFont typeface="Arial" panose="020B0604020202020204" pitchFamily="34" charset="0"/>
              <a:buChar char="•"/>
            </a:pPr>
            <a:r>
              <a:rPr lang="en-US" altLang="en-US" sz="1800" dirty="0"/>
              <a:t>IBMFS genetics</a:t>
            </a:r>
          </a:p>
          <a:p>
            <a:pPr marL="300038" lvl="1" indent="0">
              <a:buNone/>
            </a:pPr>
            <a:endParaRPr lang="en-US" altLang="en-US" sz="1000" dirty="0"/>
          </a:p>
          <a:p>
            <a:pPr marL="385763" indent="-385763">
              <a:buFontTx/>
              <a:buAutoNum type="arabicParenR"/>
            </a:pPr>
            <a:r>
              <a:rPr lang="en-US" altLang="en-US" sz="2100" dirty="0"/>
              <a:t>MDS predisposition syndromes</a:t>
            </a:r>
          </a:p>
          <a:p>
            <a:pPr marL="685801" lvl="1" indent="-385763">
              <a:buFont typeface="Arial" panose="020B0604020202020204" pitchFamily="34" charset="0"/>
              <a:buChar char="•"/>
            </a:pPr>
            <a:r>
              <a:rPr lang="en-US" altLang="en-US" sz="1800" dirty="0"/>
              <a:t>Genetic evolution of blood stem cells</a:t>
            </a:r>
          </a:p>
          <a:p>
            <a:pPr marL="685801" lvl="1" indent="-385763">
              <a:buFont typeface="Arial" panose="020B0604020202020204" pitchFamily="34" charset="0"/>
              <a:buChar char="•"/>
            </a:pPr>
            <a:r>
              <a:rPr lang="en-US" altLang="en-US" sz="1800" dirty="0"/>
              <a:t>Intersection of IBMFS and MDS</a:t>
            </a:r>
          </a:p>
          <a:p>
            <a:pPr marL="685801" lvl="1" indent="-385763">
              <a:buFont typeface="Arial" panose="020B0604020202020204" pitchFamily="34" charset="0"/>
              <a:buChar char="•"/>
            </a:pPr>
            <a:endParaRPr lang="en-US" altLang="en-US" sz="1000" dirty="0"/>
          </a:p>
          <a:p>
            <a:pPr marL="385763" indent="-385763">
              <a:buFontTx/>
              <a:buAutoNum type="arabicParenR"/>
            </a:pPr>
            <a:r>
              <a:rPr lang="en-US" altLang="en-US" sz="2100" dirty="0"/>
              <a:t>Research</a:t>
            </a:r>
          </a:p>
          <a:p>
            <a:pPr marL="685801" lvl="1" indent="-385763">
              <a:buFont typeface="Arial" panose="020B0604020202020204" pitchFamily="34" charset="0"/>
              <a:buChar char="•"/>
            </a:pPr>
            <a:r>
              <a:rPr lang="en-US" altLang="en-US" sz="1800" dirty="0"/>
              <a:t>Improving HCT / treatments in IBMFS in order to prevent MDS</a:t>
            </a:r>
          </a:p>
          <a:p>
            <a:pPr marL="685801" lvl="1" indent="-385763">
              <a:buFont typeface="Arial" panose="020B0604020202020204" pitchFamily="34" charset="0"/>
              <a:buChar char="•"/>
            </a:pPr>
            <a:endParaRPr lang="en-US" altLang="en-US" sz="1800" dirty="0"/>
          </a:p>
          <a:p>
            <a:pPr marL="385763" indent="-385763">
              <a:buFontTx/>
              <a:buAutoNum type="arabicParenR"/>
            </a:pPr>
            <a:endParaRPr lang="en-US" altLang="en-US" sz="1500" dirty="0"/>
          </a:p>
          <a:p>
            <a:pPr marL="385763" indent="-385763">
              <a:buFontTx/>
              <a:buAutoNum type="arabicParenR"/>
            </a:pPr>
            <a:endParaRPr lang="en-US" altLang="en-US" sz="2100" dirty="0"/>
          </a:p>
        </p:txBody>
      </p:sp>
      <p:sp>
        <p:nvSpPr>
          <p:cNvPr id="21507" name="TextBox 2">
            <a:extLst>
              <a:ext uri="{FF2B5EF4-FFF2-40B4-BE49-F238E27FC236}">
                <a16:creationId xmlns:a16="http://schemas.microsoft.com/office/drawing/2014/main" id="{364ADE2E-F6C1-8D7C-7ED6-FD5702D134AB}"/>
              </a:ext>
            </a:extLst>
          </p:cNvPr>
          <p:cNvSpPr txBox="1">
            <a:spLocks noChangeArrowheads="1"/>
          </p:cNvSpPr>
          <p:nvPr/>
        </p:nvSpPr>
        <p:spPr bwMode="auto">
          <a:xfrm>
            <a:off x="1295400" y="133350"/>
            <a:ext cx="635898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400" dirty="0">
                <a:solidFill>
                  <a:srgbClr val="1F497D"/>
                </a:solidFill>
              </a:rPr>
              <a:t>Inherited Bone Marrow Failure Syndromes and Predisposition to MDS</a:t>
            </a:r>
            <a:endParaRPr lang="en-US" altLang="en-US" dirty="0">
              <a:solidFill>
                <a:srgbClr val="1F497D"/>
              </a:solidFill>
            </a:endParaRPr>
          </a:p>
        </p:txBody>
      </p:sp>
    </p:spTree>
    <p:extLst>
      <p:ext uri="{BB962C8B-B14F-4D97-AF65-F5344CB8AC3E}">
        <p14:creationId xmlns:p14="http://schemas.microsoft.com/office/powerpoint/2010/main" val="2554957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Box 2">
            <a:extLst>
              <a:ext uri="{FF2B5EF4-FFF2-40B4-BE49-F238E27FC236}">
                <a16:creationId xmlns:a16="http://schemas.microsoft.com/office/drawing/2014/main" id="{5FD16648-8793-A2BC-D1BB-1C1EBA9502D7}"/>
              </a:ext>
            </a:extLst>
          </p:cNvPr>
          <p:cNvSpPr txBox="1">
            <a:spLocks noChangeArrowheads="1"/>
          </p:cNvSpPr>
          <p:nvPr/>
        </p:nvSpPr>
        <p:spPr bwMode="auto">
          <a:xfrm>
            <a:off x="1123907" y="207352"/>
            <a:ext cx="69942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dirty="0">
                <a:solidFill>
                  <a:srgbClr val="002060"/>
                </a:solidFill>
              </a:rPr>
              <a:t>Adaptive vs maladaptive somatic mutations in </a:t>
            </a:r>
          </a:p>
          <a:p>
            <a:pPr algn="ctr" eaLnBrk="1" hangingPunct="1">
              <a:spcBef>
                <a:spcPct val="0"/>
              </a:spcBef>
              <a:buFontTx/>
              <a:buNone/>
            </a:pPr>
            <a:r>
              <a:rPr lang="en-US" altLang="en-US" sz="2400" dirty="0">
                <a:solidFill>
                  <a:srgbClr val="002060"/>
                </a:solidFill>
              </a:rPr>
              <a:t>MDS predisposition syndromes</a:t>
            </a:r>
            <a:endParaRPr lang="en-US" altLang="en-US" dirty="0">
              <a:solidFill>
                <a:srgbClr val="002060"/>
              </a:solidFill>
            </a:endParaRPr>
          </a:p>
        </p:txBody>
      </p:sp>
      <p:cxnSp>
        <p:nvCxnSpPr>
          <p:cNvPr id="34" name="Straight Arrow Connector 33">
            <a:extLst>
              <a:ext uri="{FF2B5EF4-FFF2-40B4-BE49-F238E27FC236}">
                <a16:creationId xmlns:a16="http://schemas.microsoft.com/office/drawing/2014/main" id="{DD332823-6E50-922B-C7A2-D853E039CEB5}"/>
              </a:ext>
            </a:extLst>
          </p:cNvPr>
          <p:cNvCxnSpPr>
            <a:cxnSpLocks/>
          </p:cNvCxnSpPr>
          <p:nvPr/>
        </p:nvCxnSpPr>
        <p:spPr>
          <a:xfrm flipV="1">
            <a:off x="2495209" y="2180710"/>
            <a:ext cx="1129529" cy="4332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1" name="Oval 50">
            <a:extLst>
              <a:ext uri="{FF2B5EF4-FFF2-40B4-BE49-F238E27FC236}">
                <a16:creationId xmlns:a16="http://schemas.microsoft.com/office/drawing/2014/main" id="{DCF714CB-EA7F-CFB3-525A-8C1B306C8594}"/>
              </a:ext>
            </a:extLst>
          </p:cNvPr>
          <p:cNvSpPr/>
          <p:nvPr/>
        </p:nvSpPr>
        <p:spPr>
          <a:xfrm>
            <a:off x="3898446" y="1965034"/>
            <a:ext cx="381000" cy="38100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D5C6EF7F-056C-082B-F05A-41643434A216}"/>
              </a:ext>
            </a:extLst>
          </p:cNvPr>
          <p:cNvSpPr/>
          <p:nvPr/>
        </p:nvSpPr>
        <p:spPr>
          <a:xfrm>
            <a:off x="3947432" y="2022184"/>
            <a:ext cx="247650" cy="24765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15" name="TextBox 21614">
            <a:extLst>
              <a:ext uri="{FF2B5EF4-FFF2-40B4-BE49-F238E27FC236}">
                <a16:creationId xmlns:a16="http://schemas.microsoft.com/office/drawing/2014/main" id="{3165DDA8-364D-ECF2-8433-09D06B16DC02}"/>
              </a:ext>
            </a:extLst>
          </p:cNvPr>
          <p:cNvSpPr txBox="1"/>
          <p:nvPr/>
        </p:nvSpPr>
        <p:spPr>
          <a:xfrm>
            <a:off x="5384873" y="2311501"/>
            <a:ext cx="595035" cy="369332"/>
          </a:xfrm>
          <a:prstGeom prst="rect">
            <a:avLst/>
          </a:prstGeom>
          <a:noFill/>
        </p:spPr>
        <p:txBody>
          <a:bodyPr wrap="none" rtlCol="0">
            <a:spAutoFit/>
          </a:bodyPr>
          <a:lstStyle/>
          <a:p>
            <a:r>
              <a:rPr lang="en-US" dirty="0"/>
              <a:t>Age</a:t>
            </a:r>
          </a:p>
        </p:txBody>
      </p:sp>
      <p:sp>
        <p:nvSpPr>
          <p:cNvPr id="21728" name="TextBox 21727">
            <a:extLst>
              <a:ext uri="{FF2B5EF4-FFF2-40B4-BE49-F238E27FC236}">
                <a16:creationId xmlns:a16="http://schemas.microsoft.com/office/drawing/2014/main" id="{1C489F1D-9A45-C61A-207B-963E59820A71}"/>
              </a:ext>
            </a:extLst>
          </p:cNvPr>
          <p:cNvSpPr txBox="1"/>
          <p:nvPr/>
        </p:nvSpPr>
        <p:spPr>
          <a:xfrm>
            <a:off x="3824985" y="1141988"/>
            <a:ext cx="1159293" cy="646331"/>
          </a:xfrm>
          <a:prstGeom prst="rect">
            <a:avLst/>
          </a:prstGeom>
          <a:noFill/>
        </p:spPr>
        <p:txBody>
          <a:bodyPr wrap="none" rtlCol="0">
            <a:spAutoFit/>
          </a:bodyPr>
          <a:lstStyle/>
          <a:p>
            <a:pPr algn="ctr"/>
            <a:r>
              <a:rPr lang="en-US" b="1" dirty="0"/>
              <a:t>Adaptive</a:t>
            </a:r>
            <a:endParaRPr lang="en-US" dirty="0"/>
          </a:p>
          <a:p>
            <a:pPr algn="ctr"/>
            <a:r>
              <a:rPr lang="en-US" dirty="0"/>
              <a:t>mutation</a:t>
            </a:r>
          </a:p>
        </p:txBody>
      </p:sp>
      <p:sp>
        <p:nvSpPr>
          <p:cNvPr id="21809" name="TextBox 21808">
            <a:extLst>
              <a:ext uri="{FF2B5EF4-FFF2-40B4-BE49-F238E27FC236}">
                <a16:creationId xmlns:a16="http://schemas.microsoft.com/office/drawing/2014/main" id="{47EADF86-F97D-88B6-2C2E-D2F7FCEC2B4E}"/>
              </a:ext>
            </a:extLst>
          </p:cNvPr>
          <p:cNvSpPr txBox="1"/>
          <p:nvPr/>
        </p:nvSpPr>
        <p:spPr>
          <a:xfrm>
            <a:off x="1172424" y="1526492"/>
            <a:ext cx="1402948" cy="646331"/>
          </a:xfrm>
          <a:prstGeom prst="rect">
            <a:avLst/>
          </a:prstGeom>
          <a:noFill/>
        </p:spPr>
        <p:txBody>
          <a:bodyPr wrap="none" rtlCol="0">
            <a:spAutoFit/>
          </a:bodyPr>
          <a:lstStyle/>
          <a:p>
            <a:pPr algn="ctr"/>
            <a:r>
              <a:rPr lang="en-US" dirty="0"/>
              <a:t>Blood stem </a:t>
            </a:r>
          </a:p>
          <a:p>
            <a:pPr algn="ctr"/>
            <a:r>
              <a:rPr lang="en-US" dirty="0"/>
              <a:t>cells</a:t>
            </a:r>
          </a:p>
        </p:txBody>
      </p:sp>
      <p:grpSp>
        <p:nvGrpSpPr>
          <p:cNvPr id="2" name="Group 1">
            <a:extLst>
              <a:ext uri="{FF2B5EF4-FFF2-40B4-BE49-F238E27FC236}">
                <a16:creationId xmlns:a16="http://schemas.microsoft.com/office/drawing/2014/main" id="{4282E628-466B-2FB7-AB3C-3F8257B00846}"/>
              </a:ext>
            </a:extLst>
          </p:cNvPr>
          <p:cNvGrpSpPr/>
          <p:nvPr/>
        </p:nvGrpSpPr>
        <p:grpSpPr>
          <a:xfrm>
            <a:off x="1395293" y="2185534"/>
            <a:ext cx="1219200" cy="990600"/>
            <a:chOff x="1546044" y="3252539"/>
            <a:chExt cx="1219200" cy="990600"/>
          </a:xfrm>
        </p:grpSpPr>
        <p:sp>
          <p:nvSpPr>
            <p:cNvPr id="21540" name="Oval 21539">
              <a:extLst>
                <a:ext uri="{FF2B5EF4-FFF2-40B4-BE49-F238E27FC236}">
                  <a16:creationId xmlns:a16="http://schemas.microsoft.com/office/drawing/2014/main" id="{0B034332-468A-B17A-F075-5CDFCCBBD338}"/>
                </a:ext>
              </a:extLst>
            </p:cNvPr>
            <p:cNvSpPr/>
            <p:nvPr/>
          </p:nvSpPr>
          <p:spPr>
            <a:xfrm>
              <a:off x="1546044" y="3252539"/>
              <a:ext cx="381000" cy="38100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41" name="Oval 21540">
              <a:extLst>
                <a:ext uri="{FF2B5EF4-FFF2-40B4-BE49-F238E27FC236}">
                  <a16:creationId xmlns:a16="http://schemas.microsoft.com/office/drawing/2014/main" id="{FA8C35DB-695D-50FD-FDCF-09EE2824A071}"/>
                </a:ext>
              </a:extLst>
            </p:cNvPr>
            <p:cNvSpPr/>
            <p:nvPr/>
          </p:nvSpPr>
          <p:spPr>
            <a:xfrm>
              <a:off x="1595030" y="3309689"/>
              <a:ext cx="247650" cy="24765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42" name="Oval 21541">
              <a:extLst>
                <a:ext uri="{FF2B5EF4-FFF2-40B4-BE49-F238E27FC236}">
                  <a16:creationId xmlns:a16="http://schemas.microsoft.com/office/drawing/2014/main" id="{BBD9C5CF-EAE4-C560-16F0-CF834B37EF9F}"/>
                </a:ext>
              </a:extLst>
            </p:cNvPr>
            <p:cNvSpPr/>
            <p:nvPr/>
          </p:nvSpPr>
          <p:spPr>
            <a:xfrm>
              <a:off x="1927044" y="3328739"/>
              <a:ext cx="381000" cy="38100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43" name="Oval 21542">
              <a:extLst>
                <a:ext uri="{FF2B5EF4-FFF2-40B4-BE49-F238E27FC236}">
                  <a16:creationId xmlns:a16="http://schemas.microsoft.com/office/drawing/2014/main" id="{801C2469-595F-6FEA-EB02-0FD10567727B}"/>
                </a:ext>
              </a:extLst>
            </p:cNvPr>
            <p:cNvSpPr/>
            <p:nvPr/>
          </p:nvSpPr>
          <p:spPr>
            <a:xfrm>
              <a:off x="1976030" y="3385889"/>
              <a:ext cx="247650" cy="24765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44" name="Oval 21543">
              <a:extLst>
                <a:ext uri="{FF2B5EF4-FFF2-40B4-BE49-F238E27FC236}">
                  <a16:creationId xmlns:a16="http://schemas.microsoft.com/office/drawing/2014/main" id="{1307AA22-5F9D-FDDC-B2DD-52CFEA2FAFDC}"/>
                </a:ext>
              </a:extLst>
            </p:cNvPr>
            <p:cNvSpPr/>
            <p:nvPr/>
          </p:nvSpPr>
          <p:spPr>
            <a:xfrm>
              <a:off x="1605915" y="3557339"/>
              <a:ext cx="381000" cy="38100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45" name="Oval 21544">
              <a:extLst>
                <a:ext uri="{FF2B5EF4-FFF2-40B4-BE49-F238E27FC236}">
                  <a16:creationId xmlns:a16="http://schemas.microsoft.com/office/drawing/2014/main" id="{F27F4560-1C1D-DD71-92C1-72A38742F231}"/>
                </a:ext>
              </a:extLst>
            </p:cNvPr>
            <p:cNvSpPr/>
            <p:nvPr/>
          </p:nvSpPr>
          <p:spPr>
            <a:xfrm>
              <a:off x="1654901" y="3614489"/>
              <a:ext cx="247650" cy="24765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46" name="Oval 21545">
              <a:extLst>
                <a:ext uri="{FF2B5EF4-FFF2-40B4-BE49-F238E27FC236}">
                  <a16:creationId xmlns:a16="http://schemas.microsoft.com/office/drawing/2014/main" id="{1A4E0E51-7118-95FC-A1D2-153C8B624D9D}"/>
                </a:ext>
              </a:extLst>
            </p:cNvPr>
            <p:cNvSpPr/>
            <p:nvPr/>
          </p:nvSpPr>
          <p:spPr>
            <a:xfrm>
              <a:off x="2079444" y="3481139"/>
              <a:ext cx="381000" cy="38100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47" name="Oval 21546">
              <a:extLst>
                <a:ext uri="{FF2B5EF4-FFF2-40B4-BE49-F238E27FC236}">
                  <a16:creationId xmlns:a16="http://schemas.microsoft.com/office/drawing/2014/main" id="{25FC2FE9-8FE4-BA42-3978-495BB68157C0}"/>
                </a:ext>
              </a:extLst>
            </p:cNvPr>
            <p:cNvSpPr/>
            <p:nvPr/>
          </p:nvSpPr>
          <p:spPr>
            <a:xfrm>
              <a:off x="2128430" y="3538289"/>
              <a:ext cx="247650" cy="24765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48" name="Oval 21547">
              <a:extLst>
                <a:ext uri="{FF2B5EF4-FFF2-40B4-BE49-F238E27FC236}">
                  <a16:creationId xmlns:a16="http://schemas.microsoft.com/office/drawing/2014/main" id="{BE589523-34A4-62FC-1FF8-E03493245EE2}"/>
                </a:ext>
              </a:extLst>
            </p:cNvPr>
            <p:cNvSpPr/>
            <p:nvPr/>
          </p:nvSpPr>
          <p:spPr>
            <a:xfrm>
              <a:off x="1698444" y="3404939"/>
              <a:ext cx="381000" cy="38100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49" name="Oval 21548">
              <a:extLst>
                <a:ext uri="{FF2B5EF4-FFF2-40B4-BE49-F238E27FC236}">
                  <a16:creationId xmlns:a16="http://schemas.microsoft.com/office/drawing/2014/main" id="{EA521119-D4B2-0A1C-39D6-47E4D092C8DA}"/>
                </a:ext>
              </a:extLst>
            </p:cNvPr>
            <p:cNvSpPr/>
            <p:nvPr/>
          </p:nvSpPr>
          <p:spPr>
            <a:xfrm>
              <a:off x="1747430" y="3462089"/>
              <a:ext cx="247650" cy="24765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50" name="Oval 21549">
              <a:extLst>
                <a:ext uri="{FF2B5EF4-FFF2-40B4-BE49-F238E27FC236}">
                  <a16:creationId xmlns:a16="http://schemas.microsoft.com/office/drawing/2014/main" id="{68F626B1-9C4C-181A-AFB6-F8745EFA6434}"/>
                </a:ext>
              </a:extLst>
            </p:cNvPr>
            <p:cNvSpPr/>
            <p:nvPr/>
          </p:nvSpPr>
          <p:spPr>
            <a:xfrm>
              <a:off x="2079444" y="3481139"/>
              <a:ext cx="381000" cy="38100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51" name="Oval 21550">
              <a:extLst>
                <a:ext uri="{FF2B5EF4-FFF2-40B4-BE49-F238E27FC236}">
                  <a16:creationId xmlns:a16="http://schemas.microsoft.com/office/drawing/2014/main" id="{41055B1B-32E7-1C1E-5C53-AC023CA51404}"/>
                </a:ext>
              </a:extLst>
            </p:cNvPr>
            <p:cNvSpPr/>
            <p:nvPr/>
          </p:nvSpPr>
          <p:spPr>
            <a:xfrm>
              <a:off x="2128430" y="3538289"/>
              <a:ext cx="247650" cy="24765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52" name="Oval 21551">
              <a:extLst>
                <a:ext uri="{FF2B5EF4-FFF2-40B4-BE49-F238E27FC236}">
                  <a16:creationId xmlns:a16="http://schemas.microsoft.com/office/drawing/2014/main" id="{D0521987-FAD1-8118-4120-A73028AF56B2}"/>
                </a:ext>
              </a:extLst>
            </p:cNvPr>
            <p:cNvSpPr/>
            <p:nvPr/>
          </p:nvSpPr>
          <p:spPr>
            <a:xfrm>
              <a:off x="1758315" y="3709739"/>
              <a:ext cx="381000" cy="38100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53" name="Oval 21552">
              <a:extLst>
                <a:ext uri="{FF2B5EF4-FFF2-40B4-BE49-F238E27FC236}">
                  <a16:creationId xmlns:a16="http://schemas.microsoft.com/office/drawing/2014/main" id="{112991A5-8572-82A7-B262-ECBAF463996D}"/>
                </a:ext>
              </a:extLst>
            </p:cNvPr>
            <p:cNvSpPr/>
            <p:nvPr/>
          </p:nvSpPr>
          <p:spPr>
            <a:xfrm>
              <a:off x="1807301" y="3766889"/>
              <a:ext cx="247650" cy="24765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54" name="Oval 21553">
              <a:extLst>
                <a:ext uri="{FF2B5EF4-FFF2-40B4-BE49-F238E27FC236}">
                  <a16:creationId xmlns:a16="http://schemas.microsoft.com/office/drawing/2014/main" id="{0057821D-DECC-9DE6-0725-55874EF2E5F2}"/>
                </a:ext>
              </a:extLst>
            </p:cNvPr>
            <p:cNvSpPr/>
            <p:nvPr/>
          </p:nvSpPr>
          <p:spPr>
            <a:xfrm>
              <a:off x="2231844" y="3633539"/>
              <a:ext cx="381000" cy="38100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55" name="Oval 21554">
              <a:extLst>
                <a:ext uri="{FF2B5EF4-FFF2-40B4-BE49-F238E27FC236}">
                  <a16:creationId xmlns:a16="http://schemas.microsoft.com/office/drawing/2014/main" id="{9E54B0A1-6A5B-8E25-BA3B-363329F80D74}"/>
                </a:ext>
              </a:extLst>
            </p:cNvPr>
            <p:cNvSpPr/>
            <p:nvPr/>
          </p:nvSpPr>
          <p:spPr>
            <a:xfrm>
              <a:off x="2280830" y="3690689"/>
              <a:ext cx="247650" cy="24765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56" name="Oval 21555">
              <a:extLst>
                <a:ext uri="{FF2B5EF4-FFF2-40B4-BE49-F238E27FC236}">
                  <a16:creationId xmlns:a16="http://schemas.microsoft.com/office/drawing/2014/main" id="{D7C6CC26-96F6-A983-858B-604A2B69CCD5}"/>
                </a:ext>
              </a:extLst>
            </p:cNvPr>
            <p:cNvSpPr/>
            <p:nvPr/>
          </p:nvSpPr>
          <p:spPr>
            <a:xfrm>
              <a:off x="1850844" y="3557339"/>
              <a:ext cx="381000" cy="38100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57" name="Oval 21556">
              <a:extLst>
                <a:ext uri="{FF2B5EF4-FFF2-40B4-BE49-F238E27FC236}">
                  <a16:creationId xmlns:a16="http://schemas.microsoft.com/office/drawing/2014/main" id="{DEDB101E-9DAA-DFB7-8F35-0181102076DB}"/>
                </a:ext>
              </a:extLst>
            </p:cNvPr>
            <p:cNvSpPr/>
            <p:nvPr/>
          </p:nvSpPr>
          <p:spPr>
            <a:xfrm>
              <a:off x="1899830" y="3614489"/>
              <a:ext cx="247650" cy="24765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58" name="Oval 21557">
              <a:extLst>
                <a:ext uri="{FF2B5EF4-FFF2-40B4-BE49-F238E27FC236}">
                  <a16:creationId xmlns:a16="http://schemas.microsoft.com/office/drawing/2014/main" id="{D1268512-A6C0-4ACF-5EEE-272A458D176F}"/>
                </a:ext>
              </a:extLst>
            </p:cNvPr>
            <p:cNvSpPr/>
            <p:nvPr/>
          </p:nvSpPr>
          <p:spPr>
            <a:xfrm>
              <a:off x="2231844" y="3633539"/>
              <a:ext cx="381000" cy="38100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59" name="Oval 21558">
              <a:extLst>
                <a:ext uri="{FF2B5EF4-FFF2-40B4-BE49-F238E27FC236}">
                  <a16:creationId xmlns:a16="http://schemas.microsoft.com/office/drawing/2014/main" id="{8A4B70E5-A1FC-8043-5AFB-5CB1C6D1BED6}"/>
                </a:ext>
              </a:extLst>
            </p:cNvPr>
            <p:cNvSpPr/>
            <p:nvPr/>
          </p:nvSpPr>
          <p:spPr>
            <a:xfrm>
              <a:off x="2280830" y="3690689"/>
              <a:ext cx="247650" cy="24765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60" name="Oval 21559">
              <a:extLst>
                <a:ext uri="{FF2B5EF4-FFF2-40B4-BE49-F238E27FC236}">
                  <a16:creationId xmlns:a16="http://schemas.microsoft.com/office/drawing/2014/main" id="{161478EF-7817-5557-EC33-6A5B68928461}"/>
                </a:ext>
              </a:extLst>
            </p:cNvPr>
            <p:cNvSpPr/>
            <p:nvPr/>
          </p:nvSpPr>
          <p:spPr>
            <a:xfrm>
              <a:off x="1910715" y="3862139"/>
              <a:ext cx="381000" cy="38100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61" name="Oval 21560">
              <a:extLst>
                <a:ext uri="{FF2B5EF4-FFF2-40B4-BE49-F238E27FC236}">
                  <a16:creationId xmlns:a16="http://schemas.microsoft.com/office/drawing/2014/main" id="{276D6EF3-065C-EF66-F704-26B174EEEFAF}"/>
                </a:ext>
              </a:extLst>
            </p:cNvPr>
            <p:cNvSpPr/>
            <p:nvPr/>
          </p:nvSpPr>
          <p:spPr>
            <a:xfrm>
              <a:off x="1959701" y="3919289"/>
              <a:ext cx="247650" cy="24765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62" name="Oval 21561">
              <a:extLst>
                <a:ext uri="{FF2B5EF4-FFF2-40B4-BE49-F238E27FC236}">
                  <a16:creationId xmlns:a16="http://schemas.microsoft.com/office/drawing/2014/main" id="{73B9E274-0856-C422-34DA-AB859CF54553}"/>
                </a:ext>
              </a:extLst>
            </p:cNvPr>
            <p:cNvSpPr/>
            <p:nvPr/>
          </p:nvSpPr>
          <p:spPr>
            <a:xfrm>
              <a:off x="2384244" y="3785939"/>
              <a:ext cx="381000" cy="38100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63" name="Oval 21562">
              <a:extLst>
                <a:ext uri="{FF2B5EF4-FFF2-40B4-BE49-F238E27FC236}">
                  <a16:creationId xmlns:a16="http://schemas.microsoft.com/office/drawing/2014/main" id="{5EEDD401-13CC-3C8D-B0E7-81661B299584}"/>
                </a:ext>
              </a:extLst>
            </p:cNvPr>
            <p:cNvSpPr/>
            <p:nvPr/>
          </p:nvSpPr>
          <p:spPr>
            <a:xfrm>
              <a:off x="2433230" y="3843089"/>
              <a:ext cx="247650" cy="247650"/>
            </a:xfrm>
            <a:prstGeom prst="ellipse">
              <a:avLst/>
            </a:prstGeom>
            <a:gradFill>
              <a:gsLst>
                <a:gs pos="0">
                  <a:srgbClr val="1F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729" name="TextBox 21728">
            <a:extLst>
              <a:ext uri="{FF2B5EF4-FFF2-40B4-BE49-F238E27FC236}">
                <a16:creationId xmlns:a16="http://schemas.microsoft.com/office/drawing/2014/main" id="{89613728-E8A7-B43F-A3C9-62D06333A796}"/>
              </a:ext>
            </a:extLst>
          </p:cNvPr>
          <p:cNvSpPr txBox="1"/>
          <p:nvPr/>
        </p:nvSpPr>
        <p:spPr>
          <a:xfrm>
            <a:off x="293626" y="2357668"/>
            <a:ext cx="1184940" cy="646331"/>
          </a:xfrm>
          <a:prstGeom prst="rect">
            <a:avLst/>
          </a:prstGeom>
          <a:noFill/>
        </p:spPr>
        <p:txBody>
          <a:bodyPr wrap="none" rtlCol="0">
            <a:spAutoFit/>
          </a:bodyPr>
          <a:lstStyle/>
          <a:p>
            <a:pPr algn="ctr"/>
            <a:r>
              <a:rPr lang="en-US" b="1" dirty="0"/>
              <a:t>Germline</a:t>
            </a:r>
          </a:p>
          <a:p>
            <a:pPr algn="ctr"/>
            <a:r>
              <a:rPr lang="en-US" dirty="0"/>
              <a:t>mutation</a:t>
            </a:r>
          </a:p>
        </p:txBody>
      </p:sp>
      <p:sp>
        <p:nvSpPr>
          <p:cNvPr id="21783" name="TextBox 21782">
            <a:extLst>
              <a:ext uri="{FF2B5EF4-FFF2-40B4-BE49-F238E27FC236}">
                <a16:creationId xmlns:a16="http://schemas.microsoft.com/office/drawing/2014/main" id="{609A2DCE-1F94-276D-CE88-928B8B582FA0}"/>
              </a:ext>
            </a:extLst>
          </p:cNvPr>
          <p:cNvSpPr txBox="1"/>
          <p:nvPr/>
        </p:nvSpPr>
        <p:spPr>
          <a:xfrm>
            <a:off x="1210522" y="3260760"/>
            <a:ext cx="1685078" cy="646331"/>
          </a:xfrm>
          <a:prstGeom prst="rect">
            <a:avLst/>
          </a:prstGeom>
          <a:noFill/>
        </p:spPr>
        <p:txBody>
          <a:bodyPr wrap="none" rtlCol="0">
            <a:spAutoFit/>
          </a:bodyPr>
          <a:lstStyle/>
          <a:p>
            <a:pPr algn="ctr"/>
            <a:r>
              <a:rPr lang="en-US" dirty="0"/>
              <a:t>Chronic</a:t>
            </a:r>
          </a:p>
          <a:p>
            <a:pPr algn="ctr"/>
            <a:r>
              <a:rPr lang="en-US" dirty="0"/>
              <a:t>Stress ± BMF</a:t>
            </a:r>
          </a:p>
        </p:txBody>
      </p:sp>
      <p:sp>
        <p:nvSpPr>
          <p:cNvPr id="21822" name="TextBox 21821">
            <a:extLst>
              <a:ext uri="{FF2B5EF4-FFF2-40B4-BE49-F238E27FC236}">
                <a16:creationId xmlns:a16="http://schemas.microsoft.com/office/drawing/2014/main" id="{0F333D3F-4109-B64C-8926-D5C0B48A5DB3}"/>
              </a:ext>
            </a:extLst>
          </p:cNvPr>
          <p:cNvSpPr txBox="1"/>
          <p:nvPr/>
        </p:nvSpPr>
        <p:spPr>
          <a:xfrm>
            <a:off x="3740949" y="4275074"/>
            <a:ext cx="1569660" cy="646331"/>
          </a:xfrm>
          <a:prstGeom prst="rect">
            <a:avLst/>
          </a:prstGeom>
          <a:noFill/>
        </p:spPr>
        <p:txBody>
          <a:bodyPr wrap="none" rtlCol="0">
            <a:spAutoFit/>
          </a:bodyPr>
          <a:lstStyle/>
          <a:p>
            <a:pPr algn="ctr"/>
            <a:r>
              <a:rPr lang="en-US" b="1" dirty="0"/>
              <a:t>Maladaptive</a:t>
            </a:r>
            <a:r>
              <a:rPr lang="en-US" dirty="0"/>
              <a:t> </a:t>
            </a:r>
          </a:p>
          <a:p>
            <a:pPr algn="ctr"/>
            <a:r>
              <a:rPr lang="en-US" dirty="0"/>
              <a:t>mutation</a:t>
            </a:r>
          </a:p>
        </p:txBody>
      </p:sp>
      <p:sp>
        <p:nvSpPr>
          <p:cNvPr id="33" name="Oval 32">
            <a:extLst>
              <a:ext uri="{FF2B5EF4-FFF2-40B4-BE49-F238E27FC236}">
                <a16:creationId xmlns:a16="http://schemas.microsoft.com/office/drawing/2014/main" id="{71FA040D-24B7-FC14-0B0C-401F14CE8C16}"/>
              </a:ext>
            </a:extLst>
          </p:cNvPr>
          <p:cNvSpPr/>
          <p:nvPr/>
        </p:nvSpPr>
        <p:spPr>
          <a:xfrm>
            <a:off x="4050846" y="2117434"/>
            <a:ext cx="381000" cy="38100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05" name="Oval 21504">
            <a:extLst>
              <a:ext uri="{FF2B5EF4-FFF2-40B4-BE49-F238E27FC236}">
                <a16:creationId xmlns:a16="http://schemas.microsoft.com/office/drawing/2014/main" id="{245C6CD6-A06C-E12C-CA77-AB8BAB3C03BC}"/>
              </a:ext>
            </a:extLst>
          </p:cNvPr>
          <p:cNvSpPr/>
          <p:nvPr/>
        </p:nvSpPr>
        <p:spPr>
          <a:xfrm>
            <a:off x="4099832" y="2174584"/>
            <a:ext cx="247650" cy="24765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06" name="Oval 21505">
            <a:extLst>
              <a:ext uri="{FF2B5EF4-FFF2-40B4-BE49-F238E27FC236}">
                <a16:creationId xmlns:a16="http://schemas.microsoft.com/office/drawing/2014/main" id="{512D00A9-41E9-B906-132E-ACEE3227FD20}"/>
              </a:ext>
            </a:extLst>
          </p:cNvPr>
          <p:cNvSpPr/>
          <p:nvPr/>
        </p:nvSpPr>
        <p:spPr>
          <a:xfrm>
            <a:off x="4203246" y="2269834"/>
            <a:ext cx="381000" cy="38100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08" name="Oval 21507">
            <a:extLst>
              <a:ext uri="{FF2B5EF4-FFF2-40B4-BE49-F238E27FC236}">
                <a16:creationId xmlns:a16="http://schemas.microsoft.com/office/drawing/2014/main" id="{A3490A5C-DC04-2D32-7C30-4802CBC65443}"/>
              </a:ext>
            </a:extLst>
          </p:cNvPr>
          <p:cNvSpPr/>
          <p:nvPr/>
        </p:nvSpPr>
        <p:spPr>
          <a:xfrm>
            <a:off x="4252232" y="2326984"/>
            <a:ext cx="247650" cy="24765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521" name="Group 21520">
            <a:extLst>
              <a:ext uri="{FF2B5EF4-FFF2-40B4-BE49-F238E27FC236}">
                <a16:creationId xmlns:a16="http://schemas.microsoft.com/office/drawing/2014/main" id="{8A332B8A-37D7-FEC2-9A25-5D37C0187220}"/>
              </a:ext>
            </a:extLst>
          </p:cNvPr>
          <p:cNvGrpSpPr/>
          <p:nvPr/>
        </p:nvGrpSpPr>
        <p:grpSpPr>
          <a:xfrm>
            <a:off x="4355646" y="2422234"/>
            <a:ext cx="381000" cy="381000"/>
            <a:chOff x="4203246" y="2618803"/>
            <a:chExt cx="381000" cy="381000"/>
          </a:xfrm>
        </p:grpSpPr>
        <p:sp>
          <p:nvSpPr>
            <p:cNvPr id="21517" name="Oval 21516">
              <a:extLst>
                <a:ext uri="{FF2B5EF4-FFF2-40B4-BE49-F238E27FC236}">
                  <a16:creationId xmlns:a16="http://schemas.microsoft.com/office/drawing/2014/main" id="{B2CCEA58-3438-81C9-FC9B-2C23DED1C54A}"/>
                </a:ext>
              </a:extLst>
            </p:cNvPr>
            <p:cNvSpPr/>
            <p:nvPr/>
          </p:nvSpPr>
          <p:spPr>
            <a:xfrm>
              <a:off x="4203246" y="2618803"/>
              <a:ext cx="381000" cy="38100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18" name="Oval 21517">
              <a:extLst>
                <a:ext uri="{FF2B5EF4-FFF2-40B4-BE49-F238E27FC236}">
                  <a16:creationId xmlns:a16="http://schemas.microsoft.com/office/drawing/2014/main" id="{4599429B-7C53-09D6-795F-E346D64947A3}"/>
                </a:ext>
              </a:extLst>
            </p:cNvPr>
            <p:cNvSpPr/>
            <p:nvPr/>
          </p:nvSpPr>
          <p:spPr>
            <a:xfrm>
              <a:off x="4252232" y="2675953"/>
              <a:ext cx="247650" cy="24765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522" name="Group 21521">
            <a:extLst>
              <a:ext uri="{FF2B5EF4-FFF2-40B4-BE49-F238E27FC236}">
                <a16:creationId xmlns:a16="http://schemas.microsoft.com/office/drawing/2014/main" id="{1578F9F8-9805-0B30-2097-D35496CD3FFA}"/>
              </a:ext>
            </a:extLst>
          </p:cNvPr>
          <p:cNvGrpSpPr/>
          <p:nvPr/>
        </p:nvGrpSpPr>
        <p:grpSpPr>
          <a:xfrm>
            <a:off x="4165146" y="1873166"/>
            <a:ext cx="381000" cy="381000"/>
            <a:chOff x="4203246" y="2618803"/>
            <a:chExt cx="381000" cy="381000"/>
          </a:xfrm>
        </p:grpSpPr>
        <p:sp>
          <p:nvSpPr>
            <p:cNvPr id="21525" name="Oval 21524">
              <a:extLst>
                <a:ext uri="{FF2B5EF4-FFF2-40B4-BE49-F238E27FC236}">
                  <a16:creationId xmlns:a16="http://schemas.microsoft.com/office/drawing/2014/main" id="{76794ACB-3695-0102-1192-F8042793B17C}"/>
                </a:ext>
              </a:extLst>
            </p:cNvPr>
            <p:cNvSpPr/>
            <p:nvPr/>
          </p:nvSpPr>
          <p:spPr>
            <a:xfrm>
              <a:off x="4203246" y="2618803"/>
              <a:ext cx="381000" cy="38100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26" name="Oval 21525">
              <a:extLst>
                <a:ext uri="{FF2B5EF4-FFF2-40B4-BE49-F238E27FC236}">
                  <a16:creationId xmlns:a16="http://schemas.microsoft.com/office/drawing/2014/main" id="{C6E8C71A-BE67-50B5-5557-C99131B8CA18}"/>
                </a:ext>
              </a:extLst>
            </p:cNvPr>
            <p:cNvSpPr/>
            <p:nvPr/>
          </p:nvSpPr>
          <p:spPr>
            <a:xfrm>
              <a:off x="4252232" y="2675953"/>
              <a:ext cx="247650" cy="24765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532" name="Group 21531">
            <a:extLst>
              <a:ext uri="{FF2B5EF4-FFF2-40B4-BE49-F238E27FC236}">
                <a16:creationId xmlns:a16="http://schemas.microsoft.com/office/drawing/2014/main" id="{276B5E63-874D-400D-1F00-5C99097CC22D}"/>
              </a:ext>
            </a:extLst>
          </p:cNvPr>
          <p:cNvGrpSpPr/>
          <p:nvPr/>
        </p:nvGrpSpPr>
        <p:grpSpPr>
          <a:xfrm>
            <a:off x="4365833" y="2016849"/>
            <a:ext cx="381000" cy="381000"/>
            <a:chOff x="4203246" y="2618803"/>
            <a:chExt cx="381000" cy="381000"/>
          </a:xfrm>
        </p:grpSpPr>
        <p:sp>
          <p:nvSpPr>
            <p:cNvPr id="21533" name="Oval 21532">
              <a:extLst>
                <a:ext uri="{FF2B5EF4-FFF2-40B4-BE49-F238E27FC236}">
                  <a16:creationId xmlns:a16="http://schemas.microsoft.com/office/drawing/2014/main" id="{6BAC6044-69D6-9A99-B3BB-4E516CA88E5F}"/>
                </a:ext>
              </a:extLst>
            </p:cNvPr>
            <p:cNvSpPr/>
            <p:nvPr/>
          </p:nvSpPr>
          <p:spPr>
            <a:xfrm>
              <a:off x="4203246" y="2618803"/>
              <a:ext cx="381000" cy="38100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35" name="Oval 21534">
              <a:extLst>
                <a:ext uri="{FF2B5EF4-FFF2-40B4-BE49-F238E27FC236}">
                  <a16:creationId xmlns:a16="http://schemas.microsoft.com/office/drawing/2014/main" id="{30751B19-2096-9F71-6C1A-9481DEE181A9}"/>
                </a:ext>
              </a:extLst>
            </p:cNvPr>
            <p:cNvSpPr/>
            <p:nvPr/>
          </p:nvSpPr>
          <p:spPr>
            <a:xfrm>
              <a:off x="4252232" y="2675953"/>
              <a:ext cx="247650" cy="24765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537" name="Group 21536">
            <a:extLst>
              <a:ext uri="{FF2B5EF4-FFF2-40B4-BE49-F238E27FC236}">
                <a16:creationId xmlns:a16="http://schemas.microsoft.com/office/drawing/2014/main" id="{683500AA-08EE-3592-40FA-ABD28F967B35}"/>
              </a:ext>
            </a:extLst>
          </p:cNvPr>
          <p:cNvGrpSpPr/>
          <p:nvPr/>
        </p:nvGrpSpPr>
        <p:grpSpPr>
          <a:xfrm>
            <a:off x="4537183" y="2231734"/>
            <a:ext cx="381000" cy="381000"/>
            <a:chOff x="4203246" y="2618803"/>
            <a:chExt cx="381000" cy="381000"/>
          </a:xfrm>
        </p:grpSpPr>
        <p:sp>
          <p:nvSpPr>
            <p:cNvPr id="21538" name="Oval 21537">
              <a:extLst>
                <a:ext uri="{FF2B5EF4-FFF2-40B4-BE49-F238E27FC236}">
                  <a16:creationId xmlns:a16="http://schemas.microsoft.com/office/drawing/2014/main" id="{F29D4035-5FA1-60E8-C352-507B58CF9575}"/>
                </a:ext>
              </a:extLst>
            </p:cNvPr>
            <p:cNvSpPr/>
            <p:nvPr/>
          </p:nvSpPr>
          <p:spPr>
            <a:xfrm>
              <a:off x="4203246" y="2618803"/>
              <a:ext cx="381000" cy="38100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39" name="Oval 21538">
              <a:extLst>
                <a:ext uri="{FF2B5EF4-FFF2-40B4-BE49-F238E27FC236}">
                  <a16:creationId xmlns:a16="http://schemas.microsoft.com/office/drawing/2014/main" id="{641B16D5-07D9-C59B-F275-B2173D0EAD77}"/>
                </a:ext>
              </a:extLst>
            </p:cNvPr>
            <p:cNvSpPr/>
            <p:nvPr/>
          </p:nvSpPr>
          <p:spPr>
            <a:xfrm>
              <a:off x="4252232" y="2675953"/>
              <a:ext cx="247650" cy="24765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588" name="Group 21587">
            <a:extLst>
              <a:ext uri="{FF2B5EF4-FFF2-40B4-BE49-F238E27FC236}">
                <a16:creationId xmlns:a16="http://schemas.microsoft.com/office/drawing/2014/main" id="{6667758C-2D7D-DB8C-4877-C207EA8304B7}"/>
              </a:ext>
            </a:extLst>
          </p:cNvPr>
          <p:cNvGrpSpPr/>
          <p:nvPr/>
        </p:nvGrpSpPr>
        <p:grpSpPr>
          <a:xfrm>
            <a:off x="4695026" y="1932338"/>
            <a:ext cx="381000" cy="381000"/>
            <a:chOff x="4203246" y="2618803"/>
            <a:chExt cx="381000" cy="381000"/>
          </a:xfrm>
        </p:grpSpPr>
        <p:sp>
          <p:nvSpPr>
            <p:cNvPr id="21589" name="Oval 21588">
              <a:extLst>
                <a:ext uri="{FF2B5EF4-FFF2-40B4-BE49-F238E27FC236}">
                  <a16:creationId xmlns:a16="http://schemas.microsoft.com/office/drawing/2014/main" id="{A7E771A2-2CA4-619A-ABDC-A259AE4E37A2}"/>
                </a:ext>
              </a:extLst>
            </p:cNvPr>
            <p:cNvSpPr/>
            <p:nvPr/>
          </p:nvSpPr>
          <p:spPr>
            <a:xfrm>
              <a:off x="4203246" y="2618803"/>
              <a:ext cx="381000" cy="38100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90" name="Oval 21589">
              <a:extLst>
                <a:ext uri="{FF2B5EF4-FFF2-40B4-BE49-F238E27FC236}">
                  <a16:creationId xmlns:a16="http://schemas.microsoft.com/office/drawing/2014/main" id="{112E2F4C-4490-16CF-E62A-B8DCB6E401B8}"/>
                </a:ext>
              </a:extLst>
            </p:cNvPr>
            <p:cNvSpPr/>
            <p:nvPr/>
          </p:nvSpPr>
          <p:spPr>
            <a:xfrm>
              <a:off x="4252232" y="2675953"/>
              <a:ext cx="247650" cy="24765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591" name="Group 21590">
            <a:extLst>
              <a:ext uri="{FF2B5EF4-FFF2-40B4-BE49-F238E27FC236}">
                <a16:creationId xmlns:a16="http://schemas.microsoft.com/office/drawing/2014/main" id="{91394BBB-90C1-4224-4D44-86CF052FF578}"/>
              </a:ext>
            </a:extLst>
          </p:cNvPr>
          <p:cNvGrpSpPr/>
          <p:nvPr/>
        </p:nvGrpSpPr>
        <p:grpSpPr>
          <a:xfrm>
            <a:off x="4508046" y="2574634"/>
            <a:ext cx="381000" cy="381000"/>
            <a:chOff x="4203246" y="2618803"/>
            <a:chExt cx="381000" cy="381000"/>
          </a:xfrm>
        </p:grpSpPr>
        <p:sp>
          <p:nvSpPr>
            <p:cNvPr id="21592" name="Oval 21591">
              <a:extLst>
                <a:ext uri="{FF2B5EF4-FFF2-40B4-BE49-F238E27FC236}">
                  <a16:creationId xmlns:a16="http://schemas.microsoft.com/office/drawing/2014/main" id="{BB3EC7AF-B222-4050-39AD-7CE4173E3FB6}"/>
                </a:ext>
              </a:extLst>
            </p:cNvPr>
            <p:cNvSpPr/>
            <p:nvPr/>
          </p:nvSpPr>
          <p:spPr>
            <a:xfrm>
              <a:off x="4203246" y="2618803"/>
              <a:ext cx="381000" cy="38100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93" name="Oval 21592">
              <a:extLst>
                <a:ext uri="{FF2B5EF4-FFF2-40B4-BE49-F238E27FC236}">
                  <a16:creationId xmlns:a16="http://schemas.microsoft.com/office/drawing/2014/main" id="{85B5A992-D72B-D0C3-0B8F-8D2789BD8B61}"/>
                </a:ext>
              </a:extLst>
            </p:cNvPr>
            <p:cNvSpPr/>
            <p:nvPr/>
          </p:nvSpPr>
          <p:spPr>
            <a:xfrm>
              <a:off x="4252232" y="2675953"/>
              <a:ext cx="247650" cy="24765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594" name="Group 21593">
            <a:extLst>
              <a:ext uri="{FF2B5EF4-FFF2-40B4-BE49-F238E27FC236}">
                <a16:creationId xmlns:a16="http://schemas.microsoft.com/office/drawing/2014/main" id="{55EA1B49-3DFB-C1F2-573F-4130E4A249CB}"/>
              </a:ext>
            </a:extLst>
          </p:cNvPr>
          <p:cNvGrpSpPr/>
          <p:nvPr/>
        </p:nvGrpSpPr>
        <p:grpSpPr>
          <a:xfrm>
            <a:off x="4760926" y="2255975"/>
            <a:ext cx="381000" cy="381000"/>
            <a:chOff x="4203246" y="2618803"/>
            <a:chExt cx="381000" cy="381000"/>
          </a:xfrm>
        </p:grpSpPr>
        <p:sp>
          <p:nvSpPr>
            <p:cNvPr id="21595" name="Oval 21594">
              <a:extLst>
                <a:ext uri="{FF2B5EF4-FFF2-40B4-BE49-F238E27FC236}">
                  <a16:creationId xmlns:a16="http://schemas.microsoft.com/office/drawing/2014/main" id="{4BFA0726-FC00-49B8-75AD-EC7230909943}"/>
                </a:ext>
              </a:extLst>
            </p:cNvPr>
            <p:cNvSpPr/>
            <p:nvPr/>
          </p:nvSpPr>
          <p:spPr>
            <a:xfrm>
              <a:off x="4203246" y="2618803"/>
              <a:ext cx="381000" cy="38100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96" name="Oval 21595">
              <a:extLst>
                <a:ext uri="{FF2B5EF4-FFF2-40B4-BE49-F238E27FC236}">
                  <a16:creationId xmlns:a16="http://schemas.microsoft.com/office/drawing/2014/main" id="{41CAE099-B2B2-30E0-1FB9-CACB4437D6A4}"/>
                </a:ext>
              </a:extLst>
            </p:cNvPr>
            <p:cNvSpPr/>
            <p:nvPr/>
          </p:nvSpPr>
          <p:spPr>
            <a:xfrm>
              <a:off x="4252232" y="2675953"/>
              <a:ext cx="247650" cy="24765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638" name="Oval 21637">
            <a:extLst>
              <a:ext uri="{FF2B5EF4-FFF2-40B4-BE49-F238E27FC236}">
                <a16:creationId xmlns:a16="http://schemas.microsoft.com/office/drawing/2014/main" id="{35CF1346-01B8-510E-E0FE-3C44750474D2}"/>
              </a:ext>
            </a:extLst>
          </p:cNvPr>
          <p:cNvSpPr/>
          <p:nvPr/>
        </p:nvSpPr>
        <p:spPr>
          <a:xfrm>
            <a:off x="6198552" y="1899803"/>
            <a:ext cx="381000" cy="38100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39" name="Oval 21638">
            <a:extLst>
              <a:ext uri="{FF2B5EF4-FFF2-40B4-BE49-F238E27FC236}">
                <a16:creationId xmlns:a16="http://schemas.microsoft.com/office/drawing/2014/main" id="{DBCD7213-634A-63FC-9B0F-B8AAD18E4166}"/>
              </a:ext>
            </a:extLst>
          </p:cNvPr>
          <p:cNvSpPr/>
          <p:nvPr/>
        </p:nvSpPr>
        <p:spPr>
          <a:xfrm>
            <a:off x="6247538" y="1956953"/>
            <a:ext cx="247650" cy="24765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40" name="Oval 21639">
            <a:extLst>
              <a:ext uri="{FF2B5EF4-FFF2-40B4-BE49-F238E27FC236}">
                <a16:creationId xmlns:a16="http://schemas.microsoft.com/office/drawing/2014/main" id="{DE450334-0CB7-91BD-1747-8446DDE3C549}"/>
              </a:ext>
            </a:extLst>
          </p:cNvPr>
          <p:cNvSpPr/>
          <p:nvPr/>
        </p:nvSpPr>
        <p:spPr>
          <a:xfrm>
            <a:off x="6350952" y="2052203"/>
            <a:ext cx="381000" cy="38100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41" name="Oval 21640">
            <a:extLst>
              <a:ext uri="{FF2B5EF4-FFF2-40B4-BE49-F238E27FC236}">
                <a16:creationId xmlns:a16="http://schemas.microsoft.com/office/drawing/2014/main" id="{30EEF720-626E-D0FF-BE84-3AFAE7207E17}"/>
              </a:ext>
            </a:extLst>
          </p:cNvPr>
          <p:cNvSpPr/>
          <p:nvPr/>
        </p:nvSpPr>
        <p:spPr>
          <a:xfrm>
            <a:off x="6399938" y="2109353"/>
            <a:ext cx="247650" cy="24765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42" name="Oval 21641">
            <a:extLst>
              <a:ext uri="{FF2B5EF4-FFF2-40B4-BE49-F238E27FC236}">
                <a16:creationId xmlns:a16="http://schemas.microsoft.com/office/drawing/2014/main" id="{4D74F533-2EB1-F951-8262-E6BCDDD8AE24}"/>
              </a:ext>
            </a:extLst>
          </p:cNvPr>
          <p:cNvSpPr/>
          <p:nvPr/>
        </p:nvSpPr>
        <p:spPr>
          <a:xfrm>
            <a:off x="6503352" y="2204603"/>
            <a:ext cx="381000" cy="38100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43" name="Oval 21642">
            <a:extLst>
              <a:ext uri="{FF2B5EF4-FFF2-40B4-BE49-F238E27FC236}">
                <a16:creationId xmlns:a16="http://schemas.microsoft.com/office/drawing/2014/main" id="{D71A2206-8B66-F008-E61F-812D0395C494}"/>
              </a:ext>
            </a:extLst>
          </p:cNvPr>
          <p:cNvSpPr/>
          <p:nvPr/>
        </p:nvSpPr>
        <p:spPr>
          <a:xfrm>
            <a:off x="6552338" y="2261753"/>
            <a:ext cx="247650" cy="24765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644" name="Group 21643">
            <a:extLst>
              <a:ext uri="{FF2B5EF4-FFF2-40B4-BE49-F238E27FC236}">
                <a16:creationId xmlns:a16="http://schemas.microsoft.com/office/drawing/2014/main" id="{FFCB7576-330E-1B45-C0CD-AB095F9ED5DD}"/>
              </a:ext>
            </a:extLst>
          </p:cNvPr>
          <p:cNvGrpSpPr/>
          <p:nvPr/>
        </p:nvGrpSpPr>
        <p:grpSpPr>
          <a:xfrm>
            <a:off x="6655752" y="2357003"/>
            <a:ext cx="381000" cy="381000"/>
            <a:chOff x="4203246" y="2618803"/>
            <a:chExt cx="381000" cy="381000"/>
          </a:xfrm>
        </p:grpSpPr>
        <p:sp>
          <p:nvSpPr>
            <p:cNvPr id="21645" name="Oval 21644">
              <a:extLst>
                <a:ext uri="{FF2B5EF4-FFF2-40B4-BE49-F238E27FC236}">
                  <a16:creationId xmlns:a16="http://schemas.microsoft.com/office/drawing/2014/main" id="{2670CFA2-3E50-3FAE-C420-1EA165EBE943}"/>
                </a:ext>
              </a:extLst>
            </p:cNvPr>
            <p:cNvSpPr/>
            <p:nvPr/>
          </p:nvSpPr>
          <p:spPr>
            <a:xfrm>
              <a:off x="4203246" y="2618803"/>
              <a:ext cx="381000" cy="38100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46" name="Oval 21645">
              <a:extLst>
                <a:ext uri="{FF2B5EF4-FFF2-40B4-BE49-F238E27FC236}">
                  <a16:creationId xmlns:a16="http://schemas.microsoft.com/office/drawing/2014/main" id="{55841A93-9463-79D0-D828-A8D852AC5A49}"/>
                </a:ext>
              </a:extLst>
            </p:cNvPr>
            <p:cNvSpPr/>
            <p:nvPr/>
          </p:nvSpPr>
          <p:spPr>
            <a:xfrm>
              <a:off x="4252232" y="2675953"/>
              <a:ext cx="247650" cy="24765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647" name="Group 21646">
            <a:extLst>
              <a:ext uri="{FF2B5EF4-FFF2-40B4-BE49-F238E27FC236}">
                <a16:creationId xmlns:a16="http://schemas.microsoft.com/office/drawing/2014/main" id="{E20C9267-B70F-C570-971F-466A7D4E412B}"/>
              </a:ext>
            </a:extLst>
          </p:cNvPr>
          <p:cNvGrpSpPr/>
          <p:nvPr/>
        </p:nvGrpSpPr>
        <p:grpSpPr>
          <a:xfrm>
            <a:off x="6465252" y="1807935"/>
            <a:ext cx="381000" cy="381000"/>
            <a:chOff x="4203246" y="2618803"/>
            <a:chExt cx="381000" cy="381000"/>
          </a:xfrm>
        </p:grpSpPr>
        <p:sp>
          <p:nvSpPr>
            <p:cNvPr id="21700" name="Oval 21699">
              <a:extLst>
                <a:ext uri="{FF2B5EF4-FFF2-40B4-BE49-F238E27FC236}">
                  <a16:creationId xmlns:a16="http://schemas.microsoft.com/office/drawing/2014/main" id="{1152E2CB-6D76-1FB4-24F6-77AD1ED8331C}"/>
                </a:ext>
              </a:extLst>
            </p:cNvPr>
            <p:cNvSpPr/>
            <p:nvPr/>
          </p:nvSpPr>
          <p:spPr>
            <a:xfrm>
              <a:off x="4203246" y="2618803"/>
              <a:ext cx="381000" cy="38100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01" name="Oval 21700">
              <a:extLst>
                <a:ext uri="{FF2B5EF4-FFF2-40B4-BE49-F238E27FC236}">
                  <a16:creationId xmlns:a16="http://schemas.microsoft.com/office/drawing/2014/main" id="{6B4E19A6-5C11-6DC3-01F1-E38C3EE325C4}"/>
                </a:ext>
              </a:extLst>
            </p:cNvPr>
            <p:cNvSpPr/>
            <p:nvPr/>
          </p:nvSpPr>
          <p:spPr>
            <a:xfrm>
              <a:off x="4252232" y="2675953"/>
              <a:ext cx="247650" cy="24765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702" name="Group 21701">
            <a:extLst>
              <a:ext uri="{FF2B5EF4-FFF2-40B4-BE49-F238E27FC236}">
                <a16:creationId xmlns:a16="http://schemas.microsoft.com/office/drawing/2014/main" id="{3865756F-A4AB-AEAD-711C-B89F0738FA28}"/>
              </a:ext>
            </a:extLst>
          </p:cNvPr>
          <p:cNvGrpSpPr/>
          <p:nvPr/>
        </p:nvGrpSpPr>
        <p:grpSpPr>
          <a:xfrm>
            <a:off x="6665939" y="1951618"/>
            <a:ext cx="381000" cy="381000"/>
            <a:chOff x="4203246" y="2618803"/>
            <a:chExt cx="381000" cy="381000"/>
          </a:xfrm>
        </p:grpSpPr>
        <p:sp>
          <p:nvSpPr>
            <p:cNvPr id="21703" name="Oval 21702">
              <a:extLst>
                <a:ext uri="{FF2B5EF4-FFF2-40B4-BE49-F238E27FC236}">
                  <a16:creationId xmlns:a16="http://schemas.microsoft.com/office/drawing/2014/main" id="{00179A5B-1B5C-D2ED-2F62-6F2BA4D60DB8}"/>
                </a:ext>
              </a:extLst>
            </p:cNvPr>
            <p:cNvSpPr/>
            <p:nvPr/>
          </p:nvSpPr>
          <p:spPr>
            <a:xfrm>
              <a:off x="4203246" y="2618803"/>
              <a:ext cx="381000" cy="38100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04" name="Oval 21703">
              <a:extLst>
                <a:ext uri="{FF2B5EF4-FFF2-40B4-BE49-F238E27FC236}">
                  <a16:creationId xmlns:a16="http://schemas.microsoft.com/office/drawing/2014/main" id="{8F977910-ACF4-7155-5AA1-CC73E7B1A726}"/>
                </a:ext>
              </a:extLst>
            </p:cNvPr>
            <p:cNvSpPr/>
            <p:nvPr/>
          </p:nvSpPr>
          <p:spPr>
            <a:xfrm>
              <a:off x="4252232" y="2675953"/>
              <a:ext cx="247650" cy="24765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705" name="Group 21704">
            <a:extLst>
              <a:ext uri="{FF2B5EF4-FFF2-40B4-BE49-F238E27FC236}">
                <a16:creationId xmlns:a16="http://schemas.microsoft.com/office/drawing/2014/main" id="{615BC396-BA83-FFC5-CBC5-7CE37376F560}"/>
              </a:ext>
            </a:extLst>
          </p:cNvPr>
          <p:cNvGrpSpPr/>
          <p:nvPr/>
        </p:nvGrpSpPr>
        <p:grpSpPr>
          <a:xfrm>
            <a:off x="6837289" y="2166503"/>
            <a:ext cx="381000" cy="381000"/>
            <a:chOff x="4203246" y="2618803"/>
            <a:chExt cx="381000" cy="381000"/>
          </a:xfrm>
        </p:grpSpPr>
        <p:sp>
          <p:nvSpPr>
            <p:cNvPr id="21706" name="Oval 21705">
              <a:extLst>
                <a:ext uri="{FF2B5EF4-FFF2-40B4-BE49-F238E27FC236}">
                  <a16:creationId xmlns:a16="http://schemas.microsoft.com/office/drawing/2014/main" id="{E5FF751D-F2C1-357D-F3A2-DD07674D97FE}"/>
                </a:ext>
              </a:extLst>
            </p:cNvPr>
            <p:cNvSpPr/>
            <p:nvPr/>
          </p:nvSpPr>
          <p:spPr>
            <a:xfrm>
              <a:off x="4203246" y="2618803"/>
              <a:ext cx="381000" cy="38100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07" name="Oval 21706">
              <a:extLst>
                <a:ext uri="{FF2B5EF4-FFF2-40B4-BE49-F238E27FC236}">
                  <a16:creationId xmlns:a16="http://schemas.microsoft.com/office/drawing/2014/main" id="{B9C23827-5601-5CD6-CD47-A29DEA1288D4}"/>
                </a:ext>
              </a:extLst>
            </p:cNvPr>
            <p:cNvSpPr/>
            <p:nvPr/>
          </p:nvSpPr>
          <p:spPr>
            <a:xfrm>
              <a:off x="4252232" y="2675953"/>
              <a:ext cx="247650" cy="24765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708" name="Group 21707">
            <a:extLst>
              <a:ext uri="{FF2B5EF4-FFF2-40B4-BE49-F238E27FC236}">
                <a16:creationId xmlns:a16="http://schemas.microsoft.com/office/drawing/2014/main" id="{9C144364-B34B-6548-B812-DACE6B0A0F01}"/>
              </a:ext>
            </a:extLst>
          </p:cNvPr>
          <p:cNvGrpSpPr/>
          <p:nvPr/>
        </p:nvGrpSpPr>
        <p:grpSpPr>
          <a:xfrm>
            <a:off x="6995132" y="1867107"/>
            <a:ext cx="381000" cy="381000"/>
            <a:chOff x="4203246" y="2618803"/>
            <a:chExt cx="381000" cy="381000"/>
          </a:xfrm>
        </p:grpSpPr>
        <p:sp>
          <p:nvSpPr>
            <p:cNvPr id="21709" name="Oval 21708">
              <a:extLst>
                <a:ext uri="{FF2B5EF4-FFF2-40B4-BE49-F238E27FC236}">
                  <a16:creationId xmlns:a16="http://schemas.microsoft.com/office/drawing/2014/main" id="{CD53EFC4-ED7D-2491-91C0-9222BCA3F56F}"/>
                </a:ext>
              </a:extLst>
            </p:cNvPr>
            <p:cNvSpPr/>
            <p:nvPr/>
          </p:nvSpPr>
          <p:spPr>
            <a:xfrm>
              <a:off x="4203246" y="2618803"/>
              <a:ext cx="381000" cy="38100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10" name="Oval 21709">
              <a:extLst>
                <a:ext uri="{FF2B5EF4-FFF2-40B4-BE49-F238E27FC236}">
                  <a16:creationId xmlns:a16="http://schemas.microsoft.com/office/drawing/2014/main" id="{FE898F7E-8212-1B4E-74E5-E80DEF9BDE18}"/>
                </a:ext>
              </a:extLst>
            </p:cNvPr>
            <p:cNvSpPr/>
            <p:nvPr/>
          </p:nvSpPr>
          <p:spPr>
            <a:xfrm>
              <a:off x="4252232" y="2675953"/>
              <a:ext cx="247650" cy="24765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711" name="Group 21710">
            <a:extLst>
              <a:ext uri="{FF2B5EF4-FFF2-40B4-BE49-F238E27FC236}">
                <a16:creationId xmlns:a16="http://schemas.microsoft.com/office/drawing/2014/main" id="{7FD8C21C-C609-A862-F21F-D18C6B380F29}"/>
              </a:ext>
            </a:extLst>
          </p:cNvPr>
          <p:cNvGrpSpPr/>
          <p:nvPr/>
        </p:nvGrpSpPr>
        <p:grpSpPr>
          <a:xfrm>
            <a:off x="6808152" y="2509403"/>
            <a:ext cx="381000" cy="381000"/>
            <a:chOff x="4203246" y="2618803"/>
            <a:chExt cx="381000" cy="381000"/>
          </a:xfrm>
        </p:grpSpPr>
        <p:sp>
          <p:nvSpPr>
            <p:cNvPr id="21712" name="Oval 21711">
              <a:extLst>
                <a:ext uri="{FF2B5EF4-FFF2-40B4-BE49-F238E27FC236}">
                  <a16:creationId xmlns:a16="http://schemas.microsoft.com/office/drawing/2014/main" id="{B39DDB9A-46FF-285B-EB04-083C6ADC1C84}"/>
                </a:ext>
              </a:extLst>
            </p:cNvPr>
            <p:cNvSpPr/>
            <p:nvPr/>
          </p:nvSpPr>
          <p:spPr>
            <a:xfrm>
              <a:off x="4203246" y="2618803"/>
              <a:ext cx="381000" cy="38100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13" name="Oval 21712">
              <a:extLst>
                <a:ext uri="{FF2B5EF4-FFF2-40B4-BE49-F238E27FC236}">
                  <a16:creationId xmlns:a16="http://schemas.microsoft.com/office/drawing/2014/main" id="{CF0DA2BC-3E6B-EC57-C750-5F0AECE66235}"/>
                </a:ext>
              </a:extLst>
            </p:cNvPr>
            <p:cNvSpPr/>
            <p:nvPr/>
          </p:nvSpPr>
          <p:spPr>
            <a:xfrm>
              <a:off x="4252232" y="2675953"/>
              <a:ext cx="247650" cy="24765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714" name="Group 21713">
            <a:extLst>
              <a:ext uri="{FF2B5EF4-FFF2-40B4-BE49-F238E27FC236}">
                <a16:creationId xmlns:a16="http://schemas.microsoft.com/office/drawing/2014/main" id="{7F74DC65-4D1E-F0FC-6B71-5F1516EA8BEA}"/>
              </a:ext>
            </a:extLst>
          </p:cNvPr>
          <p:cNvGrpSpPr/>
          <p:nvPr/>
        </p:nvGrpSpPr>
        <p:grpSpPr>
          <a:xfrm>
            <a:off x="7061032" y="2190744"/>
            <a:ext cx="381000" cy="381000"/>
            <a:chOff x="4203246" y="2618803"/>
            <a:chExt cx="381000" cy="381000"/>
          </a:xfrm>
        </p:grpSpPr>
        <p:sp>
          <p:nvSpPr>
            <p:cNvPr id="21715" name="Oval 21714">
              <a:extLst>
                <a:ext uri="{FF2B5EF4-FFF2-40B4-BE49-F238E27FC236}">
                  <a16:creationId xmlns:a16="http://schemas.microsoft.com/office/drawing/2014/main" id="{15462952-3974-14EA-DB49-F8C4C7278C4D}"/>
                </a:ext>
              </a:extLst>
            </p:cNvPr>
            <p:cNvSpPr/>
            <p:nvPr/>
          </p:nvSpPr>
          <p:spPr>
            <a:xfrm>
              <a:off x="4203246" y="2618803"/>
              <a:ext cx="381000" cy="38100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16" name="Oval 21715">
              <a:extLst>
                <a:ext uri="{FF2B5EF4-FFF2-40B4-BE49-F238E27FC236}">
                  <a16:creationId xmlns:a16="http://schemas.microsoft.com/office/drawing/2014/main" id="{F6EB71D0-CDB7-39B4-EBC1-2B0A9136A2ED}"/>
                </a:ext>
              </a:extLst>
            </p:cNvPr>
            <p:cNvSpPr/>
            <p:nvPr/>
          </p:nvSpPr>
          <p:spPr>
            <a:xfrm>
              <a:off x="4252232" y="2675953"/>
              <a:ext cx="247650" cy="247650"/>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717" name="TextBox 21716">
            <a:extLst>
              <a:ext uri="{FF2B5EF4-FFF2-40B4-BE49-F238E27FC236}">
                <a16:creationId xmlns:a16="http://schemas.microsoft.com/office/drawing/2014/main" id="{659E7671-D3C1-CBA5-5A37-8BE5B3074D96}"/>
              </a:ext>
            </a:extLst>
          </p:cNvPr>
          <p:cNvSpPr txBox="1"/>
          <p:nvPr/>
        </p:nvSpPr>
        <p:spPr>
          <a:xfrm>
            <a:off x="5948534" y="1154286"/>
            <a:ext cx="1774845" cy="646331"/>
          </a:xfrm>
          <a:prstGeom prst="rect">
            <a:avLst/>
          </a:prstGeom>
          <a:noFill/>
        </p:spPr>
        <p:txBody>
          <a:bodyPr wrap="none" rtlCol="0">
            <a:spAutoFit/>
          </a:bodyPr>
          <a:lstStyle/>
          <a:p>
            <a:pPr algn="ctr"/>
            <a:r>
              <a:rPr lang="en-US" dirty="0"/>
              <a:t>“Compensated”</a:t>
            </a:r>
          </a:p>
          <a:p>
            <a:pPr algn="ctr"/>
            <a:r>
              <a:rPr lang="en-US" dirty="0"/>
              <a:t>function</a:t>
            </a:r>
          </a:p>
        </p:txBody>
      </p:sp>
      <p:grpSp>
        <p:nvGrpSpPr>
          <p:cNvPr id="21922" name="Group 21921">
            <a:extLst>
              <a:ext uri="{FF2B5EF4-FFF2-40B4-BE49-F238E27FC236}">
                <a16:creationId xmlns:a16="http://schemas.microsoft.com/office/drawing/2014/main" id="{879E66FF-E8AB-2543-F7BA-A426CC2D18B0}"/>
              </a:ext>
            </a:extLst>
          </p:cNvPr>
          <p:cNvGrpSpPr/>
          <p:nvPr/>
        </p:nvGrpSpPr>
        <p:grpSpPr>
          <a:xfrm>
            <a:off x="2514600" y="3055970"/>
            <a:ext cx="5257800" cy="1532336"/>
            <a:chOff x="2573037" y="3026440"/>
            <a:chExt cx="5257800" cy="1532336"/>
          </a:xfrm>
        </p:grpSpPr>
        <p:sp>
          <p:nvSpPr>
            <p:cNvPr id="21578" name="Oval 21577">
              <a:extLst>
                <a:ext uri="{FF2B5EF4-FFF2-40B4-BE49-F238E27FC236}">
                  <a16:creationId xmlns:a16="http://schemas.microsoft.com/office/drawing/2014/main" id="{C13DF023-FD03-8A9F-49F1-68450D7D101A}"/>
                </a:ext>
              </a:extLst>
            </p:cNvPr>
            <p:cNvSpPr/>
            <p:nvPr/>
          </p:nvSpPr>
          <p:spPr>
            <a:xfrm>
              <a:off x="3969326" y="3251140"/>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79" name="Oval 21578">
              <a:extLst>
                <a:ext uri="{FF2B5EF4-FFF2-40B4-BE49-F238E27FC236}">
                  <a16:creationId xmlns:a16="http://schemas.microsoft.com/office/drawing/2014/main" id="{716BDA7C-A05D-E991-8E54-6527813BA7FD}"/>
                </a:ext>
              </a:extLst>
            </p:cNvPr>
            <p:cNvSpPr/>
            <p:nvPr/>
          </p:nvSpPr>
          <p:spPr>
            <a:xfrm>
              <a:off x="4018312" y="3308290"/>
              <a:ext cx="247650" cy="24765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82" name="Oval 21581">
              <a:extLst>
                <a:ext uri="{FF2B5EF4-FFF2-40B4-BE49-F238E27FC236}">
                  <a16:creationId xmlns:a16="http://schemas.microsoft.com/office/drawing/2014/main" id="{2B8C1C8B-ACCC-B6AD-3280-79D3F70BAE26}"/>
                </a:ext>
              </a:extLst>
            </p:cNvPr>
            <p:cNvSpPr/>
            <p:nvPr/>
          </p:nvSpPr>
          <p:spPr>
            <a:xfrm>
              <a:off x="3969326" y="3251140"/>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83" name="Oval 21582">
              <a:extLst>
                <a:ext uri="{FF2B5EF4-FFF2-40B4-BE49-F238E27FC236}">
                  <a16:creationId xmlns:a16="http://schemas.microsoft.com/office/drawing/2014/main" id="{63471FCF-ED6A-0AB3-0791-1A30829172E4}"/>
                </a:ext>
              </a:extLst>
            </p:cNvPr>
            <p:cNvSpPr/>
            <p:nvPr/>
          </p:nvSpPr>
          <p:spPr>
            <a:xfrm>
              <a:off x="4018312" y="3308290"/>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86" name="Oval 21585">
              <a:extLst>
                <a:ext uri="{FF2B5EF4-FFF2-40B4-BE49-F238E27FC236}">
                  <a16:creationId xmlns:a16="http://schemas.microsoft.com/office/drawing/2014/main" id="{FA4097E5-8379-424C-7092-5611AB2B0A8D}"/>
                </a:ext>
              </a:extLst>
            </p:cNvPr>
            <p:cNvSpPr/>
            <p:nvPr/>
          </p:nvSpPr>
          <p:spPr>
            <a:xfrm>
              <a:off x="4121726" y="3403540"/>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87" name="Oval 21586">
              <a:extLst>
                <a:ext uri="{FF2B5EF4-FFF2-40B4-BE49-F238E27FC236}">
                  <a16:creationId xmlns:a16="http://schemas.microsoft.com/office/drawing/2014/main" id="{F24E584D-8437-496B-8EEF-5889E9D4B086}"/>
                </a:ext>
              </a:extLst>
            </p:cNvPr>
            <p:cNvSpPr/>
            <p:nvPr/>
          </p:nvSpPr>
          <p:spPr>
            <a:xfrm>
              <a:off x="4170712" y="3460690"/>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616" name="Straight Arrow Connector 21615">
              <a:extLst>
                <a:ext uri="{FF2B5EF4-FFF2-40B4-BE49-F238E27FC236}">
                  <a16:creationId xmlns:a16="http://schemas.microsoft.com/office/drawing/2014/main" id="{35726B7E-D9E4-0A9E-5098-862886A50DB6}"/>
                </a:ext>
              </a:extLst>
            </p:cNvPr>
            <p:cNvCxnSpPr>
              <a:cxnSpLocks/>
            </p:cNvCxnSpPr>
            <p:nvPr/>
          </p:nvCxnSpPr>
          <p:spPr>
            <a:xfrm>
              <a:off x="2573037" y="3159745"/>
              <a:ext cx="1066800" cy="4051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618" name="Oval 21617">
              <a:extLst>
                <a:ext uri="{FF2B5EF4-FFF2-40B4-BE49-F238E27FC236}">
                  <a16:creationId xmlns:a16="http://schemas.microsoft.com/office/drawing/2014/main" id="{E2015161-9EC4-59A4-B6F4-3AF6B4C0EDBC}"/>
                </a:ext>
              </a:extLst>
            </p:cNvPr>
            <p:cNvSpPr/>
            <p:nvPr/>
          </p:nvSpPr>
          <p:spPr>
            <a:xfrm>
              <a:off x="4121726" y="3403540"/>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19" name="Oval 21618">
              <a:extLst>
                <a:ext uri="{FF2B5EF4-FFF2-40B4-BE49-F238E27FC236}">
                  <a16:creationId xmlns:a16="http://schemas.microsoft.com/office/drawing/2014/main" id="{F20B1DB6-502B-1A3C-4FDB-29BA64A786A5}"/>
                </a:ext>
              </a:extLst>
            </p:cNvPr>
            <p:cNvSpPr/>
            <p:nvPr/>
          </p:nvSpPr>
          <p:spPr>
            <a:xfrm>
              <a:off x="4170712" y="3460690"/>
              <a:ext cx="247650" cy="24765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20" name="Oval 21619">
              <a:extLst>
                <a:ext uri="{FF2B5EF4-FFF2-40B4-BE49-F238E27FC236}">
                  <a16:creationId xmlns:a16="http://schemas.microsoft.com/office/drawing/2014/main" id="{4CA5823E-8D7E-83BC-C2FA-1E186BBF1BC9}"/>
                </a:ext>
              </a:extLst>
            </p:cNvPr>
            <p:cNvSpPr/>
            <p:nvPr/>
          </p:nvSpPr>
          <p:spPr>
            <a:xfrm>
              <a:off x="4121726" y="3403540"/>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21" name="Oval 21620">
              <a:extLst>
                <a:ext uri="{FF2B5EF4-FFF2-40B4-BE49-F238E27FC236}">
                  <a16:creationId xmlns:a16="http://schemas.microsoft.com/office/drawing/2014/main" id="{E3CBB08A-846E-F382-62BF-E42414129980}"/>
                </a:ext>
              </a:extLst>
            </p:cNvPr>
            <p:cNvSpPr/>
            <p:nvPr/>
          </p:nvSpPr>
          <p:spPr>
            <a:xfrm>
              <a:off x="4170712" y="3460690"/>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92" name="Oval 21691">
              <a:extLst>
                <a:ext uri="{FF2B5EF4-FFF2-40B4-BE49-F238E27FC236}">
                  <a16:creationId xmlns:a16="http://schemas.microsoft.com/office/drawing/2014/main" id="{7D2029CB-A2D8-4480-8717-F438CCF646F9}"/>
                </a:ext>
              </a:extLst>
            </p:cNvPr>
            <p:cNvSpPr/>
            <p:nvPr/>
          </p:nvSpPr>
          <p:spPr>
            <a:xfrm>
              <a:off x="6647152" y="3547603"/>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93" name="Oval 21692">
              <a:extLst>
                <a:ext uri="{FF2B5EF4-FFF2-40B4-BE49-F238E27FC236}">
                  <a16:creationId xmlns:a16="http://schemas.microsoft.com/office/drawing/2014/main" id="{65488290-921A-F501-43D8-1F1DCCCD9B88}"/>
                </a:ext>
              </a:extLst>
            </p:cNvPr>
            <p:cNvSpPr/>
            <p:nvPr/>
          </p:nvSpPr>
          <p:spPr>
            <a:xfrm>
              <a:off x="6696138" y="3604753"/>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94" name="Oval 21693">
              <a:extLst>
                <a:ext uri="{FF2B5EF4-FFF2-40B4-BE49-F238E27FC236}">
                  <a16:creationId xmlns:a16="http://schemas.microsoft.com/office/drawing/2014/main" id="{85767DC1-1762-C240-D799-A5600133B255}"/>
                </a:ext>
              </a:extLst>
            </p:cNvPr>
            <p:cNvSpPr/>
            <p:nvPr/>
          </p:nvSpPr>
          <p:spPr>
            <a:xfrm>
              <a:off x="6647152" y="3547603"/>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95" name="Oval 21694">
              <a:extLst>
                <a:ext uri="{FF2B5EF4-FFF2-40B4-BE49-F238E27FC236}">
                  <a16:creationId xmlns:a16="http://schemas.microsoft.com/office/drawing/2014/main" id="{B987233D-DA58-D031-27DD-A501C01CA654}"/>
                </a:ext>
              </a:extLst>
            </p:cNvPr>
            <p:cNvSpPr/>
            <p:nvPr/>
          </p:nvSpPr>
          <p:spPr>
            <a:xfrm>
              <a:off x="6696138" y="3604753"/>
              <a:ext cx="247650" cy="24765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96" name="Oval 21695">
              <a:extLst>
                <a:ext uri="{FF2B5EF4-FFF2-40B4-BE49-F238E27FC236}">
                  <a16:creationId xmlns:a16="http://schemas.microsoft.com/office/drawing/2014/main" id="{E1BFED01-74D2-4A0E-DAD0-76E056FE6B8D}"/>
                </a:ext>
              </a:extLst>
            </p:cNvPr>
            <p:cNvSpPr/>
            <p:nvPr/>
          </p:nvSpPr>
          <p:spPr>
            <a:xfrm>
              <a:off x="6647152" y="3547603"/>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97" name="Oval 21696">
              <a:extLst>
                <a:ext uri="{FF2B5EF4-FFF2-40B4-BE49-F238E27FC236}">
                  <a16:creationId xmlns:a16="http://schemas.microsoft.com/office/drawing/2014/main" id="{C2ACF0E4-8424-9468-86AD-855F77B16334}"/>
                </a:ext>
              </a:extLst>
            </p:cNvPr>
            <p:cNvSpPr/>
            <p:nvPr/>
          </p:nvSpPr>
          <p:spPr>
            <a:xfrm>
              <a:off x="6696138" y="3604753"/>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98" name="Oval 21697">
              <a:extLst>
                <a:ext uri="{FF2B5EF4-FFF2-40B4-BE49-F238E27FC236}">
                  <a16:creationId xmlns:a16="http://schemas.microsoft.com/office/drawing/2014/main" id="{47633B40-ED57-6B1D-218E-2F5BA95CED3D}"/>
                </a:ext>
              </a:extLst>
            </p:cNvPr>
            <p:cNvSpPr/>
            <p:nvPr/>
          </p:nvSpPr>
          <p:spPr>
            <a:xfrm>
              <a:off x="6799552" y="3700003"/>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99" name="Oval 21698">
              <a:extLst>
                <a:ext uri="{FF2B5EF4-FFF2-40B4-BE49-F238E27FC236}">
                  <a16:creationId xmlns:a16="http://schemas.microsoft.com/office/drawing/2014/main" id="{6E7D02A9-C696-FBDE-F432-D9513B0293A3}"/>
                </a:ext>
              </a:extLst>
            </p:cNvPr>
            <p:cNvSpPr/>
            <p:nvPr/>
          </p:nvSpPr>
          <p:spPr>
            <a:xfrm>
              <a:off x="6848538" y="3757153"/>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726" name="Straight Arrow Connector 21725">
              <a:extLst>
                <a:ext uri="{FF2B5EF4-FFF2-40B4-BE49-F238E27FC236}">
                  <a16:creationId xmlns:a16="http://schemas.microsoft.com/office/drawing/2014/main" id="{D258EBC1-5CD4-A95C-9BD3-2A7BC042A671}"/>
                </a:ext>
              </a:extLst>
            </p:cNvPr>
            <p:cNvCxnSpPr/>
            <p:nvPr/>
          </p:nvCxnSpPr>
          <p:spPr>
            <a:xfrm>
              <a:off x="5011437" y="3467311"/>
              <a:ext cx="762000" cy="0"/>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sp>
          <p:nvSpPr>
            <p:cNvPr id="21727" name="TextBox 21726">
              <a:extLst>
                <a:ext uri="{FF2B5EF4-FFF2-40B4-BE49-F238E27FC236}">
                  <a16:creationId xmlns:a16="http://schemas.microsoft.com/office/drawing/2014/main" id="{AFB4317F-79D0-F2EA-70B2-F53F1293F378}"/>
                </a:ext>
              </a:extLst>
            </p:cNvPr>
            <p:cNvSpPr txBox="1"/>
            <p:nvPr/>
          </p:nvSpPr>
          <p:spPr>
            <a:xfrm>
              <a:off x="5140635" y="3445540"/>
              <a:ext cx="595035" cy="369332"/>
            </a:xfrm>
            <a:prstGeom prst="rect">
              <a:avLst/>
            </a:prstGeom>
            <a:noFill/>
          </p:spPr>
          <p:txBody>
            <a:bodyPr wrap="none" rtlCol="0">
              <a:spAutoFit/>
            </a:bodyPr>
            <a:lstStyle/>
            <a:p>
              <a:pPr algn="ctr"/>
              <a:r>
                <a:rPr lang="en-US" dirty="0"/>
                <a:t>Age</a:t>
              </a:r>
            </a:p>
          </p:txBody>
        </p:sp>
        <p:sp>
          <p:nvSpPr>
            <p:cNvPr id="21736" name="Oval 21735">
              <a:extLst>
                <a:ext uri="{FF2B5EF4-FFF2-40B4-BE49-F238E27FC236}">
                  <a16:creationId xmlns:a16="http://schemas.microsoft.com/office/drawing/2014/main" id="{6A93F136-9D8F-6BD1-29FA-79B502F4F671}"/>
                </a:ext>
              </a:extLst>
            </p:cNvPr>
            <p:cNvSpPr/>
            <p:nvPr/>
          </p:nvSpPr>
          <p:spPr>
            <a:xfrm>
              <a:off x="6589866" y="3133927"/>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37" name="Oval 21736">
              <a:extLst>
                <a:ext uri="{FF2B5EF4-FFF2-40B4-BE49-F238E27FC236}">
                  <a16:creationId xmlns:a16="http://schemas.microsoft.com/office/drawing/2014/main" id="{84921A81-5C63-8F1D-75CB-103C3E4D5141}"/>
                </a:ext>
              </a:extLst>
            </p:cNvPr>
            <p:cNvSpPr/>
            <p:nvPr/>
          </p:nvSpPr>
          <p:spPr>
            <a:xfrm>
              <a:off x="6638852" y="3191077"/>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38" name="Oval 21737">
              <a:extLst>
                <a:ext uri="{FF2B5EF4-FFF2-40B4-BE49-F238E27FC236}">
                  <a16:creationId xmlns:a16="http://schemas.microsoft.com/office/drawing/2014/main" id="{372CF33E-1558-7A85-5291-038A674147D8}"/>
                </a:ext>
              </a:extLst>
            </p:cNvPr>
            <p:cNvSpPr/>
            <p:nvPr/>
          </p:nvSpPr>
          <p:spPr>
            <a:xfrm>
              <a:off x="6589866" y="3133927"/>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39" name="Oval 21738">
              <a:extLst>
                <a:ext uri="{FF2B5EF4-FFF2-40B4-BE49-F238E27FC236}">
                  <a16:creationId xmlns:a16="http://schemas.microsoft.com/office/drawing/2014/main" id="{0ADFD805-0F37-5F21-57D5-2DCC1E8B8165}"/>
                </a:ext>
              </a:extLst>
            </p:cNvPr>
            <p:cNvSpPr/>
            <p:nvPr/>
          </p:nvSpPr>
          <p:spPr>
            <a:xfrm>
              <a:off x="6638852" y="3191077"/>
              <a:ext cx="247650" cy="24765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40" name="Oval 21739">
              <a:extLst>
                <a:ext uri="{FF2B5EF4-FFF2-40B4-BE49-F238E27FC236}">
                  <a16:creationId xmlns:a16="http://schemas.microsoft.com/office/drawing/2014/main" id="{1A837007-2C19-961D-3B26-68F775B53A9D}"/>
                </a:ext>
              </a:extLst>
            </p:cNvPr>
            <p:cNvSpPr/>
            <p:nvPr/>
          </p:nvSpPr>
          <p:spPr>
            <a:xfrm>
              <a:off x="6589866" y="3133927"/>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41" name="Oval 21740">
              <a:extLst>
                <a:ext uri="{FF2B5EF4-FFF2-40B4-BE49-F238E27FC236}">
                  <a16:creationId xmlns:a16="http://schemas.microsoft.com/office/drawing/2014/main" id="{C67B5170-7624-5D89-5FA1-A0FFBAB7E3EA}"/>
                </a:ext>
              </a:extLst>
            </p:cNvPr>
            <p:cNvSpPr/>
            <p:nvPr/>
          </p:nvSpPr>
          <p:spPr>
            <a:xfrm>
              <a:off x="6638852" y="3191077"/>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42" name="Oval 21741">
              <a:extLst>
                <a:ext uri="{FF2B5EF4-FFF2-40B4-BE49-F238E27FC236}">
                  <a16:creationId xmlns:a16="http://schemas.microsoft.com/office/drawing/2014/main" id="{9C03463D-215F-48B4-A992-F0F7374E5758}"/>
                </a:ext>
              </a:extLst>
            </p:cNvPr>
            <p:cNvSpPr/>
            <p:nvPr/>
          </p:nvSpPr>
          <p:spPr>
            <a:xfrm>
              <a:off x="6742266" y="3286327"/>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43" name="Oval 21742">
              <a:extLst>
                <a:ext uri="{FF2B5EF4-FFF2-40B4-BE49-F238E27FC236}">
                  <a16:creationId xmlns:a16="http://schemas.microsoft.com/office/drawing/2014/main" id="{B90F0348-7ECA-2073-14B2-04A7E9D6492F}"/>
                </a:ext>
              </a:extLst>
            </p:cNvPr>
            <p:cNvSpPr/>
            <p:nvPr/>
          </p:nvSpPr>
          <p:spPr>
            <a:xfrm>
              <a:off x="6791252" y="3343477"/>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44" name="Oval 21743">
              <a:extLst>
                <a:ext uri="{FF2B5EF4-FFF2-40B4-BE49-F238E27FC236}">
                  <a16:creationId xmlns:a16="http://schemas.microsoft.com/office/drawing/2014/main" id="{972922D5-3A8C-3568-4D81-5596BB72EA5D}"/>
                </a:ext>
              </a:extLst>
            </p:cNvPr>
            <p:cNvSpPr/>
            <p:nvPr/>
          </p:nvSpPr>
          <p:spPr>
            <a:xfrm>
              <a:off x="6742266" y="3286327"/>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45" name="Oval 21744">
              <a:extLst>
                <a:ext uri="{FF2B5EF4-FFF2-40B4-BE49-F238E27FC236}">
                  <a16:creationId xmlns:a16="http://schemas.microsoft.com/office/drawing/2014/main" id="{BC825551-DAF2-D4DE-F00A-96385DFF4F8F}"/>
                </a:ext>
              </a:extLst>
            </p:cNvPr>
            <p:cNvSpPr/>
            <p:nvPr/>
          </p:nvSpPr>
          <p:spPr>
            <a:xfrm>
              <a:off x="6791252" y="3343477"/>
              <a:ext cx="247650" cy="24765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46" name="Oval 21745">
              <a:extLst>
                <a:ext uri="{FF2B5EF4-FFF2-40B4-BE49-F238E27FC236}">
                  <a16:creationId xmlns:a16="http://schemas.microsoft.com/office/drawing/2014/main" id="{BDE4953E-41C2-F638-02E3-F095728BC908}"/>
                </a:ext>
              </a:extLst>
            </p:cNvPr>
            <p:cNvSpPr/>
            <p:nvPr/>
          </p:nvSpPr>
          <p:spPr>
            <a:xfrm>
              <a:off x="6742266" y="3286327"/>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47" name="Oval 21746">
              <a:extLst>
                <a:ext uri="{FF2B5EF4-FFF2-40B4-BE49-F238E27FC236}">
                  <a16:creationId xmlns:a16="http://schemas.microsoft.com/office/drawing/2014/main" id="{97FD3BC6-8369-F99D-6D18-E0E64742F6B2}"/>
                </a:ext>
              </a:extLst>
            </p:cNvPr>
            <p:cNvSpPr/>
            <p:nvPr/>
          </p:nvSpPr>
          <p:spPr>
            <a:xfrm>
              <a:off x="6791252" y="3343477"/>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48" name="Oval 21747">
              <a:extLst>
                <a:ext uri="{FF2B5EF4-FFF2-40B4-BE49-F238E27FC236}">
                  <a16:creationId xmlns:a16="http://schemas.microsoft.com/office/drawing/2014/main" id="{B8E8A1D4-2021-4EC4-6478-B7AD21716AC9}"/>
                </a:ext>
              </a:extLst>
            </p:cNvPr>
            <p:cNvSpPr/>
            <p:nvPr/>
          </p:nvSpPr>
          <p:spPr>
            <a:xfrm>
              <a:off x="6894666" y="3438727"/>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49" name="Oval 21748">
              <a:extLst>
                <a:ext uri="{FF2B5EF4-FFF2-40B4-BE49-F238E27FC236}">
                  <a16:creationId xmlns:a16="http://schemas.microsoft.com/office/drawing/2014/main" id="{44371FBB-8932-5B85-CC45-3F1558F3C697}"/>
                </a:ext>
              </a:extLst>
            </p:cNvPr>
            <p:cNvSpPr/>
            <p:nvPr/>
          </p:nvSpPr>
          <p:spPr>
            <a:xfrm>
              <a:off x="6943652" y="3495877"/>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50" name="Oval 21749">
              <a:extLst>
                <a:ext uri="{FF2B5EF4-FFF2-40B4-BE49-F238E27FC236}">
                  <a16:creationId xmlns:a16="http://schemas.microsoft.com/office/drawing/2014/main" id="{8DB170FE-6717-51F0-076F-4DB84D2FB6F3}"/>
                </a:ext>
              </a:extLst>
            </p:cNvPr>
            <p:cNvSpPr/>
            <p:nvPr/>
          </p:nvSpPr>
          <p:spPr>
            <a:xfrm>
              <a:off x="6894666" y="3438727"/>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51" name="Oval 21750">
              <a:extLst>
                <a:ext uri="{FF2B5EF4-FFF2-40B4-BE49-F238E27FC236}">
                  <a16:creationId xmlns:a16="http://schemas.microsoft.com/office/drawing/2014/main" id="{B548817F-D150-B2D7-81B9-A6B2F596252F}"/>
                </a:ext>
              </a:extLst>
            </p:cNvPr>
            <p:cNvSpPr/>
            <p:nvPr/>
          </p:nvSpPr>
          <p:spPr>
            <a:xfrm>
              <a:off x="6943652" y="3495877"/>
              <a:ext cx="247650" cy="24765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52" name="Oval 21751">
              <a:extLst>
                <a:ext uri="{FF2B5EF4-FFF2-40B4-BE49-F238E27FC236}">
                  <a16:creationId xmlns:a16="http://schemas.microsoft.com/office/drawing/2014/main" id="{D950B17B-BE09-8278-A763-DD483229BCA4}"/>
                </a:ext>
              </a:extLst>
            </p:cNvPr>
            <p:cNvSpPr/>
            <p:nvPr/>
          </p:nvSpPr>
          <p:spPr>
            <a:xfrm>
              <a:off x="6894666" y="3438727"/>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53" name="Oval 21752">
              <a:extLst>
                <a:ext uri="{FF2B5EF4-FFF2-40B4-BE49-F238E27FC236}">
                  <a16:creationId xmlns:a16="http://schemas.microsoft.com/office/drawing/2014/main" id="{D9564843-A712-E2F8-4E66-9DA9D3B9A7A5}"/>
                </a:ext>
              </a:extLst>
            </p:cNvPr>
            <p:cNvSpPr/>
            <p:nvPr/>
          </p:nvSpPr>
          <p:spPr>
            <a:xfrm>
              <a:off x="6943652" y="3495877"/>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54" name="Oval 21753">
              <a:extLst>
                <a:ext uri="{FF2B5EF4-FFF2-40B4-BE49-F238E27FC236}">
                  <a16:creationId xmlns:a16="http://schemas.microsoft.com/office/drawing/2014/main" id="{86F5CC01-1429-B7C0-9E33-2C851B99DF26}"/>
                </a:ext>
              </a:extLst>
            </p:cNvPr>
            <p:cNvSpPr/>
            <p:nvPr/>
          </p:nvSpPr>
          <p:spPr>
            <a:xfrm>
              <a:off x="7047066" y="3591127"/>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55" name="Oval 21754">
              <a:extLst>
                <a:ext uri="{FF2B5EF4-FFF2-40B4-BE49-F238E27FC236}">
                  <a16:creationId xmlns:a16="http://schemas.microsoft.com/office/drawing/2014/main" id="{12AB6F3F-FCC0-23F3-7363-0BBE9B1D2040}"/>
                </a:ext>
              </a:extLst>
            </p:cNvPr>
            <p:cNvSpPr/>
            <p:nvPr/>
          </p:nvSpPr>
          <p:spPr>
            <a:xfrm>
              <a:off x="7096052" y="3648277"/>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56" name="Oval 21755">
              <a:extLst>
                <a:ext uri="{FF2B5EF4-FFF2-40B4-BE49-F238E27FC236}">
                  <a16:creationId xmlns:a16="http://schemas.microsoft.com/office/drawing/2014/main" id="{D083D6A2-6A4D-396A-E726-BD0A12F8B77A}"/>
                </a:ext>
              </a:extLst>
            </p:cNvPr>
            <p:cNvSpPr/>
            <p:nvPr/>
          </p:nvSpPr>
          <p:spPr>
            <a:xfrm>
              <a:off x="6840237" y="3026440"/>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57" name="Oval 21756">
              <a:extLst>
                <a:ext uri="{FF2B5EF4-FFF2-40B4-BE49-F238E27FC236}">
                  <a16:creationId xmlns:a16="http://schemas.microsoft.com/office/drawing/2014/main" id="{C5DFC43B-ED3E-55FA-0DDD-A20D0D7CFA81}"/>
                </a:ext>
              </a:extLst>
            </p:cNvPr>
            <p:cNvSpPr/>
            <p:nvPr/>
          </p:nvSpPr>
          <p:spPr>
            <a:xfrm>
              <a:off x="6889223" y="3083590"/>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58" name="Oval 21757">
              <a:extLst>
                <a:ext uri="{FF2B5EF4-FFF2-40B4-BE49-F238E27FC236}">
                  <a16:creationId xmlns:a16="http://schemas.microsoft.com/office/drawing/2014/main" id="{85C89E2D-57A1-B682-2C78-59DBF3852B6B}"/>
                </a:ext>
              </a:extLst>
            </p:cNvPr>
            <p:cNvSpPr/>
            <p:nvPr/>
          </p:nvSpPr>
          <p:spPr>
            <a:xfrm>
              <a:off x="6840237" y="3026440"/>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59" name="Oval 21758">
              <a:extLst>
                <a:ext uri="{FF2B5EF4-FFF2-40B4-BE49-F238E27FC236}">
                  <a16:creationId xmlns:a16="http://schemas.microsoft.com/office/drawing/2014/main" id="{AFB0F516-2D60-785D-9FBF-B49ACA562490}"/>
                </a:ext>
              </a:extLst>
            </p:cNvPr>
            <p:cNvSpPr/>
            <p:nvPr/>
          </p:nvSpPr>
          <p:spPr>
            <a:xfrm>
              <a:off x="6889223" y="3083590"/>
              <a:ext cx="247650" cy="24765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60" name="Oval 21759">
              <a:extLst>
                <a:ext uri="{FF2B5EF4-FFF2-40B4-BE49-F238E27FC236}">
                  <a16:creationId xmlns:a16="http://schemas.microsoft.com/office/drawing/2014/main" id="{EE7D75BB-25A3-6223-608C-1F86236A9C63}"/>
                </a:ext>
              </a:extLst>
            </p:cNvPr>
            <p:cNvSpPr/>
            <p:nvPr/>
          </p:nvSpPr>
          <p:spPr>
            <a:xfrm>
              <a:off x="6840237" y="3026440"/>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61" name="Oval 21760">
              <a:extLst>
                <a:ext uri="{FF2B5EF4-FFF2-40B4-BE49-F238E27FC236}">
                  <a16:creationId xmlns:a16="http://schemas.microsoft.com/office/drawing/2014/main" id="{72F7162C-CAF8-D39B-55E1-82C138B13553}"/>
                </a:ext>
              </a:extLst>
            </p:cNvPr>
            <p:cNvSpPr/>
            <p:nvPr/>
          </p:nvSpPr>
          <p:spPr>
            <a:xfrm>
              <a:off x="6889223" y="3083590"/>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62" name="Oval 21761">
              <a:extLst>
                <a:ext uri="{FF2B5EF4-FFF2-40B4-BE49-F238E27FC236}">
                  <a16:creationId xmlns:a16="http://schemas.microsoft.com/office/drawing/2014/main" id="{B8E57735-1049-F1FE-6A0E-D292D5D7B742}"/>
                </a:ext>
              </a:extLst>
            </p:cNvPr>
            <p:cNvSpPr/>
            <p:nvPr/>
          </p:nvSpPr>
          <p:spPr>
            <a:xfrm>
              <a:off x="6992637" y="3178840"/>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63" name="Oval 21762">
              <a:extLst>
                <a:ext uri="{FF2B5EF4-FFF2-40B4-BE49-F238E27FC236}">
                  <a16:creationId xmlns:a16="http://schemas.microsoft.com/office/drawing/2014/main" id="{71D4ACFB-12E2-EC6A-ADBA-A4A026860DE7}"/>
                </a:ext>
              </a:extLst>
            </p:cNvPr>
            <p:cNvSpPr/>
            <p:nvPr/>
          </p:nvSpPr>
          <p:spPr>
            <a:xfrm>
              <a:off x="7041623" y="3235990"/>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64" name="Oval 21763">
              <a:extLst>
                <a:ext uri="{FF2B5EF4-FFF2-40B4-BE49-F238E27FC236}">
                  <a16:creationId xmlns:a16="http://schemas.microsoft.com/office/drawing/2014/main" id="{FF4430FC-9230-7A2D-2B11-6BDCF772F551}"/>
                </a:ext>
              </a:extLst>
            </p:cNvPr>
            <p:cNvSpPr/>
            <p:nvPr/>
          </p:nvSpPr>
          <p:spPr>
            <a:xfrm>
              <a:off x="6992637" y="3178840"/>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65" name="Oval 21764">
              <a:extLst>
                <a:ext uri="{FF2B5EF4-FFF2-40B4-BE49-F238E27FC236}">
                  <a16:creationId xmlns:a16="http://schemas.microsoft.com/office/drawing/2014/main" id="{BB1E32EB-0764-7895-5BA0-AA7F3A5BC52D}"/>
                </a:ext>
              </a:extLst>
            </p:cNvPr>
            <p:cNvSpPr/>
            <p:nvPr/>
          </p:nvSpPr>
          <p:spPr>
            <a:xfrm>
              <a:off x="7041623" y="3235990"/>
              <a:ext cx="247650" cy="24765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66" name="Oval 21765">
              <a:extLst>
                <a:ext uri="{FF2B5EF4-FFF2-40B4-BE49-F238E27FC236}">
                  <a16:creationId xmlns:a16="http://schemas.microsoft.com/office/drawing/2014/main" id="{2779C03D-A430-609D-B30B-16D842FDF0D5}"/>
                </a:ext>
              </a:extLst>
            </p:cNvPr>
            <p:cNvSpPr/>
            <p:nvPr/>
          </p:nvSpPr>
          <p:spPr>
            <a:xfrm>
              <a:off x="6992637" y="3178840"/>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67" name="Oval 21766">
              <a:extLst>
                <a:ext uri="{FF2B5EF4-FFF2-40B4-BE49-F238E27FC236}">
                  <a16:creationId xmlns:a16="http://schemas.microsoft.com/office/drawing/2014/main" id="{24E1E747-06D9-B22B-4973-23B44988DB4C}"/>
                </a:ext>
              </a:extLst>
            </p:cNvPr>
            <p:cNvSpPr/>
            <p:nvPr/>
          </p:nvSpPr>
          <p:spPr>
            <a:xfrm>
              <a:off x="7041623" y="3235990"/>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68" name="Oval 21767">
              <a:extLst>
                <a:ext uri="{FF2B5EF4-FFF2-40B4-BE49-F238E27FC236}">
                  <a16:creationId xmlns:a16="http://schemas.microsoft.com/office/drawing/2014/main" id="{009CA6C2-0E8C-949D-5E33-A3E9481F3840}"/>
                </a:ext>
              </a:extLst>
            </p:cNvPr>
            <p:cNvSpPr/>
            <p:nvPr/>
          </p:nvSpPr>
          <p:spPr>
            <a:xfrm>
              <a:off x="7145037" y="3331240"/>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69" name="Oval 21768">
              <a:extLst>
                <a:ext uri="{FF2B5EF4-FFF2-40B4-BE49-F238E27FC236}">
                  <a16:creationId xmlns:a16="http://schemas.microsoft.com/office/drawing/2014/main" id="{9F23A787-0584-1573-5244-AB3786C6E5CB}"/>
                </a:ext>
              </a:extLst>
            </p:cNvPr>
            <p:cNvSpPr/>
            <p:nvPr/>
          </p:nvSpPr>
          <p:spPr>
            <a:xfrm>
              <a:off x="7194023" y="3388390"/>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70" name="Oval 21769">
              <a:extLst>
                <a:ext uri="{FF2B5EF4-FFF2-40B4-BE49-F238E27FC236}">
                  <a16:creationId xmlns:a16="http://schemas.microsoft.com/office/drawing/2014/main" id="{78B07BB2-9A15-729B-F6D8-9E7C6F0223E3}"/>
                </a:ext>
              </a:extLst>
            </p:cNvPr>
            <p:cNvSpPr/>
            <p:nvPr/>
          </p:nvSpPr>
          <p:spPr>
            <a:xfrm>
              <a:off x="7145037" y="3331240"/>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71" name="Oval 21770">
              <a:extLst>
                <a:ext uri="{FF2B5EF4-FFF2-40B4-BE49-F238E27FC236}">
                  <a16:creationId xmlns:a16="http://schemas.microsoft.com/office/drawing/2014/main" id="{8244433F-AABB-7A6D-0351-0FAE34F00DF4}"/>
                </a:ext>
              </a:extLst>
            </p:cNvPr>
            <p:cNvSpPr/>
            <p:nvPr/>
          </p:nvSpPr>
          <p:spPr>
            <a:xfrm>
              <a:off x="7194023" y="3388390"/>
              <a:ext cx="247650" cy="24765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72" name="Oval 21771">
              <a:extLst>
                <a:ext uri="{FF2B5EF4-FFF2-40B4-BE49-F238E27FC236}">
                  <a16:creationId xmlns:a16="http://schemas.microsoft.com/office/drawing/2014/main" id="{183AACDB-6E0F-EC79-9E03-1675A7F25BD9}"/>
                </a:ext>
              </a:extLst>
            </p:cNvPr>
            <p:cNvSpPr/>
            <p:nvPr/>
          </p:nvSpPr>
          <p:spPr>
            <a:xfrm>
              <a:off x="7145037" y="3331240"/>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73" name="Oval 21772">
              <a:extLst>
                <a:ext uri="{FF2B5EF4-FFF2-40B4-BE49-F238E27FC236}">
                  <a16:creationId xmlns:a16="http://schemas.microsoft.com/office/drawing/2014/main" id="{FF7FC234-7EC1-88A3-AE36-8B98506A16A9}"/>
                </a:ext>
              </a:extLst>
            </p:cNvPr>
            <p:cNvSpPr/>
            <p:nvPr/>
          </p:nvSpPr>
          <p:spPr>
            <a:xfrm>
              <a:off x="7194023" y="3388390"/>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74" name="Oval 21773">
              <a:extLst>
                <a:ext uri="{FF2B5EF4-FFF2-40B4-BE49-F238E27FC236}">
                  <a16:creationId xmlns:a16="http://schemas.microsoft.com/office/drawing/2014/main" id="{3C20FF42-A964-5710-8688-037E85923846}"/>
                </a:ext>
              </a:extLst>
            </p:cNvPr>
            <p:cNvSpPr/>
            <p:nvPr/>
          </p:nvSpPr>
          <p:spPr>
            <a:xfrm>
              <a:off x="7297437" y="3483640"/>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75" name="Oval 21774">
              <a:extLst>
                <a:ext uri="{FF2B5EF4-FFF2-40B4-BE49-F238E27FC236}">
                  <a16:creationId xmlns:a16="http://schemas.microsoft.com/office/drawing/2014/main" id="{26CB654E-84AC-0FE6-55AE-CF2F2B288CCD}"/>
                </a:ext>
              </a:extLst>
            </p:cNvPr>
            <p:cNvSpPr/>
            <p:nvPr/>
          </p:nvSpPr>
          <p:spPr>
            <a:xfrm>
              <a:off x="7346423" y="3540790"/>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76" name="Oval 21775">
              <a:extLst>
                <a:ext uri="{FF2B5EF4-FFF2-40B4-BE49-F238E27FC236}">
                  <a16:creationId xmlns:a16="http://schemas.microsoft.com/office/drawing/2014/main" id="{F46FF19A-3DD0-4094-5CB3-A7F19FF45D03}"/>
                </a:ext>
              </a:extLst>
            </p:cNvPr>
            <p:cNvSpPr/>
            <p:nvPr/>
          </p:nvSpPr>
          <p:spPr>
            <a:xfrm>
              <a:off x="7297437" y="3483640"/>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77" name="Oval 21776">
              <a:extLst>
                <a:ext uri="{FF2B5EF4-FFF2-40B4-BE49-F238E27FC236}">
                  <a16:creationId xmlns:a16="http://schemas.microsoft.com/office/drawing/2014/main" id="{A05D22DE-5A1C-C4B7-8327-33496BC3948B}"/>
                </a:ext>
              </a:extLst>
            </p:cNvPr>
            <p:cNvSpPr/>
            <p:nvPr/>
          </p:nvSpPr>
          <p:spPr>
            <a:xfrm>
              <a:off x="7346423" y="3540790"/>
              <a:ext cx="247650" cy="24765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78" name="Oval 21777">
              <a:extLst>
                <a:ext uri="{FF2B5EF4-FFF2-40B4-BE49-F238E27FC236}">
                  <a16:creationId xmlns:a16="http://schemas.microsoft.com/office/drawing/2014/main" id="{30FF4C2E-8925-22C0-49FE-1CADE779A926}"/>
                </a:ext>
              </a:extLst>
            </p:cNvPr>
            <p:cNvSpPr/>
            <p:nvPr/>
          </p:nvSpPr>
          <p:spPr>
            <a:xfrm>
              <a:off x="7297437" y="3483640"/>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79" name="Oval 21778">
              <a:extLst>
                <a:ext uri="{FF2B5EF4-FFF2-40B4-BE49-F238E27FC236}">
                  <a16:creationId xmlns:a16="http://schemas.microsoft.com/office/drawing/2014/main" id="{C061A0CD-EEEC-A434-1B95-73881533B413}"/>
                </a:ext>
              </a:extLst>
            </p:cNvPr>
            <p:cNvSpPr/>
            <p:nvPr/>
          </p:nvSpPr>
          <p:spPr>
            <a:xfrm>
              <a:off x="7346423" y="3540790"/>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80" name="Oval 21779">
              <a:extLst>
                <a:ext uri="{FF2B5EF4-FFF2-40B4-BE49-F238E27FC236}">
                  <a16:creationId xmlns:a16="http://schemas.microsoft.com/office/drawing/2014/main" id="{3174763C-2226-2458-DF8A-69141F40E4D5}"/>
                </a:ext>
              </a:extLst>
            </p:cNvPr>
            <p:cNvSpPr/>
            <p:nvPr/>
          </p:nvSpPr>
          <p:spPr>
            <a:xfrm>
              <a:off x="7449837" y="3636040"/>
              <a:ext cx="381000" cy="381000"/>
            </a:xfrm>
            <a:prstGeom prst="ellipse">
              <a:avLst/>
            </a:prstGeom>
            <a:gradFill>
              <a:gsLst>
                <a:gs pos="0">
                  <a:srgbClr val="E0497D"/>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81" name="Oval 21780">
              <a:extLst>
                <a:ext uri="{FF2B5EF4-FFF2-40B4-BE49-F238E27FC236}">
                  <a16:creationId xmlns:a16="http://schemas.microsoft.com/office/drawing/2014/main" id="{9F9C4703-6CF5-96E0-DFEF-150EB39751B9}"/>
                </a:ext>
              </a:extLst>
            </p:cNvPr>
            <p:cNvSpPr/>
            <p:nvPr/>
          </p:nvSpPr>
          <p:spPr>
            <a:xfrm>
              <a:off x="7498823" y="3693190"/>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94" name="Oval 21793">
              <a:extLst>
                <a:ext uri="{FF2B5EF4-FFF2-40B4-BE49-F238E27FC236}">
                  <a16:creationId xmlns:a16="http://schemas.microsoft.com/office/drawing/2014/main" id="{E6DD3073-E579-96D7-B968-289E18094AF6}"/>
                </a:ext>
              </a:extLst>
            </p:cNvPr>
            <p:cNvSpPr/>
            <p:nvPr/>
          </p:nvSpPr>
          <p:spPr>
            <a:xfrm>
              <a:off x="7169683" y="3388106"/>
              <a:ext cx="381000" cy="381000"/>
            </a:xfrm>
            <a:prstGeom prst="ellipse">
              <a:avLst/>
            </a:prstGeom>
            <a:gradFill>
              <a:gsLst>
                <a:gs pos="0">
                  <a:srgbClr val="E0497D"/>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95" name="Oval 21794">
              <a:extLst>
                <a:ext uri="{FF2B5EF4-FFF2-40B4-BE49-F238E27FC236}">
                  <a16:creationId xmlns:a16="http://schemas.microsoft.com/office/drawing/2014/main" id="{4F7A1DE6-43BF-6227-D604-81655C9018B8}"/>
                </a:ext>
              </a:extLst>
            </p:cNvPr>
            <p:cNvSpPr/>
            <p:nvPr/>
          </p:nvSpPr>
          <p:spPr>
            <a:xfrm>
              <a:off x="7218669" y="3445256"/>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96" name="Oval 21795">
              <a:extLst>
                <a:ext uri="{FF2B5EF4-FFF2-40B4-BE49-F238E27FC236}">
                  <a16:creationId xmlns:a16="http://schemas.microsoft.com/office/drawing/2014/main" id="{7A1A9807-9935-7423-AF7E-42086369B7D2}"/>
                </a:ext>
              </a:extLst>
            </p:cNvPr>
            <p:cNvSpPr/>
            <p:nvPr/>
          </p:nvSpPr>
          <p:spPr>
            <a:xfrm>
              <a:off x="6721582" y="3293140"/>
              <a:ext cx="381000" cy="381000"/>
            </a:xfrm>
            <a:prstGeom prst="ellipse">
              <a:avLst/>
            </a:prstGeom>
            <a:gradFill>
              <a:gsLst>
                <a:gs pos="0">
                  <a:srgbClr val="E0497D"/>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97" name="Oval 21796">
              <a:extLst>
                <a:ext uri="{FF2B5EF4-FFF2-40B4-BE49-F238E27FC236}">
                  <a16:creationId xmlns:a16="http://schemas.microsoft.com/office/drawing/2014/main" id="{5B028B75-5A6C-F2A2-A903-616D3C9FAE5B}"/>
                </a:ext>
              </a:extLst>
            </p:cNvPr>
            <p:cNvSpPr/>
            <p:nvPr/>
          </p:nvSpPr>
          <p:spPr>
            <a:xfrm>
              <a:off x="6770568" y="3350290"/>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98" name="Oval 21797">
              <a:extLst>
                <a:ext uri="{FF2B5EF4-FFF2-40B4-BE49-F238E27FC236}">
                  <a16:creationId xmlns:a16="http://schemas.microsoft.com/office/drawing/2014/main" id="{57776B83-DC47-5B55-BDF5-516F64580A43}"/>
                </a:ext>
              </a:extLst>
            </p:cNvPr>
            <p:cNvSpPr/>
            <p:nvPr/>
          </p:nvSpPr>
          <p:spPr>
            <a:xfrm>
              <a:off x="6873982" y="3445540"/>
              <a:ext cx="381000" cy="381000"/>
            </a:xfrm>
            <a:prstGeom prst="ellipse">
              <a:avLst/>
            </a:prstGeom>
            <a:gradFill>
              <a:gsLst>
                <a:gs pos="0">
                  <a:srgbClr val="E0497D"/>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99" name="Oval 21798">
              <a:extLst>
                <a:ext uri="{FF2B5EF4-FFF2-40B4-BE49-F238E27FC236}">
                  <a16:creationId xmlns:a16="http://schemas.microsoft.com/office/drawing/2014/main" id="{34AD26CD-ADCA-5F58-14E7-68076BFB0BF4}"/>
                </a:ext>
              </a:extLst>
            </p:cNvPr>
            <p:cNvSpPr/>
            <p:nvPr/>
          </p:nvSpPr>
          <p:spPr>
            <a:xfrm>
              <a:off x="6922968" y="3502690"/>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00" name="Oval 21799">
              <a:extLst>
                <a:ext uri="{FF2B5EF4-FFF2-40B4-BE49-F238E27FC236}">
                  <a16:creationId xmlns:a16="http://schemas.microsoft.com/office/drawing/2014/main" id="{8845473A-C172-35AF-1A2F-AE623E5C4D1A}"/>
                </a:ext>
              </a:extLst>
            </p:cNvPr>
            <p:cNvSpPr/>
            <p:nvPr/>
          </p:nvSpPr>
          <p:spPr>
            <a:xfrm>
              <a:off x="7026382" y="3597940"/>
              <a:ext cx="381000" cy="381000"/>
            </a:xfrm>
            <a:prstGeom prst="ellipse">
              <a:avLst/>
            </a:prstGeom>
            <a:gradFill>
              <a:gsLst>
                <a:gs pos="0">
                  <a:srgbClr val="E0497D"/>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01" name="Oval 21800">
              <a:extLst>
                <a:ext uri="{FF2B5EF4-FFF2-40B4-BE49-F238E27FC236}">
                  <a16:creationId xmlns:a16="http://schemas.microsoft.com/office/drawing/2014/main" id="{B951F926-8E4A-7595-C02A-AB2013BFD41D}"/>
                </a:ext>
              </a:extLst>
            </p:cNvPr>
            <p:cNvSpPr/>
            <p:nvPr/>
          </p:nvSpPr>
          <p:spPr>
            <a:xfrm>
              <a:off x="7075368" y="3655090"/>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02" name="Oval 21801">
              <a:extLst>
                <a:ext uri="{FF2B5EF4-FFF2-40B4-BE49-F238E27FC236}">
                  <a16:creationId xmlns:a16="http://schemas.microsoft.com/office/drawing/2014/main" id="{540240BF-E279-DB66-05F8-AA0255050444}"/>
                </a:ext>
              </a:extLst>
            </p:cNvPr>
            <p:cNvSpPr/>
            <p:nvPr/>
          </p:nvSpPr>
          <p:spPr>
            <a:xfrm>
              <a:off x="7178782" y="3750340"/>
              <a:ext cx="381000" cy="381000"/>
            </a:xfrm>
            <a:prstGeom prst="ellipse">
              <a:avLst/>
            </a:prstGeom>
            <a:gradFill>
              <a:gsLst>
                <a:gs pos="0">
                  <a:srgbClr val="E0497D"/>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03" name="Oval 21802">
              <a:extLst>
                <a:ext uri="{FF2B5EF4-FFF2-40B4-BE49-F238E27FC236}">
                  <a16:creationId xmlns:a16="http://schemas.microsoft.com/office/drawing/2014/main" id="{E170C67B-252F-0A59-3F17-7E63439A5B78}"/>
                </a:ext>
              </a:extLst>
            </p:cNvPr>
            <p:cNvSpPr/>
            <p:nvPr/>
          </p:nvSpPr>
          <p:spPr>
            <a:xfrm>
              <a:off x="7227768" y="3807490"/>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08" name="TextBox 21807">
              <a:extLst>
                <a:ext uri="{FF2B5EF4-FFF2-40B4-BE49-F238E27FC236}">
                  <a16:creationId xmlns:a16="http://schemas.microsoft.com/office/drawing/2014/main" id="{9F2D2DEC-E96E-31E6-99DA-D96774016E81}"/>
                </a:ext>
              </a:extLst>
            </p:cNvPr>
            <p:cNvSpPr txBox="1"/>
            <p:nvPr/>
          </p:nvSpPr>
          <p:spPr>
            <a:xfrm>
              <a:off x="6445102" y="4189444"/>
              <a:ext cx="1236237" cy="369332"/>
            </a:xfrm>
            <a:prstGeom prst="rect">
              <a:avLst/>
            </a:prstGeom>
            <a:noFill/>
          </p:spPr>
          <p:txBody>
            <a:bodyPr wrap="none" rtlCol="0">
              <a:spAutoFit/>
            </a:bodyPr>
            <a:lstStyle/>
            <a:p>
              <a:pPr algn="ctr"/>
              <a:r>
                <a:rPr lang="en-US" dirty="0"/>
                <a:t>MDS/AML</a:t>
              </a:r>
            </a:p>
          </p:txBody>
        </p:sp>
        <p:grpSp>
          <p:nvGrpSpPr>
            <p:cNvPr id="21626" name="Group 21625">
              <a:extLst>
                <a:ext uri="{FF2B5EF4-FFF2-40B4-BE49-F238E27FC236}">
                  <a16:creationId xmlns:a16="http://schemas.microsoft.com/office/drawing/2014/main" id="{CD0B10D5-147D-745A-1632-58F03062F44C}"/>
                </a:ext>
              </a:extLst>
            </p:cNvPr>
            <p:cNvGrpSpPr/>
            <p:nvPr/>
          </p:nvGrpSpPr>
          <p:grpSpPr>
            <a:xfrm>
              <a:off x="4121726" y="3403540"/>
              <a:ext cx="533400" cy="533400"/>
              <a:chOff x="4343400" y="3789095"/>
              <a:chExt cx="533400" cy="533400"/>
            </a:xfrm>
          </p:grpSpPr>
          <p:sp>
            <p:nvSpPr>
              <p:cNvPr id="21606" name="Oval 21605">
                <a:extLst>
                  <a:ext uri="{FF2B5EF4-FFF2-40B4-BE49-F238E27FC236}">
                    <a16:creationId xmlns:a16="http://schemas.microsoft.com/office/drawing/2014/main" id="{7F85E287-BF6D-0538-9B70-57ED79F483D1}"/>
                  </a:ext>
                </a:extLst>
              </p:cNvPr>
              <p:cNvSpPr/>
              <p:nvPr/>
            </p:nvSpPr>
            <p:spPr>
              <a:xfrm>
                <a:off x="4343400" y="3789095"/>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07" name="Oval 21606">
                <a:extLst>
                  <a:ext uri="{FF2B5EF4-FFF2-40B4-BE49-F238E27FC236}">
                    <a16:creationId xmlns:a16="http://schemas.microsoft.com/office/drawing/2014/main" id="{E40E0F43-990A-AB78-7757-D2B825B3F563}"/>
                  </a:ext>
                </a:extLst>
              </p:cNvPr>
              <p:cNvSpPr/>
              <p:nvPr/>
            </p:nvSpPr>
            <p:spPr>
              <a:xfrm>
                <a:off x="4392386" y="3846245"/>
                <a:ext cx="247650" cy="24765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08" name="Oval 21607">
                <a:extLst>
                  <a:ext uri="{FF2B5EF4-FFF2-40B4-BE49-F238E27FC236}">
                    <a16:creationId xmlns:a16="http://schemas.microsoft.com/office/drawing/2014/main" id="{D1649AEE-85F4-1004-1EDE-BFB298CB5067}"/>
                  </a:ext>
                </a:extLst>
              </p:cNvPr>
              <p:cNvSpPr/>
              <p:nvPr/>
            </p:nvSpPr>
            <p:spPr>
              <a:xfrm>
                <a:off x="4343400" y="3789095"/>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09" name="Oval 21608">
                <a:extLst>
                  <a:ext uri="{FF2B5EF4-FFF2-40B4-BE49-F238E27FC236}">
                    <a16:creationId xmlns:a16="http://schemas.microsoft.com/office/drawing/2014/main" id="{41C55E0E-02C1-6B91-3575-24AF384BD25B}"/>
                  </a:ext>
                </a:extLst>
              </p:cNvPr>
              <p:cNvSpPr/>
              <p:nvPr/>
            </p:nvSpPr>
            <p:spPr>
              <a:xfrm>
                <a:off x="4392386" y="3846245"/>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10" name="Oval 21609">
                <a:extLst>
                  <a:ext uri="{FF2B5EF4-FFF2-40B4-BE49-F238E27FC236}">
                    <a16:creationId xmlns:a16="http://schemas.microsoft.com/office/drawing/2014/main" id="{4894173F-DEE5-82B2-84D9-AD1B6C242CFF}"/>
                  </a:ext>
                </a:extLst>
              </p:cNvPr>
              <p:cNvSpPr/>
              <p:nvPr/>
            </p:nvSpPr>
            <p:spPr>
              <a:xfrm>
                <a:off x="4495800" y="3941495"/>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11" name="Oval 21610">
                <a:extLst>
                  <a:ext uri="{FF2B5EF4-FFF2-40B4-BE49-F238E27FC236}">
                    <a16:creationId xmlns:a16="http://schemas.microsoft.com/office/drawing/2014/main" id="{214E3791-9E7A-397F-B7D9-105172E2929E}"/>
                  </a:ext>
                </a:extLst>
              </p:cNvPr>
              <p:cNvSpPr/>
              <p:nvPr/>
            </p:nvSpPr>
            <p:spPr>
              <a:xfrm>
                <a:off x="4544786" y="3998645"/>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22" name="Oval 21621">
                <a:extLst>
                  <a:ext uri="{FF2B5EF4-FFF2-40B4-BE49-F238E27FC236}">
                    <a16:creationId xmlns:a16="http://schemas.microsoft.com/office/drawing/2014/main" id="{7AF9CA52-ADC6-56DD-AD3D-6B9592234AD7}"/>
                  </a:ext>
                </a:extLst>
              </p:cNvPr>
              <p:cNvSpPr/>
              <p:nvPr/>
            </p:nvSpPr>
            <p:spPr>
              <a:xfrm>
                <a:off x="4495800" y="3941495"/>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23" name="Oval 21622">
                <a:extLst>
                  <a:ext uri="{FF2B5EF4-FFF2-40B4-BE49-F238E27FC236}">
                    <a16:creationId xmlns:a16="http://schemas.microsoft.com/office/drawing/2014/main" id="{65AA1F35-126F-AA15-A1C4-FCA4DB371B82}"/>
                  </a:ext>
                </a:extLst>
              </p:cNvPr>
              <p:cNvSpPr/>
              <p:nvPr/>
            </p:nvSpPr>
            <p:spPr>
              <a:xfrm>
                <a:off x="4544786" y="3998645"/>
                <a:ext cx="247650" cy="24765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24" name="Oval 21623">
                <a:extLst>
                  <a:ext uri="{FF2B5EF4-FFF2-40B4-BE49-F238E27FC236}">
                    <a16:creationId xmlns:a16="http://schemas.microsoft.com/office/drawing/2014/main" id="{6E6A8124-7FC6-CEDD-301D-D3F47F7C21E9}"/>
                  </a:ext>
                </a:extLst>
              </p:cNvPr>
              <p:cNvSpPr/>
              <p:nvPr/>
            </p:nvSpPr>
            <p:spPr>
              <a:xfrm>
                <a:off x="4495800" y="3941495"/>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25" name="Oval 21624">
                <a:extLst>
                  <a:ext uri="{FF2B5EF4-FFF2-40B4-BE49-F238E27FC236}">
                    <a16:creationId xmlns:a16="http://schemas.microsoft.com/office/drawing/2014/main" id="{AEA8C635-8F09-40D2-2282-DE38BDFD16C7}"/>
                  </a:ext>
                </a:extLst>
              </p:cNvPr>
              <p:cNvSpPr/>
              <p:nvPr/>
            </p:nvSpPr>
            <p:spPr>
              <a:xfrm>
                <a:off x="4544786" y="3998645"/>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637" name="Group 21636">
              <a:extLst>
                <a:ext uri="{FF2B5EF4-FFF2-40B4-BE49-F238E27FC236}">
                  <a16:creationId xmlns:a16="http://schemas.microsoft.com/office/drawing/2014/main" id="{1077FC44-4FBD-10D2-D45C-C94FBF7907DA}"/>
                </a:ext>
              </a:extLst>
            </p:cNvPr>
            <p:cNvGrpSpPr/>
            <p:nvPr/>
          </p:nvGrpSpPr>
          <p:grpSpPr>
            <a:xfrm>
              <a:off x="3808200" y="3352469"/>
              <a:ext cx="533400" cy="533400"/>
              <a:chOff x="4495800" y="3941495"/>
              <a:chExt cx="533400" cy="533400"/>
            </a:xfrm>
          </p:grpSpPr>
          <p:sp>
            <p:nvSpPr>
              <p:cNvPr id="21627" name="Oval 21626">
                <a:extLst>
                  <a:ext uri="{FF2B5EF4-FFF2-40B4-BE49-F238E27FC236}">
                    <a16:creationId xmlns:a16="http://schemas.microsoft.com/office/drawing/2014/main" id="{1E3FFE9D-65A3-2F42-6EDC-D7D98CBDADDA}"/>
                  </a:ext>
                </a:extLst>
              </p:cNvPr>
              <p:cNvSpPr/>
              <p:nvPr/>
            </p:nvSpPr>
            <p:spPr>
              <a:xfrm>
                <a:off x="4495800" y="3941495"/>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28" name="Oval 21627">
                <a:extLst>
                  <a:ext uri="{FF2B5EF4-FFF2-40B4-BE49-F238E27FC236}">
                    <a16:creationId xmlns:a16="http://schemas.microsoft.com/office/drawing/2014/main" id="{1AC7F9E6-E70A-F513-4472-E4D51E3BA0A8}"/>
                  </a:ext>
                </a:extLst>
              </p:cNvPr>
              <p:cNvSpPr/>
              <p:nvPr/>
            </p:nvSpPr>
            <p:spPr>
              <a:xfrm>
                <a:off x="4544786" y="3998645"/>
                <a:ext cx="247650" cy="24765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29" name="Oval 21628">
                <a:extLst>
                  <a:ext uri="{FF2B5EF4-FFF2-40B4-BE49-F238E27FC236}">
                    <a16:creationId xmlns:a16="http://schemas.microsoft.com/office/drawing/2014/main" id="{3A273E9A-9E66-B865-AA0A-79ACE6336270}"/>
                  </a:ext>
                </a:extLst>
              </p:cNvPr>
              <p:cNvSpPr/>
              <p:nvPr/>
            </p:nvSpPr>
            <p:spPr>
              <a:xfrm>
                <a:off x="4495800" y="3941495"/>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30" name="Oval 21629">
                <a:extLst>
                  <a:ext uri="{FF2B5EF4-FFF2-40B4-BE49-F238E27FC236}">
                    <a16:creationId xmlns:a16="http://schemas.microsoft.com/office/drawing/2014/main" id="{DF5EC701-5A14-5810-1D56-206DCC079DFF}"/>
                  </a:ext>
                </a:extLst>
              </p:cNvPr>
              <p:cNvSpPr/>
              <p:nvPr/>
            </p:nvSpPr>
            <p:spPr>
              <a:xfrm>
                <a:off x="4544786" y="3998645"/>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31" name="Oval 21630">
                <a:extLst>
                  <a:ext uri="{FF2B5EF4-FFF2-40B4-BE49-F238E27FC236}">
                    <a16:creationId xmlns:a16="http://schemas.microsoft.com/office/drawing/2014/main" id="{B2B5B2F2-40E8-AE2A-8166-A6CB2D3C89ED}"/>
                  </a:ext>
                </a:extLst>
              </p:cNvPr>
              <p:cNvSpPr/>
              <p:nvPr/>
            </p:nvSpPr>
            <p:spPr>
              <a:xfrm>
                <a:off x="4648200" y="4093895"/>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32" name="Oval 21631">
                <a:extLst>
                  <a:ext uri="{FF2B5EF4-FFF2-40B4-BE49-F238E27FC236}">
                    <a16:creationId xmlns:a16="http://schemas.microsoft.com/office/drawing/2014/main" id="{A4A70490-9135-7211-5A1E-5125CF92F5C3}"/>
                  </a:ext>
                </a:extLst>
              </p:cNvPr>
              <p:cNvSpPr/>
              <p:nvPr/>
            </p:nvSpPr>
            <p:spPr>
              <a:xfrm>
                <a:off x="4697186" y="4151045"/>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33" name="Oval 21632">
                <a:extLst>
                  <a:ext uri="{FF2B5EF4-FFF2-40B4-BE49-F238E27FC236}">
                    <a16:creationId xmlns:a16="http://schemas.microsoft.com/office/drawing/2014/main" id="{DCFF9FDB-34F4-0EC3-964D-F8BC856E8F7E}"/>
                  </a:ext>
                </a:extLst>
              </p:cNvPr>
              <p:cNvSpPr/>
              <p:nvPr/>
            </p:nvSpPr>
            <p:spPr>
              <a:xfrm>
                <a:off x="4648200" y="4093895"/>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34" name="Oval 21633">
                <a:extLst>
                  <a:ext uri="{FF2B5EF4-FFF2-40B4-BE49-F238E27FC236}">
                    <a16:creationId xmlns:a16="http://schemas.microsoft.com/office/drawing/2014/main" id="{82AEB9E0-0617-8907-FF8B-F670CBA1D39B}"/>
                  </a:ext>
                </a:extLst>
              </p:cNvPr>
              <p:cNvSpPr/>
              <p:nvPr/>
            </p:nvSpPr>
            <p:spPr>
              <a:xfrm>
                <a:off x="4697186" y="4151045"/>
                <a:ext cx="247650" cy="24765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35" name="Oval 21634">
                <a:extLst>
                  <a:ext uri="{FF2B5EF4-FFF2-40B4-BE49-F238E27FC236}">
                    <a16:creationId xmlns:a16="http://schemas.microsoft.com/office/drawing/2014/main" id="{08BE578E-3451-9923-8568-37BA29D74B31}"/>
                  </a:ext>
                </a:extLst>
              </p:cNvPr>
              <p:cNvSpPr/>
              <p:nvPr/>
            </p:nvSpPr>
            <p:spPr>
              <a:xfrm>
                <a:off x="4648200" y="4093895"/>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36" name="Oval 21635">
                <a:extLst>
                  <a:ext uri="{FF2B5EF4-FFF2-40B4-BE49-F238E27FC236}">
                    <a16:creationId xmlns:a16="http://schemas.microsoft.com/office/drawing/2014/main" id="{66C28CA6-08B0-D4B2-3BB8-65FBFD689F1B}"/>
                  </a:ext>
                </a:extLst>
              </p:cNvPr>
              <p:cNvSpPr/>
              <p:nvPr/>
            </p:nvSpPr>
            <p:spPr>
              <a:xfrm>
                <a:off x="4697186" y="4151045"/>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718" name="Oval 21717">
              <a:extLst>
                <a:ext uri="{FF2B5EF4-FFF2-40B4-BE49-F238E27FC236}">
                  <a16:creationId xmlns:a16="http://schemas.microsoft.com/office/drawing/2014/main" id="{70A2363B-A859-4973-FAE0-3BC8098450B5}"/>
                </a:ext>
              </a:extLst>
            </p:cNvPr>
            <p:cNvSpPr/>
            <p:nvPr/>
          </p:nvSpPr>
          <p:spPr>
            <a:xfrm>
              <a:off x="4404398" y="3280903"/>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19" name="Oval 21718">
              <a:extLst>
                <a:ext uri="{FF2B5EF4-FFF2-40B4-BE49-F238E27FC236}">
                  <a16:creationId xmlns:a16="http://schemas.microsoft.com/office/drawing/2014/main" id="{A93B7FE5-380B-14B7-6408-E9CCFE051B84}"/>
                </a:ext>
              </a:extLst>
            </p:cNvPr>
            <p:cNvSpPr/>
            <p:nvPr/>
          </p:nvSpPr>
          <p:spPr>
            <a:xfrm>
              <a:off x="4453384" y="3338053"/>
              <a:ext cx="247650" cy="24765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20" name="Oval 21719">
              <a:extLst>
                <a:ext uri="{FF2B5EF4-FFF2-40B4-BE49-F238E27FC236}">
                  <a16:creationId xmlns:a16="http://schemas.microsoft.com/office/drawing/2014/main" id="{50F8D1CA-0494-4E82-188E-BFB455711491}"/>
                </a:ext>
              </a:extLst>
            </p:cNvPr>
            <p:cNvSpPr/>
            <p:nvPr/>
          </p:nvSpPr>
          <p:spPr>
            <a:xfrm>
              <a:off x="4404398" y="3280903"/>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21" name="Oval 21720">
              <a:extLst>
                <a:ext uri="{FF2B5EF4-FFF2-40B4-BE49-F238E27FC236}">
                  <a16:creationId xmlns:a16="http://schemas.microsoft.com/office/drawing/2014/main" id="{81B2C669-55FA-9622-F440-7613BC7A7FCD}"/>
                </a:ext>
              </a:extLst>
            </p:cNvPr>
            <p:cNvSpPr/>
            <p:nvPr/>
          </p:nvSpPr>
          <p:spPr>
            <a:xfrm>
              <a:off x="4453384" y="3338053"/>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22" name="Oval 21721">
              <a:extLst>
                <a:ext uri="{FF2B5EF4-FFF2-40B4-BE49-F238E27FC236}">
                  <a16:creationId xmlns:a16="http://schemas.microsoft.com/office/drawing/2014/main" id="{0CD3C379-BF31-B226-0373-438FF36B392F}"/>
                </a:ext>
              </a:extLst>
            </p:cNvPr>
            <p:cNvSpPr/>
            <p:nvPr/>
          </p:nvSpPr>
          <p:spPr>
            <a:xfrm>
              <a:off x="4556798" y="3433303"/>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23" name="Oval 21722">
              <a:extLst>
                <a:ext uri="{FF2B5EF4-FFF2-40B4-BE49-F238E27FC236}">
                  <a16:creationId xmlns:a16="http://schemas.microsoft.com/office/drawing/2014/main" id="{752328F9-5FE0-EA00-30DA-CE6B7CB10A26}"/>
                </a:ext>
              </a:extLst>
            </p:cNvPr>
            <p:cNvSpPr/>
            <p:nvPr/>
          </p:nvSpPr>
          <p:spPr>
            <a:xfrm>
              <a:off x="4605784" y="3490453"/>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24" name="Oval 21723">
              <a:extLst>
                <a:ext uri="{FF2B5EF4-FFF2-40B4-BE49-F238E27FC236}">
                  <a16:creationId xmlns:a16="http://schemas.microsoft.com/office/drawing/2014/main" id="{A796EDE6-C227-691D-F2E1-1F2904E8409C}"/>
                </a:ext>
              </a:extLst>
            </p:cNvPr>
            <p:cNvSpPr/>
            <p:nvPr/>
          </p:nvSpPr>
          <p:spPr>
            <a:xfrm>
              <a:off x="4556798" y="3433303"/>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25" name="Oval 21724">
              <a:extLst>
                <a:ext uri="{FF2B5EF4-FFF2-40B4-BE49-F238E27FC236}">
                  <a16:creationId xmlns:a16="http://schemas.microsoft.com/office/drawing/2014/main" id="{F6659880-A933-BFC8-8232-AA9610A9931E}"/>
                </a:ext>
              </a:extLst>
            </p:cNvPr>
            <p:cNvSpPr/>
            <p:nvPr/>
          </p:nvSpPr>
          <p:spPr>
            <a:xfrm>
              <a:off x="4605784" y="3490453"/>
              <a:ext cx="247650" cy="24765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82" name="Oval 21781">
              <a:extLst>
                <a:ext uri="{FF2B5EF4-FFF2-40B4-BE49-F238E27FC236}">
                  <a16:creationId xmlns:a16="http://schemas.microsoft.com/office/drawing/2014/main" id="{63A06985-0DA9-DD05-4746-3D9304F149CB}"/>
                </a:ext>
              </a:extLst>
            </p:cNvPr>
            <p:cNvSpPr/>
            <p:nvPr/>
          </p:nvSpPr>
          <p:spPr>
            <a:xfrm>
              <a:off x="4556798" y="3433303"/>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04" name="Oval 21803">
              <a:extLst>
                <a:ext uri="{FF2B5EF4-FFF2-40B4-BE49-F238E27FC236}">
                  <a16:creationId xmlns:a16="http://schemas.microsoft.com/office/drawing/2014/main" id="{E5C9B1D4-4495-E376-C5D5-2AD5AAEE02D4}"/>
                </a:ext>
              </a:extLst>
            </p:cNvPr>
            <p:cNvSpPr/>
            <p:nvPr/>
          </p:nvSpPr>
          <p:spPr>
            <a:xfrm>
              <a:off x="4605784" y="3490453"/>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805" name="Group 21804">
              <a:extLst>
                <a:ext uri="{FF2B5EF4-FFF2-40B4-BE49-F238E27FC236}">
                  <a16:creationId xmlns:a16="http://schemas.microsoft.com/office/drawing/2014/main" id="{80DD602F-E775-BBD0-3401-BD5F9CBAA9F3}"/>
                </a:ext>
              </a:extLst>
            </p:cNvPr>
            <p:cNvGrpSpPr/>
            <p:nvPr/>
          </p:nvGrpSpPr>
          <p:grpSpPr>
            <a:xfrm>
              <a:off x="4556798" y="3433303"/>
              <a:ext cx="533400" cy="533400"/>
              <a:chOff x="4343400" y="3789095"/>
              <a:chExt cx="533400" cy="533400"/>
            </a:xfrm>
          </p:grpSpPr>
          <p:sp>
            <p:nvSpPr>
              <p:cNvPr id="21806" name="Oval 21805">
                <a:extLst>
                  <a:ext uri="{FF2B5EF4-FFF2-40B4-BE49-F238E27FC236}">
                    <a16:creationId xmlns:a16="http://schemas.microsoft.com/office/drawing/2014/main" id="{10EF95D9-4314-0AAA-ED3D-485401148983}"/>
                  </a:ext>
                </a:extLst>
              </p:cNvPr>
              <p:cNvSpPr/>
              <p:nvPr/>
            </p:nvSpPr>
            <p:spPr>
              <a:xfrm>
                <a:off x="4343400" y="3789095"/>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10" name="Oval 21809">
                <a:extLst>
                  <a:ext uri="{FF2B5EF4-FFF2-40B4-BE49-F238E27FC236}">
                    <a16:creationId xmlns:a16="http://schemas.microsoft.com/office/drawing/2014/main" id="{745B8DB6-E2F0-89DC-CBEB-8DA7FC45576B}"/>
                  </a:ext>
                </a:extLst>
              </p:cNvPr>
              <p:cNvSpPr/>
              <p:nvPr/>
            </p:nvSpPr>
            <p:spPr>
              <a:xfrm>
                <a:off x="4392386" y="3846245"/>
                <a:ext cx="247650" cy="24765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24" name="Oval 21823">
                <a:extLst>
                  <a:ext uri="{FF2B5EF4-FFF2-40B4-BE49-F238E27FC236}">
                    <a16:creationId xmlns:a16="http://schemas.microsoft.com/office/drawing/2014/main" id="{7A5A7F23-DE23-ED46-F7D7-4F8081ABE355}"/>
                  </a:ext>
                </a:extLst>
              </p:cNvPr>
              <p:cNvSpPr/>
              <p:nvPr/>
            </p:nvSpPr>
            <p:spPr>
              <a:xfrm>
                <a:off x="4343400" y="3789095"/>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25" name="Oval 21824">
                <a:extLst>
                  <a:ext uri="{FF2B5EF4-FFF2-40B4-BE49-F238E27FC236}">
                    <a16:creationId xmlns:a16="http://schemas.microsoft.com/office/drawing/2014/main" id="{936E02FC-98C1-A26D-07F6-88E17EA78A7C}"/>
                  </a:ext>
                </a:extLst>
              </p:cNvPr>
              <p:cNvSpPr/>
              <p:nvPr/>
            </p:nvSpPr>
            <p:spPr>
              <a:xfrm>
                <a:off x="4392386" y="3846245"/>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26" name="Oval 21825">
                <a:extLst>
                  <a:ext uri="{FF2B5EF4-FFF2-40B4-BE49-F238E27FC236}">
                    <a16:creationId xmlns:a16="http://schemas.microsoft.com/office/drawing/2014/main" id="{51135A1A-A17A-EFDA-158D-9ADAB3603368}"/>
                  </a:ext>
                </a:extLst>
              </p:cNvPr>
              <p:cNvSpPr/>
              <p:nvPr/>
            </p:nvSpPr>
            <p:spPr>
              <a:xfrm>
                <a:off x="4495800" y="3941495"/>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27" name="Oval 21826">
                <a:extLst>
                  <a:ext uri="{FF2B5EF4-FFF2-40B4-BE49-F238E27FC236}">
                    <a16:creationId xmlns:a16="http://schemas.microsoft.com/office/drawing/2014/main" id="{417EC04F-914D-49E0-9440-6B60DC38FB55}"/>
                  </a:ext>
                </a:extLst>
              </p:cNvPr>
              <p:cNvSpPr/>
              <p:nvPr/>
            </p:nvSpPr>
            <p:spPr>
              <a:xfrm>
                <a:off x="4544786" y="3998645"/>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28" name="Oval 21827">
                <a:extLst>
                  <a:ext uri="{FF2B5EF4-FFF2-40B4-BE49-F238E27FC236}">
                    <a16:creationId xmlns:a16="http://schemas.microsoft.com/office/drawing/2014/main" id="{984A7695-FF4B-3812-CB21-03D6B223C588}"/>
                  </a:ext>
                </a:extLst>
              </p:cNvPr>
              <p:cNvSpPr/>
              <p:nvPr/>
            </p:nvSpPr>
            <p:spPr>
              <a:xfrm>
                <a:off x="4495800" y="3941495"/>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29" name="Oval 21828">
                <a:extLst>
                  <a:ext uri="{FF2B5EF4-FFF2-40B4-BE49-F238E27FC236}">
                    <a16:creationId xmlns:a16="http://schemas.microsoft.com/office/drawing/2014/main" id="{C5D11653-7A34-0CB7-3494-DBACA2C8DDA4}"/>
                  </a:ext>
                </a:extLst>
              </p:cNvPr>
              <p:cNvSpPr/>
              <p:nvPr/>
            </p:nvSpPr>
            <p:spPr>
              <a:xfrm>
                <a:off x="4544786" y="3998645"/>
                <a:ext cx="247650" cy="24765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30" name="Oval 21829">
                <a:extLst>
                  <a:ext uri="{FF2B5EF4-FFF2-40B4-BE49-F238E27FC236}">
                    <a16:creationId xmlns:a16="http://schemas.microsoft.com/office/drawing/2014/main" id="{B2B61232-F3F2-294B-B564-B9E5EB87EFEE}"/>
                  </a:ext>
                </a:extLst>
              </p:cNvPr>
              <p:cNvSpPr/>
              <p:nvPr/>
            </p:nvSpPr>
            <p:spPr>
              <a:xfrm>
                <a:off x="4495800" y="3941495"/>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31" name="Oval 21830">
                <a:extLst>
                  <a:ext uri="{FF2B5EF4-FFF2-40B4-BE49-F238E27FC236}">
                    <a16:creationId xmlns:a16="http://schemas.microsoft.com/office/drawing/2014/main" id="{DD3A2644-94C6-1024-1909-2E95DE475385}"/>
                  </a:ext>
                </a:extLst>
              </p:cNvPr>
              <p:cNvSpPr/>
              <p:nvPr/>
            </p:nvSpPr>
            <p:spPr>
              <a:xfrm>
                <a:off x="4544786" y="3998645"/>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832" name="Group 21831">
              <a:extLst>
                <a:ext uri="{FF2B5EF4-FFF2-40B4-BE49-F238E27FC236}">
                  <a16:creationId xmlns:a16="http://schemas.microsoft.com/office/drawing/2014/main" id="{0265ADE8-F0BD-2395-AF1C-BFB794C9AA64}"/>
                </a:ext>
              </a:extLst>
            </p:cNvPr>
            <p:cNvGrpSpPr/>
            <p:nvPr/>
          </p:nvGrpSpPr>
          <p:grpSpPr>
            <a:xfrm>
              <a:off x="4243272" y="3382232"/>
              <a:ext cx="533400" cy="533400"/>
              <a:chOff x="4495800" y="3941495"/>
              <a:chExt cx="533400" cy="533400"/>
            </a:xfrm>
          </p:grpSpPr>
          <p:sp>
            <p:nvSpPr>
              <p:cNvPr id="21833" name="Oval 21832">
                <a:extLst>
                  <a:ext uri="{FF2B5EF4-FFF2-40B4-BE49-F238E27FC236}">
                    <a16:creationId xmlns:a16="http://schemas.microsoft.com/office/drawing/2014/main" id="{46F20BBA-8A53-C3B3-F578-43ECFE18D770}"/>
                  </a:ext>
                </a:extLst>
              </p:cNvPr>
              <p:cNvSpPr/>
              <p:nvPr/>
            </p:nvSpPr>
            <p:spPr>
              <a:xfrm>
                <a:off x="4495800" y="3941495"/>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34" name="Oval 21833">
                <a:extLst>
                  <a:ext uri="{FF2B5EF4-FFF2-40B4-BE49-F238E27FC236}">
                    <a16:creationId xmlns:a16="http://schemas.microsoft.com/office/drawing/2014/main" id="{ED7D3329-8C03-1CC1-F265-5A1AA01AF6DE}"/>
                  </a:ext>
                </a:extLst>
              </p:cNvPr>
              <p:cNvSpPr/>
              <p:nvPr/>
            </p:nvSpPr>
            <p:spPr>
              <a:xfrm>
                <a:off x="4544786" y="3998645"/>
                <a:ext cx="247650" cy="24765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35" name="Oval 21834">
                <a:extLst>
                  <a:ext uri="{FF2B5EF4-FFF2-40B4-BE49-F238E27FC236}">
                    <a16:creationId xmlns:a16="http://schemas.microsoft.com/office/drawing/2014/main" id="{D40C81CC-D491-E6AA-7EB8-ABE666C2258F}"/>
                  </a:ext>
                </a:extLst>
              </p:cNvPr>
              <p:cNvSpPr/>
              <p:nvPr/>
            </p:nvSpPr>
            <p:spPr>
              <a:xfrm>
                <a:off x="4495800" y="3941495"/>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36" name="Oval 21835">
                <a:extLst>
                  <a:ext uri="{FF2B5EF4-FFF2-40B4-BE49-F238E27FC236}">
                    <a16:creationId xmlns:a16="http://schemas.microsoft.com/office/drawing/2014/main" id="{E04EC7E8-D5E0-F326-0279-4370DE8E8D31}"/>
                  </a:ext>
                </a:extLst>
              </p:cNvPr>
              <p:cNvSpPr/>
              <p:nvPr/>
            </p:nvSpPr>
            <p:spPr>
              <a:xfrm>
                <a:off x="4544786" y="3998645"/>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37" name="Oval 21836">
                <a:extLst>
                  <a:ext uri="{FF2B5EF4-FFF2-40B4-BE49-F238E27FC236}">
                    <a16:creationId xmlns:a16="http://schemas.microsoft.com/office/drawing/2014/main" id="{4B7DF024-4F35-D33B-F545-1CC97B47B84B}"/>
                  </a:ext>
                </a:extLst>
              </p:cNvPr>
              <p:cNvSpPr/>
              <p:nvPr/>
            </p:nvSpPr>
            <p:spPr>
              <a:xfrm>
                <a:off x="4648200" y="4093895"/>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38" name="Oval 21837">
                <a:extLst>
                  <a:ext uri="{FF2B5EF4-FFF2-40B4-BE49-F238E27FC236}">
                    <a16:creationId xmlns:a16="http://schemas.microsoft.com/office/drawing/2014/main" id="{68CF8865-D243-5357-3AF0-F5501DCA7042}"/>
                  </a:ext>
                </a:extLst>
              </p:cNvPr>
              <p:cNvSpPr/>
              <p:nvPr/>
            </p:nvSpPr>
            <p:spPr>
              <a:xfrm>
                <a:off x="4697186" y="4151045"/>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39" name="Oval 21838">
                <a:extLst>
                  <a:ext uri="{FF2B5EF4-FFF2-40B4-BE49-F238E27FC236}">
                    <a16:creationId xmlns:a16="http://schemas.microsoft.com/office/drawing/2014/main" id="{EFA748DF-5225-1702-5C95-3715D78A8E47}"/>
                  </a:ext>
                </a:extLst>
              </p:cNvPr>
              <p:cNvSpPr/>
              <p:nvPr/>
            </p:nvSpPr>
            <p:spPr>
              <a:xfrm>
                <a:off x="4648200" y="4093895"/>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40" name="Oval 21839">
                <a:extLst>
                  <a:ext uri="{FF2B5EF4-FFF2-40B4-BE49-F238E27FC236}">
                    <a16:creationId xmlns:a16="http://schemas.microsoft.com/office/drawing/2014/main" id="{D8654E34-FA96-A2F4-5F7D-6E8DB973DFFD}"/>
                  </a:ext>
                </a:extLst>
              </p:cNvPr>
              <p:cNvSpPr/>
              <p:nvPr/>
            </p:nvSpPr>
            <p:spPr>
              <a:xfrm>
                <a:off x="4697186" y="4151045"/>
                <a:ext cx="247650" cy="24765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41" name="Oval 21840">
                <a:extLst>
                  <a:ext uri="{FF2B5EF4-FFF2-40B4-BE49-F238E27FC236}">
                    <a16:creationId xmlns:a16="http://schemas.microsoft.com/office/drawing/2014/main" id="{12BAC455-E728-9B10-320E-C94DB95052C2}"/>
                  </a:ext>
                </a:extLst>
              </p:cNvPr>
              <p:cNvSpPr/>
              <p:nvPr/>
            </p:nvSpPr>
            <p:spPr>
              <a:xfrm>
                <a:off x="4648200" y="4093895"/>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42" name="Oval 21841">
                <a:extLst>
                  <a:ext uri="{FF2B5EF4-FFF2-40B4-BE49-F238E27FC236}">
                    <a16:creationId xmlns:a16="http://schemas.microsoft.com/office/drawing/2014/main" id="{9AA7766A-71EA-3A7D-D91D-4A154C08085D}"/>
                  </a:ext>
                </a:extLst>
              </p:cNvPr>
              <p:cNvSpPr/>
              <p:nvPr/>
            </p:nvSpPr>
            <p:spPr>
              <a:xfrm>
                <a:off x="4697186" y="4151045"/>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843" name="Oval 21842">
              <a:extLst>
                <a:ext uri="{FF2B5EF4-FFF2-40B4-BE49-F238E27FC236}">
                  <a16:creationId xmlns:a16="http://schemas.microsoft.com/office/drawing/2014/main" id="{FB1B9856-6C8A-F514-9527-AD3E59DAEEFA}"/>
                </a:ext>
              </a:extLst>
            </p:cNvPr>
            <p:cNvSpPr/>
            <p:nvPr/>
          </p:nvSpPr>
          <p:spPr>
            <a:xfrm>
              <a:off x="4230430" y="3514577"/>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44" name="Oval 21843">
              <a:extLst>
                <a:ext uri="{FF2B5EF4-FFF2-40B4-BE49-F238E27FC236}">
                  <a16:creationId xmlns:a16="http://schemas.microsoft.com/office/drawing/2014/main" id="{63254FC2-D443-EAEA-5BB2-72132DA5F0A6}"/>
                </a:ext>
              </a:extLst>
            </p:cNvPr>
            <p:cNvSpPr/>
            <p:nvPr/>
          </p:nvSpPr>
          <p:spPr>
            <a:xfrm>
              <a:off x="4279416" y="3571727"/>
              <a:ext cx="247650" cy="24765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45" name="Oval 21844">
              <a:extLst>
                <a:ext uri="{FF2B5EF4-FFF2-40B4-BE49-F238E27FC236}">
                  <a16:creationId xmlns:a16="http://schemas.microsoft.com/office/drawing/2014/main" id="{6250ED2A-C7AB-EC74-D9A8-6686B8147F6C}"/>
                </a:ext>
              </a:extLst>
            </p:cNvPr>
            <p:cNvSpPr/>
            <p:nvPr/>
          </p:nvSpPr>
          <p:spPr>
            <a:xfrm>
              <a:off x="4230430" y="3514577"/>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46" name="Oval 21845">
              <a:extLst>
                <a:ext uri="{FF2B5EF4-FFF2-40B4-BE49-F238E27FC236}">
                  <a16:creationId xmlns:a16="http://schemas.microsoft.com/office/drawing/2014/main" id="{1645858C-DA2F-EAB8-C719-437461D94898}"/>
                </a:ext>
              </a:extLst>
            </p:cNvPr>
            <p:cNvSpPr/>
            <p:nvPr/>
          </p:nvSpPr>
          <p:spPr>
            <a:xfrm>
              <a:off x="4279416" y="3571727"/>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47" name="Oval 21846">
              <a:extLst>
                <a:ext uri="{FF2B5EF4-FFF2-40B4-BE49-F238E27FC236}">
                  <a16:creationId xmlns:a16="http://schemas.microsoft.com/office/drawing/2014/main" id="{9CEE7B6C-FA11-B8E6-F926-28C6D95EB99F}"/>
                </a:ext>
              </a:extLst>
            </p:cNvPr>
            <p:cNvSpPr/>
            <p:nvPr/>
          </p:nvSpPr>
          <p:spPr>
            <a:xfrm>
              <a:off x="4382830" y="3666977"/>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48" name="Oval 21847">
              <a:extLst>
                <a:ext uri="{FF2B5EF4-FFF2-40B4-BE49-F238E27FC236}">
                  <a16:creationId xmlns:a16="http://schemas.microsoft.com/office/drawing/2014/main" id="{218939BF-D01A-FFE5-8622-536E12DC8550}"/>
                </a:ext>
              </a:extLst>
            </p:cNvPr>
            <p:cNvSpPr/>
            <p:nvPr/>
          </p:nvSpPr>
          <p:spPr>
            <a:xfrm>
              <a:off x="4431816" y="3724127"/>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49" name="Oval 21848">
              <a:extLst>
                <a:ext uri="{FF2B5EF4-FFF2-40B4-BE49-F238E27FC236}">
                  <a16:creationId xmlns:a16="http://schemas.microsoft.com/office/drawing/2014/main" id="{4BF1B906-06E9-0E1C-9012-616E9BD5E203}"/>
                </a:ext>
              </a:extLst>
            </p:cNvPr>
            <p:cNvSpPr/>
            <p:nvPr/>
          </p:nvSpPr>
          <p:spPr>
            <a:xfrm>
              <a:off x="4382830" y="3666977"/>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50" name="Oval 21849">
              <a:extLst>
                <a:ext uri="{FF2B5EF4-FFF2-40B4-BE49-F238E27FC236}">
                  <a16:creationId xmlns:a16="http://schemas.microsoft.com/office/drawing/2014/main" id="{4ED0C02E-2B9A-D9B5-CA67-5AE5B7677EEF}"/>
                </a:ext>
              </a:extLst>
            </p:cNvPr>
            <p:cNvSpPr/>
            <p:nvPr/>
          </p:nvSpPr>
          <p:spPr>
            <a:xfrm>
              <a:off x="4431816" y="3724127"/>
              <a:ext cx="247650" cy="24765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51" name="Oval 21850">
              <a:extLst>
                <a:ext uri="{FF2B5EF4-FFF2-40B4-BE49-F238E27FC236}">
                  <a16:creationId xmlns:a16="http://schemas.microsoft.com/office/drawing/2014/main" id="{394C93D7-B7E9-E97F-35E6-0154CE0A7B9A}"/>
                </a:ext>
              </a:extLst>
            </p:cNvPr>
            <p:cNvSpPr/>
            <p:nvPr/>
          </p:nvSpPr>
          <p:spPr>
            <a:xfrm>
              <a:off x="4382830" y="3666977"/>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52" name="Oval 21851">
              <a:extLst>
                <a:ext uri="{FF2B5EF4-FFF2-40B4-BE49-F238E27FC236}">
                  <a16:creationId xmlns:a16="http://schemas.microsoft.com/office/drawing/2014/main" id="{BB6B259C-8544-A4C0-A309-B33D54DEB914}"/>
                </a:ext>
              </a:extLst>
            </p:cNvPr>
            <p:cNvSpPr/>
            <p:nvPr/>
          </p:nvSpPr>
          <p:spPr>
            <a:xfrm>
              <a:off x="4431816" y="3724127"/>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853" name="Group 21852">
              <a:extLst>
                <a:ext uri="{FF2B5EF4-FFF2-40B4-BE49-F238E27FC236}">
                  <a16:creationId xmlns:a16="http://schemas.microsoft.com/office/drawing/2014/main" id="{D7A172C8-3042-8A7C-4998-552BC97DAD73}"/>
                </a:ext>
              </a:extLst>
            </p:cNvPr>
            <p:cNvGrpSpPr/>
            <p:nvPr/>
          </p:nvGrpSpPr>
          <p:grpSpPr>
            <a:xfrm>
              <a:off x="4382830" y="3666977"/>
              <a:ext cx="533400" cy="533400"/>
              <a:chOff x="4343400" y="3789095"/>
              <a:chExt cx="533400" cy="533400"/>
            </a:xfrm>
          </p:grpSpPr>
          <p:sp>
            <p:nvSpPr>
              <p:cNvPr id="21854" name="Oval 21853">
                <a:extLst>
                  <a:ext uri="{FF2B5EF4-FFF2-40B4-BE49-F238E27FC236}">
                    <a16:creationId xmlns:a16="http://schemas.microsoft.com/office/drawing/2014/main" id="{331351EF-3620-A8D7-18CE-E1FA14E7755B}"/>
                  </a:ext>
                </a:extLst>
              </p:cNvPr>
              <p:cNvSpPr/>
              <p:nvPr/>
            </p:nvSpPr>
            <p:spPr>
              <a:xfrm>
                <a:off x="4343400" y="3789095"/>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55" name="Oval 21854">
                <a:extLst>
                  <a:ext uri="{FF2B5EF4-FFF2-40B4-BE49-F238E27FC236}">
                    <a16:creationId xmlns:a16="http://schemas.microsoft.com/office/drawing/2014/main" id="{330D3AB8-87EC-6231-803D-2A9C64F9B1E6}"/>
                  </a:ext>
                </a:extLst>
              </p:cNvPr>
              <p:cNvSpPr/>
              <p:nvPr/>
            </p:nvSpPr>
            <p:spPr>
              <a:xfrm>
                <a:off x="4392386" y="3846245"/>
                <a:ext cx="247650" cy="24765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56" name="Oval 21855">
                <a:extLst>
                  <a:ext uri="{FF2B5EF4-FFF2-40B4-BE49-F238E27FC236}">
                    <a16:creationId xmlns:a16="http://schemas.microsoft.com/office/drawing/2014/main" id="{6B049070-7596-9F25-726B-5581CE15169D}"/>
                  </a:ext>
                </a:extLst>
              </p:cNvPr>
              <p:cNvSpPr/>
              <p:nvPr/>
            </p:nvSpPr>
            <p:spPr>
              <a:xfrm>
                <a:off x="4343400" y="3789095"/>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57" name="Oval 21856">
                <a:extLst>
                  <a:ext uri="{FF2B5EF4-FFF2-40B4-BE49-F238E27FC236}">
                    <a16:creationId xmlns:a16="http://schemas.microsoft.com/office/drawing/2014/main" id="{CD602632-953C-5771-7355-4A9254F440D6}"/>
                  </a:ext>
                </a:extLst>
              </p:cNvPr>
              <p:cNvSpPr/>
              <p:nvPr/>
            </p:nvSpPr>
            <p:spPr>
              <a:xfrm>
                <a:off x="4392386" y="3846245"/>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58" name="Oval 21857">
                <a:extLst>
                  <a:ext uri="{FF2B5EF4-FFF2-40B4-BE49-F238E27FC236}">
                    <a16:creationId xmlns:a16="http://schemas.microsoft.com/office/drawing/2014/main" id="{B4B2A51F-6D51-D72A-5D20-5CA713A7D53C}"/>
                  </a:ext>
                </a:extLst>
              </p:cNvPr>
              <p:cNvSpPr/>
              <p:nvPr/>
            </p:nvSpPr>
            <p:spPr>
              <a:xfrm>
                <a:off x="4495800" y="3941495"/>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59" name="Oval 21858">
                <a:extLst>
                  <a:ext uri="{FF2B5EF4-FFF2-40B4-BE49-F238E27FC236}">
                    <a16:creationId xmlns:a16="http://schemas.microsoft.com/office/drawing/2014/main" id="{25C2F7A4-C31F-FE61-A7D2-38D214F60643}"/>
                  </a:ext>
                </a:extLst>
              </p:cNvPr>
              <p:cNvSpPr/>
              <p:nvPr/>
            </p:nvSpPr>
            <p:spPr>
              <a:xfrm>
                <a:off x="4544786" y="3998645"/>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60" name="Oval 21859">
                <a:extLst>
                  <a:ext uri="{FF2B5EF4-FFF2-40B4-BE49-F238E27FC236}">
                    <a16:creationId xmlns:a16="http://schemas.microsoft.com/office/drawing/2014/main" id="{6F6D681D-B9E2-26B0-B520-9C7B7F89583F}"/>
                  </a:ext>
                </a:extLst>
              </p:cNvPr>
              <p:cNvSpPr/>
              <p:nvPr/>
            </p:nvSpPr>
            <p:spPr>
              <a:xfrm>
                <a:off x="4495800" y="3941495"/>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61" name="Oval 21860">
                <a:extLst>
                  <a:ext uri="{FF2B5EF4-FFF2-40B4-BE49-F238E27FC236}">
                    <a16:creationId xmlns:a16="http://schemas.microsoft.com/office/drawing/2014/main" id="{1D7DA903-0095-B05B-AB21-E939038AEF80}"/>
                  </a:ext>
                </a:extLst>
              </p:cNvPr>
              <p:cNvSpPr/>
              <p:nvPr/>
            </p:nvSpPr>
            <p:spPr>
              <a:xfrm>
                <a:off x="4544786" y="3998645"/>
                <a:ext cx="247650" cy="24765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62" name="Oval 21861">
                <a:extLst>
                  <a:ext uri="{FF2B5EF4-FFF2-40B4-BE49-F238E27FC236}">
                    <a16:creationId xmlns:a16="http://schemas.microsoft.com/office/drawing/2014/main" id="{E0BDABAA-745A-A179-1ECB-8F9BF7F52530}"/>
                  </a:ext>
                </a:extLst>
              </p:cNvPr>
              <p:cNvSpPr/>
              <p:nvPr/>
            </p:nvSpPr>
            <p:spPr>
              <a:xfrm>
                <a:off x="4495800" y="3941495"/>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63" name="Oval 21862">
                <a:extLst>
                  <a:ext uri="{FF2B5EF4-FFF2-40B4-BE49-F238E27FC236}">
                    <a16:creationId xmlns:a16="http://schemas.microsoft.com/office/drawing/2014/main" id="{C42373D2-255D-FE35-5BB5-C91C8C478771}"/>
                  </a:ext>
                </a:extLst>
              </p:cNvPr>
              <p:cNvSpPr/>
              <p:nvPr/>
            </p:nvSpPr>
            <p:spPr>
              <a:xfrm>
                <a:off x="4544786" y="3998645"/>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864" name="Group 21863">
              <a:extLst>
                <a:ext uri="{FF2B5EF4-FFF2-40B4-BE49-F238E27FC236}">
                  <a16:creationId xmlns:a16="http://schemas.microsoft.com/office/drawing/2014/main" id="{621C03B1-E7CE-95DD-4F39-661EDB6C01C5}"/>
                </a:ext>
              </a:extLst>
            </p:cNvPr>
            <p:cNvGrpSpPr/>
            <p:nvPr/>
          </p:nvGrpSpPr>
          <p:grpSpPr>
            <a:xfrm>
              <a:off x="4069304" y="3615906"/>
              <a:ext cx="533400" cy="533400"/>
              <a:chOff x="4495800" y="3941495"/>
              <a:chExt cx="533400" cy="533400"/>
            </a:xfrm>
          </p:grpSpPr>
          <p:sp>
            <p:nvSpPr>
              <p:cNvPr id="21865" name="Oval 21864">
                <a:extLst>
                  <a:ext uri="{FF2B5EF4-FFF2-40B4-BE49-F238E27FC236}">
                    <a16:creationId xmlns:a16="http://schemas.microsoft.com/office/drawing/2014/main" id="{C6AAB720-DF40-7642-577E-8C5D42CCA026}"/>
                  </a:ext>
                </a:extLst>
              </p:cNvPr>
              <p:cNvSpPr/>
              <p:nvPr/>
            </p:nvSpPr>
            <p:spPr>
              <a:xfrm>
                <a:off x="4495800" y="3941495"/>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66" name="Oval 21865">
                <a:extLst>
                  <a:ext uri="{FF2B5EF4-FFF2-40B4-BE49-F238E27FC236}">
                    <a16:creationId xmlns:a16="http://schemas.microsoft.com/office/drawing/2014/main" id="{7362F8CC-C42B-706F-AED8-4B474BF47716}"/>
                  </a:ext>
                </a:extLst>
              </p:cNvPr>
              <p:cNvSpPr/>
              <p:nvPr/>
            </p:nvSpPr>
            <p:spPr>
              <a:xfrm>
                <a:off x="4544786" y="3998645"/>
                <a:ext cx="247650" cy="24765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67" name="Oval 21866">
                <a:extLst>
                  <a:ext uri="{FF2B5EF4-FFF2-40B4-BE49-F238E27FC236}">
                    <a16:creationId xmlns:a16="http://schemas.microsoft.com/office/drawing/2014/main" id="{CD2E570E-D2ED-355A-4A86-5481BFE36B40}"/>
                  </a:ext>
                </a:extLst>
              </p:cNvPr>
              <p:cNvSpPr/>
              <p:nvPr/>
            </p:nvSpPr>
            <p:spPr>
              <a:xfrm>
                <a:off x="4495800" y="3941495"/>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68" name="Oval 21867">
                <a:extLst>
                  <a:ext uri="{FF2B5EF4-FFF2-40B4-BE49-F238E27FC236}">
                    <a16:creationId xmlns:a16="http://schemas.microsoft.com/office/drawing/2014/main" id="{FA245FA4-0C15-D0EB-0B7B-6B7D1B98D3B4}"/>
                  </a:ext>
                </a:extLst>
              </p:cNvPr>
              <p:cNvSpPr/>
              <p:nvPr/>
            </p:nvSpPr>
            <p:spPr>
              <a:xfrm>
                <a:off x="4544786" y="3998645"/>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69" name="Oval 21868">
                <a:extLst>
                  <a:ext uri="{FF2B5EF4-FFF2-40B4-BE49-F238E27FC236}">
                    <a16:creationId xmlns:a16="http://schemas.microsoft.com/office/drawing/2014/main" id="{55090F3C-1FC5-6083-2B07-6604B26E0013}"/>
                  </a:ext>
                </a:extLst>
              </p:cNvPr>
              <p:cNvSpPr/>
              <p:nvPr/>
            </p:nvSpPr>
            <p:spPr>
              <a:xfrm>
                <a:off x="4648200" y="4093895"/>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70" name="Oval 21869">
                <a:extLst>
                  <a:ext uri="{FF2B5EF4-FFF2-40B4-BE49-F238E27FC236}">
                    <a16:creationId xmlns:a16="http://schemas.microsoft.com/office/drawing/2014/main" id="{4630F4F9-C63F-6E62-E298-5DB326DF6C73}"/>
                  </a:ext>
                </a:extLst>
              </p:cNvPr>
              <p:cNvSpPr/>
              <p:nvPr/>
            </p:nvSpPr>
            <p:spPr>
              <a:xfrm>
                <a:off x="4697186" y="4151045"/>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71" name="Oval 21870">
                <a:extLst>
                  <a:ext uri="{FF2B5EF4-FFF2-40B4-BE49-F238E27FC236}">
                    <a16:creationId xmlns:a16="http://schemas.microsoft.com/office/drawing/2014/main" id="{EAE8CC63-A893-E9D1-01AA-E7E7F2976E55}"/>
                  </a:ext>
                </a:extLst>
              </p:cNvPr>
              <p:cNvSpPr/>
              <p:nvPr/>
            </p:nvSpPr>
            <p:spPr>
              <a:xfrm>
                <a:off x="4648200" y="4093895"/>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72" name="Oval 21871">
                <a:extLst>
                  <a:ext uri="{FF2B5EF4-FFF2-40B4-BE49-F238E27FC236}">
                    <a16:creationId xmlns:a16="http://schemas.microsoft.com/office/drawing/2014/main" id="{A02CF141-699C-E54C-BBF1-814D40CC1C58}"/>
                  </a:ext>
                </a:extLst>
              </p:cNvPr>
              <p:cNvSpPr/>
              <p:nvPr/>
            </p:nvSpPr>
            <p:spPr>
              <a:xfrm>
                <a:off x="4697186" y="4151045"/>
                <a:ext cx="247650" cy="24765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73" name="Oval 21872">
                <a:extLst>
                  <a:ext uri="{FF2B5EF4-FFF2-40B4-BE49-F238E27FC236}">
                    <a16:creationId xmlns:a16="http://schemas.microsoft.com/office/drawing/2014/main" id="{6DE5ECB2-D50D-5F68-2CC6-DD74FD1F7341}"/>
                  </a:ext>
                </a:extLst>
              </p:cNvPr>
              <p:cNvSpPr/>
              <p:nvPr/>
            </p:nvSpPr>
            <p:spPr>
              <a:xfrm>
                <a:off x="4648200" y="4093895"/>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74" name="Oval 21873">
                <a:extLst>
                  <a:ext uri="{FF2B5EF4-FFF2-40B4-BE49-F238E27FC236}">
                    <a16:creationId xmlns:a16="http://schemas.microsoft.com/office/drawing/2014/main" id="{5C9745C7-15B9-AAF1-9A83-0EC8585467B1}"/>
                  </a:ext>
                </a:extLst>
              </p:cNvPr>
              <p:cNvSpPr/>
              <p:nvPr/>
            </p:nvSpPr>
            <p:spPr>
              <a:xfrm>
                <a:off x="4697186" y="4151045"/>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921" name="Group 21920">
              <a:extLst>
                <a:ext uri="{FF2B5EF4-FFF2-40B4-BE49-F238E27FC236}">
                  <a16:creationId xmlns:a16="http://schemas.microsoft.com/office/drawing/2014/main" id="{944F7CB5-B58E-B032-4FFC-5923CDEAC0EB}"/>
                </a:ext>
              </a:extLst>
            </p:cNvPr>
            <p:cNvGrpSpPr/>
            <p:nvPr/>
          </p:nvGrpSpPr>
          <p:grpSpPr>
            <a:xfrm>
              <a:off x="6019800" y="3143452"/>
              <a:ext cx="1109255" cy="952500"/>
              <a:chOff x="6663145" y="3557339"/>
              <a:chExt cx="1109255" cy="952500"/>
            </a:xfrm>
          </p:grpSpPr>
          <p:sp>
            <p:nvSpPr>
              <p:cNvPr id="21875" name="Oval 21874">
                <a:extLst>
                  <a:ext uri="{FF2B5EF4-FFF2-40B4-BE49-F238E27FC236}">
                    <a16:creationId xmlns:a16="http://schemas.microsoft.com/office/drawing/2014/main" id="{A6FB9AC9-41A7-926E-0321-E960756D56A5}"/>
                  </a:ext>
                </a:extLst>
              </p:cNvPr>
              <p:cNvSpPr/>
              <p:nvPr/>
            </p:nvSpPr>
            <p:spPr>
              <a:xfrm>
                <a:off x="6741115" y="4078502"/>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76" name="Oval 21875">
                <a:extLst>
                  <a:ext uri="{FF2B5EF4-FFF2-40B4-BE49-F238E27FC236}">
                    <a16:creationId xmlns:a16="http://schemas.microsoft.com/office/drawing/2014/main" id="{D6B46F3F-3CDD-7879-1B02-A8B25D873BB0}"/>
                  </a:ext>
                </a:extLst>
              </p:cNvPr>
              <p:cNvSpPr/>
              <p:nvPr/>
            </p:nvSpPr>
            <p:spPr>
              <a:xfrm>
                <a:off x="6790101" y="4135652"/>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77" name="Oval 21876">
                <a:extLst>
                  <a:ext uri="{FF2B5EF4-FFF2-40B4-BE49-F238E27FC236}">
                    <a16:creationId xmlns:a16="http://schemas.microsoft.com/office/drawing/2014/main" id="{706734CD-8560-638D-98FE-8CC1038A69AE}"/>
                  </a:ext>
                </a:extLst>
              </p:cNvPr>
              <p:cNvSpPr/>
              <p:nvPr/>
            </p:nvSpPr>
            <p:spPr>
              <a:xfrm>
                <a:off x="6683829" y="3664826"/>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78" name="Oval 21877">
                <a:extLst>
                  <a:ext uri="{FF2B5EF4-FFF2-40B4-BE49-F238E27FC236}">
                    <a16:creationId xmlns:a16="http://schemas.microsoft.com/office/drawing/2014/main" id="{DC7AA605-CB82-41B9-9C79-99F190056571}"/>
                  </a:ext>
                </a:extLst>
              </p:cNvPr>
              <p:cNvSpPr/>
              <p:nvPr/>
            </p:nvSpPr>
            <p:spPr>
              <a:xfrm>
                <a:off x="6732815" y="3721976"/>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79" name="Oval 21878">
                <a:extLst>
                  <a:ext uri="{FF2B5EF4-FFF2-40B4-BE49-F238E27FC236}">
                    <a16:creationId xmlns:a16="http://schemas.microsoft.com/office/drawing/2014/main" id="{AAD2DFBE-95E1-C995-E53C-DF11239E4C18}"/>
                  </a:ext>
                </a:extLst>
              </p:cNvPr>
              <p:cNvSpPr/>
              <p:nvPr/>
            </p:nvSpPr>
            <p:spPr>
              <a:xfrm>
                <a:off x="6683829" y="3664826"/>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80" name="Oval 21879">
                <a:extLst>
                  <a:ext uri="{FF2B5EF4-FFF2-40B4-BE49-F238E27FC236}">
                    <a16:creationId xmlns:a16="http://schemas.microsoft.com/office/drawing/2014/main" id="{AD0C9E6A-DAF9-179A-74A9-BFCF95BE841A}"/>
                  </a:ext>
                </a:extLst>
              </p:cNvPr>
              <p:cNvSpPr/>
              <p:nvPr/>
            </p:nvSpPr>
            <p:spPr>
              <a:xfrm>
                <a:off x="6732815" y="3721976"/>
                <a:ext cx="247650" cy="24765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81" name="Oval 21880">
                <a:extLst>
                  <a:ext uri="{FF2B5EF4-FFF2-40B4-BE49-F238E27FC236}">
                    <a16:creationId xmlns:a16="http://schemas.microsoft.com/office/drawing/2014/main" id="{2A1E82B2-4157-CE62-9B7D-6E87764D111D}"/>
                  </a:ext>
                </a:extLst>
              </p:cNvPr>
              <p:cNvSpPr/>
              <p:nvPr/>
            </p:nvSpPr>
            <p:spPr>
              <a:xfrm>
                <a:off x="6683829" y="3664826"/>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82" name="Oval 21881">
                <a:extLst>
                  <a:ext uri="{FF2B5EF4-FFF2-40B4-BE49-F238E27FC236}">
                    <a16:creationId xmlns:a16="http://schemas.microsoft.com/office/drawing/2014/main" id="{E6526223-0EC5-6462-F903-9FB2A0584656}"/>
                  </a:ext>
                </a:extLst>
              </p:cNvPr>
              <p:cNvSpPr/>
              <p:nvPr/>
            </p:nvSpPr>
            <p:spPr>
              <a:xfrm>
                <a:off x="6732815" y="3721976"/>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83" name="Oval 21882">
                <a:extLst>
                  <a:ext uri="{FF2B5EF4-FFF2-40B4-BE49-F238E27FC236}">
                    <a16:creationId xmlns:a16="http://schemas.microsoft.com/office/drawing/2014/main" id="{17B94898-A0EC-4437-4FB6-0C8AB37DF920}"/>
                  </a:ext>
                </a:extLst>
              </p:cNvPr>
              <p:cNvSpPr/>
              <p:nvPr/>
            </p:nvSpPr>
            <p:spPr>
              <a:xfrm>
                <a:off x="6836229" y="3817226"/>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84" name="Oval 21883">
                <a:extLst>
                  <a:ext uri="{FF2B5EF4-FFF2-40B4-BE49-F238E27FC236}">
                    <a16:creationId xmlns:a16="http://schemas.microsoft.com/office/drawing/2014/main" id="{2807CB2C-CA7F-8CAC-2015-E59C1C82AC1D}"/>
                  </a:ext>
                </a:extLst>
              </p:cNvPr>
              <p:cNvSpPr/>
              <p:nvPr/>
            </p:nvSpPr>
            <p:spPr>
              <a:xfrm>
                <a:off x="6885215" y="3874376"/>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85" name="Oval 21884">
                <a:extLst>
                  <a:ext uri="{FF2B5EF4-FFF2-40B4-BE49-F238E27FC236}">
                    <a16:creationId xmlns:a16="http://schemas.microsoft.com/office/drawing/2014/main" id="{0DD6E611-F499-1759-F21C-3B0A17BA4636}"/>
                  </a:ext>
                </a:extLst>
              </p:cNvPr>
              <p:cNvSpPr/>
              <p:nvPr/>
            </p:nvSpPr>
            <p:spPr>
              <a:xfrm>
                <a:off x="6836229" y="3817226"/>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86" name="Oval 21885">
                <a:extLst>
                  <a:ext uri="{FF2B5EF4-FFF2-40B4-BE49-F238E27FC236}">
                    <a16:creationId xmlns:a16="http://schemas.microsoft.com/office/drawing/2014/main" id="{890FD6AC-68B4-A2CA-6903-70FF5A7D89E7}"/>
                  </a:ext>
                </a:extLst>
              </p:cNvPr>
              <p:cNvSpPr/>
              <p:nvPr/>
            </p:nvSpPr>
            <p:spPr>
              <a:xfrm>
                <a:off x="6885215" y="3874376"/>
                <a:ext cx="247650" cy="24765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87" name="Oval 21886">
                <a:extLst>
                  <a:ext uri="{FF2B5EF4-FFF2-40B4-BE49-F238E27FC236}">
                    <a16:creationId xmlns:a16="http://schemas.microsoft.com/office/drawing/2014/main" id="{C229DD26-888A-911C-33C4-C5B6FB18CD38}"/>
                  </a:ext>
                </a:extLst>
              </p:cNvPr>
              <p:cNvSpPr/>
              <p:nvPr/>
            </p:nvSpPr>
            <p:spPr>
              <a:xfrm>
                <a:off x="6836229" y="3817226"/>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88" name="Oval 21887">
                <a:extLst>
                  <a:ext uri="{FF2B5EF4-FFF2-40B4-BE49-F238E27FC236}">
                    <a16:creationId xmlns:a16="http://schemas.microsoft.com/office/drawing/2014/main" id="{853708CD-6819-09FF-70AF-CCEBCC33FE36}"/>
                  </a:ext>
                </a:extLst>
              </p:cNvPr>
              <p:cNvSpPr/>
              <p:nvPr/>
            </p:nvSpPr>
            <p:spPr>
              <a:xfrm>
                <a:off x="6885215" y="3874376"/>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89" name="Oval 21888">
                <a:extLst>
                  <a:ext uri="{FF2B5EF4-FFF2-40B4-BE49-F238E27FC236}">
                    <a16:creationId xmlns:a16="http://schemas.microsoft.com/office/drawing/2014/main" id="{8C614085-48D8-B59E-9DBF-109B7D1D5E5E}"/>
                  </a:ext>
                </a:extLst>
              </p:cNvPr>
              <p:cNvSpPr/>
              <p:nvPr/>
            </p:nvSpPr>
            <p:spPr>
              <a:xfrm>
                <a:off x="6988629" y="3969626"/>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90" name="Oval 21889">
                <a:extLst>
                  <a:ext uri="{FF2B5EF4-FFF2-40B4-BE49-F238E27FC236}">
                    <a16:creationId xmlns:a16="http://schemas.microsoft.com/office/drawing/2014/main" id="{EA7C9E01-1CDC-7F67-3D0E-51159CE73516}"/>
                  </a:ext>
                </a:extLst>
              </p:cNvPr>
              <p:cNvSpPr/>
              <p:nvPr/>
            </p:nvSpPr>
            <p:spPr>
              <a:xfrm>
                <a:off x="7037615" y="4026776"/>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91" name="Oval 21890">
                <a:extLst>
                  <a:ext uri="{FF2B5EF4-FFF2-40B4-BE49-F238E27FC236}">
                    <a16:creationId xmlns:a16="http://schemas.microsoft.com/office/drawing/2014/main" id="{2B194B99-373C-77A0-D33E-91A6937571A8}"/>
                  </a:ext>
                </a:extLst>
              </p:cNvPr>
              <p:cNvSpPr/>
              <p:nvPr/>
            </p:nvSpPr>
            <p:spPr>
              <a:xfrm>
                <a:off x="6934200" y="3557339"/>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92" name="Oval 21891">
                <a:extLst>
                  <a:ext uri="{FF2B5EF4-FFF2-40B4-BE49-F238E27FC236}">
                    <a16:creationId xmlns:a16="http://schemas.microsoft.com/office/drawing/2014/main" id="{C98E75F7-0B14-4D39-66D3-E332D24B0B33}"/>
                  </a:ext>
                </a:extLst>
              </p:cNvPr>
              <p:cNvSpPr/>
              <p:nvPr/>
            </p:nvSpPr>
            <p:spPr>
              <a:xfrm>
                <a:off x="6983186" y="3614489"/>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93" name="Oval 21892">
                <a:extLst>
                  <a:ext uri="{FF2B5EF4-FFF2-40B4-BE49-F238E27FC236}">
                    <a16:creationId xmlns:a16="http://schemas.microsoft.com/office/drawing/2014/main" id="{B0F8F7CC-236A-41EB-13D8-D8FCF87C0C0A}"/>
                  </a:ext>
                </a:extLst>
              </p:cNvPr>
              <p:cNvSpPr/>
              <p:nvPr/>
            </p:nvSpPr>
            <p:spPr>
              <a:xfrm>
                <a:off x="6934200" y="3557339"/>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94" name="Oval 21893">
                <a:extLst>
                  <a:ext uri="{FF2B5EF4-FFF2-40B4-BE49-F238E27FC236}">
                    <a16:creationId xmlns:a16="http://schemas.microsoft.com/office/drawing/2014/main" id="{C3F47A0A-5D46-7437-90A5-A8330D672F1E}"/>
                  </a:ext>
                </a:extLst>
              </p:cNvPr>
              <p:cNvSpPr/>
              <p:nvPr/>
            </p:nvSpPr>
            <p:spPr>
              <a:xfrm>
                <a:off x="6983186" y="3614489"/>
                <a:ext cx="247650" cy="24765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95" name="Oval 21894">
                <a:extLst>
                  <a:ext uri="{FF2B5EF4-FFF2-40B4-BE49-F238E27FC236}">
                    <a16:creationId xmlns:a16="http://schemas.microsoft.com/office/drawing/2014/main" id="{4ACC9A31-705C-FC02-6AF4-78B1D49EB40E}"/>
                  </a:ext>
                </a:extLst>
              </p:cNvPr>
              <p:cNvSpPr/>
              <p:nvPr/>
            </p:nvSpPr>
            <p:spPr>
              <a:xfrm>
                <a:off x="6934200" y="3557339"/>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96" name="Oval 21895">
                <a:extLst>
                  <a:ext uri="{FF2B5EF4-FFF2-40B4-BE49-F238E27FC236}">
                    <a16:creationId xmlns:a16="http://schemas.microsoft.com/office/drawing/2014/main" id="{BC59F28B-EF68-64F3-8943-A4C38AE3C00C}"/>
                  </a:ext>
                </a:extLst>
              </p:cNvPr>
              <p:cNvSpPr/>
              <p:nvPr/>
            </p:nvSpPr>
            <p:spPr>
              <a:xfrm>
                <a:off x="6983186" y="3614489"/>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97" name="Oval 21896">
                <a:extLst>
                  <a:ext uri="{FF2B5EF4-FFF2-40B4-BE49-F238E27FC236}">
                    <a16:creationId xmlns:a16="http://schemas.microsoft.com/office/drawing/2014/main" id="{DC518C46-FC3F-A3D0-C0D4-F1BE278E9385}"/>
                  </a:ext>
                </a:extLst>
              </p:cNvPr>
              <p:cNvSpPr/>
              <p:nvPr/>
            </p:nvSpPr>
            <p:spPr>
              <a:xfrm>
                <a:off x="7086600" y="3709739"/>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98" name="Oval 21897">
                <a:extLst>
                  <a:ext uri="{FF2B5EF4-FFF2-40B4-BE49-F238E27FC236}">
                    <a16:creationId xmlns:a16="http://schemas.microsoft.com/office/drawing/2014/main" id="{11EDC50F-2BB5-6D11-E75F-99FB8023D816}"/>
                  </a:ext>
                </a:extLst>
              </p:cNvPr>
              <p:cNvSpPr/>
              <p:nvPr/>
            </p:nvSpPr>
            <p:spPr>
              <a:xfrm>
                <a:off x="7135586" y="3766889"/>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99" name="Oval 21898">
                <a:extLst>
                  <a:ext uri="{FF2B5EF4-FFF2-40B4-BE49-F238E27FC236}">
                    <a16:creationId xmlns:a16="http://schemas.microsoft.com/office/drawing/2014/main" id="{FE42E3A8-3EF3-90BD-B701-35FB9FF1CD85}"/>
                  </a:ext>
                </a:extLst>
              </p:cNvPr>
              <p:cNvSpPr/>
              <p:nvPr/>
            </p:nvSpPr>
            <p:spPr>
              <a:xfrm>
                <a:off x="7086600" y="3709739"/>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00" name="Oval 21899">
                <a:extLst>
                  <a:ext uri="{FF2B5EF4-FFF2-40B4-BE49-F238E27FC236}">
                    <a16:creationId xmlns:a16="http://schemas.microsoft.com/office/drawing/2014/main" id="{A7933ADA-B68E-5D69-A63F-39EE49768427}"/>
                  </a:ext>
                </a:extLst>
              </p:cNvPr>
              <p:cNvSpPr/>
              <p:nvPr/>
            </p:nvSpPr>
            <p:spPr>
              <a:xfrm>
                <a:off x="7135586" y="3766889"/>
                <a:ext cx="247650" cy="24765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01" name="Oval 21900">
                <a:extLst>
                  <a:ext uri="{FF2B5EF4-FFF2-40B4-BE49-F238E27FC236}">
                    <a16:creationId xmlns:a16="http://schemas.microsoft.com/office/drawing/2014/main" id="{F127E524-1BC6-F396-8228-7E5D75171017}"/>
                  </a:ext>
                </a:extLst>
              </p:cNvPr>
              <p:cNvSpPr/>
              <p:nvPr/>
            </p:nvSpPr>
            <p:spPr>
              <a:xfrm>
                <a:off x="7086600" y="3709739"/>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02" name="Oval 21901">
                <a:extLst>
                  <a:ext uri="{FF2B5EF4-FFF2-40B4-BE49-F238E27FC236}">
                    <a16:creationId xmlns:a16="http://schemas.microsoft.com/office/drawing/2014/main" id="{DEB197B5-B27E-DFA7-A90E-CF661ADED953}"/>
                  </a:ext>
                </a:extLst>
              </p:cNvPr>
              <p:cNvSpPr/>
              <p:nvPr/>
            </p:nvSpPr>
            <p:spPr>
              <a:xfrm>
                <a:off x="7135586" y="3766889"/>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03" name="Oval 21902">
                <a:extLst>
                  <a:ext uri="{FF2B5EF4-FFF2-40B4-BE49-F238E27FC236}">
                    <a16:creationId xmlns:a16="http://schemas.microsoft.com/office/drawing/2014/main" id="{BCAB1E00-F912-38A6-8447-9B9BEB758EAE}"/>
                  </a:ext>
                </a:extLst>
              </p:cNvPr>
              <p:cNvSpPr/>
              <p:nvPr/>
            </p:nvSpPr>
            <p:spPr>
              <a:xfrm>
                <a:off x="7239000" y="3862139"/>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04" name="Oval 21903">
                <a:extLst>
                  <a:ext uri="{FF2B5EF4-FFF2-40B4-BE49-F238E27FC236}">
                    <a16:creationId xmlns:a16="http://schemas.microsoft.com/office/drawing/2014/main" id="{01B8D796-2964-9C53-A9E1-D6305D35D305}"/>
                  </a:ext>
                </a:extLst>
              </p:cNvPr>
              <p:cNvSpPr/>
              <p:nvPr/>
            </p:nvSpPr>
            <p:spPr>
              <a:xfrm>
                <a:off x="7287986" y="3919289"/>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05" name="Oval 21904">
                <a:extLst>
                  <a:ext uri="{FF2B5EF4-FFF2-40B4-BE49-F238E27FC236}">
                    <a16:creationId xmlns:a16="http://schemas.microsoft.com/office/drawing/2014/main" id="{B55F9239-5F76-FA5A-A9D6-91CE975C0F23}"/>
                  </a:ext>
                </a:extLst>
              </p:cNvPr>
              <p:cNvSpPr/>
              <p:nvPr/>
            </p:nvSpPr>
            <p:spPr>
              <a:xfrm>
                <a:off x="7239000" y="3862139"/>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06" name="Oval 21905">
                <a:extLst>
                  <a:ext uri="{FF2B5EF4-FFF2-40B4-BE49-F238E27FC236}">
                    <a16:creationId xmlns:a16="http://schemas.microsoft.com/office/drawing/2014/main" id="{8B2F5B19-884A-01D6-6D64-C3256FE3FDE8}"/>
                  </a:ext>
                </a:extLst>
              </p:cNvPr>
              <p:cNvSpPr/>
              <p:nvPr/>
            </p:nvSpPr>
            <p:spPr>
              <a:xfrm>
                <a:off x="7287986" y="3919289"/>
                <a:ext cx="247650" cy="24765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07" name="Oval 21906">
                <a:extLst>
                  <a:ext uri="{FF2B5EF4-FFF2-40B4-BE49-F238E27FC236}">
                    <a16:creationId xmlns:a16="http://schemas.microsoft.com/office/drawing/2014/main" id="{3AEB9106-296B-A24D-D737-413DB8FBB647}"/>
                  </a:ext>
                </a:extLst>
              </p:cNvPr>
              <p:cNvSpPr/>
              <p:nvPr/>
            </p:nvSpPr>
            <p:spPr>
              <a:xfrm>
                <a:off x="7239000" y="3862139"/>
                <a:ext cx="381000" cy="381000"/>
              </a:xfrm>
              <a:prstGeom prst="ellipse">
                <a:avLst/>
              </a:prstGeom>
              <a:gradFill>
                <a:gsLst>
                  <a:gs pos="0">
                    <a:srgbClr val="E0497D"/>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08" name="Oval 21907">
                <a:extLst>
                  <a:ext uri="{FF2B5EF4-FFF2-40B4-BE49-F238E27FC236}">
                    <a16:creationId xmlns:a16="http://schemas.microsoft.com/office/drawing/2014/main" id="{C70BB73E-462E-D91E-E040-4483AEDB3BC7}"/>
                  </a:ext>
                </a:extLst>
              </p:cNvPr>
              <p:cNvSpPr/>
              <p:nvPr/>
            </p:nvSpPr>
            <p:spPr>
              <a:xfrm>
                <a:off x="7287986" y="3919289"/>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09" name="Oval 21908">
                <a:extLst>
                  <a:ext uri="{FF2B5EF4-FFF2-40B4-BE49-F238E27FC236}">
                    <a16:creationId xmlns:a16="http://schemas.microsoft.com/office/drawing/2014/main" id="{EEE06DFF-0139-4F18-97FE-A0B2034DBE5E}"/>
                  </a:ext>
                </a:extLst>
              </p:cNvPr>
              <p:cNvSpPr/>
              <p:nvPr/>
            </p:nvSpPr>
            <p:spPr>
              <a:xfrm>
                <a:off x="7391400" y="4014539"/>
                <a:ext cx="381000" cy="381000"/>
              </a:xfrm>
              <a:prstGeom prst="ellipse">
                <a:avLst/>
              </a:prstGeom>
              <a:gradFill>
                <a:gsLst>
                  <a:gs pos="0">
                    <a:srgbClr val="E0497D"/>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10" name="Oval 21909">
                <a:extLst>
                  <a:ext uri="{FF2B5EF4-FFF2-40B4-BE49-F238E27FC236}">
                    <a16:creationId xmlns:a16="http://schemas.microsoft.com/office/drawing/2014/main" id="{C6D4C98D-6CA9-E46A-650E-DD9B13F3D432}"/>
                  </a:ext>
                </a:extLst>
              </p:cNvPr>
              <p:cNvSpPr/>
              <p:nvPr/>
            </p:nvSpPr>
            <p:spPr>
              <a:xfrm>
                <a:off x="7440386" y="4071689"/>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11" name="Oval 21910">
                <a:extLst>
                  <a:ext uri="{FF2B5EF4-FFF2-40B4-BE49-F238E27FC236}">
                    <a16:creationId xmlns:a16="http://schemas.microsoft.com/office/drawing/2014/main" id="{0A77CDB9-3CA8-67E5-5024-5AF1CE228312}"/>
                  </a:ext>
                </a:extLst>
              </p:cNvPr>
              <p:cNvSpPr/>
              <p:nvPr/>
            </p:nvSpPr>
            <p:spPr>
              <a:xfrm>
                <a:off x="7111246" y="3766605"/>
                <a:ext cx="381000" cy="381000"/>
              </a:xfrm>
              <a:prstGeom prst="ellipse">
                <a:avLst/>
              </a:prstGeom>
              <a:gradFill>
                <a:gsLst>
                  <a:gs pos="0">
                    <a:srgbClr val="E0497D"/>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12" name="Oval 21911">
                <a:extLst>
                  <a:ext uri="{FF2B5EF4-FFF2-40B4-BE49-F238E27FC236}">
                    <a16:creationId xmlns:a16="http://schemas.microsoft.com/office/drawing/2014/main" id="{748CCC7A-0769-A010-E4B8-3EA475FB433C}"/>
                  </a:ext>
                </a:extLst>
              </p:cNvPr>
              <p:cNvSpPr/>
              <p:nvPr/>
            </p:nvSpPr>
            <p:spPr>
              <a:xfrm>
                <a:off x="7160232" y="3823755"/>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13" name="Oval 21912">
                <a:extLst>
                  <a:ext uri="{FF2B5EF4-FFF2-40B4-BE49-F238E27FC236}">
                    <a16:creationId xmlns:a16="http://schemas.microsoft.com/office/drawing/2014/main" id="{110BFEC3-868D-63E6-B995-C53E38B41DAD}"/>
                  </a:ext>
                </a:extLst>
              </p:cNvPr>
              <p:cNvSpPr/>
              <p:nvPr/>
            </p:nvSpPr>
            <p:spPr>
              <a:xfrm>
                <a:off x="6663145" y="3671639"/>
                <a:ext cx="381000" cy="381000"/>
              </a:xfrm>
              <a:prstGeom prst="ellipse">
                <a:avLst/>
              </a:prstGeom>
              <a:gradFill>
                <a:gsLst>
                  <a:gs pos="0">
                    <a:srgbClr val="E0497D"/>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14" name="Oval 21913">
                <a:extLst>
                  <a:ext uri="{FF2B5EF4-FFF2-40B4-BE49-F238E27FC236}">
                    <a16:creationId xmlns:a16="http://schemas.microsoft.com/office/drawing/2014/main" id="{35E84872-D811-E577-5FF5-B08A9D2C7F17}"/>
                  </a:ext>
                </a:extLst>
              </p:cNvPr>
              <p:cNvSpPr/>
              <p:nvPr/>
            </p:nvSpPr>
            <p:spPr>
              <a:xfrm>
                <a:off x="6712131" y="3728789"/>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15" name="Oval 21914">
                <a:extLst>
                  <a:ext uri="{FF2B5EF4-FFF2-40B4-BE49-F238E27FC236}">
                    <a16:creationId xmlns:a16="http://schemas.microsoft.com/office/drawing/2014/main" id="{37FD842C-E055-15E6-A45E-B83F25D6CB83}"/>
                  </a:ext>
                </a:extLst>
              </p:cNvPr>
              <p:cNvSpPr/>
              <p:nvPr/>
            </p:nvSpPr>
            <p:spPr>
              <a:xfrm>
                <a:off x="6815545" y="3824039"/>
                <a:ext cx="381000" cy="381000"/>
              </a:xfrm>
              <a:prstGeom prst="ellipse">
                <a:avLst/>
              </a:prstGeom>
              <a:gradFill>
                <a:gsLst>
                  <a:gs pos="0">
                    <a:srgbClr val="E0497D"/>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16" name="Oval 21915">
                <a:extLst>
                  <a:ext uri="{FF2B5EF4-FFF2-40B4-BE49-F238E27FC236}">
                    <a16:creationId xmlns:a16="http://schemas.microsoft.com/office/drawing/2014/main" id="{837FA3A1-811C-F49A-5EC8-A76D126A10A0}"/>
                  </a:ext>
                </a:extLst>
              </p:cNvPr>
              <p:cNvSpPr/>
              <p:nvPr/>
            </p:nvSpPr>
            <p:spPr>
              <a:xfrm>
                <a:off x="6864531" y="3881189"/>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17" name="Oval 21916">
                <a:extLst>
                  <a:ext uri="{FF2B5EF4-FFF2-40B4-BE49-F238E27FC236}">
                    <a16:creationId xmlns:a16="http://schemas.microsoft.com/office/drawing/2014/main" id="{02601EA3-B989-BF65-AB2D-D112FF6EF7A9}"/>
                  </a:ext>
                </a:extLst>
              </p:cNvPr>
              <p:cNvSpPr/>
              <p:nvPr/>
            </p:nvSpPr>
            <p:spPr>
              <a:xfrm>
                <a:off x="6967945" y="3976439"/>
                <a:ext cx="381000" cy="381000"/>
              </a:xfrm>
              <a:prstGeom prst="ellipse">
                <a:avLst/>
              </a:prstGeom>
              <a:gradFill>
                <a:gsLst>
                  <a:gs pos="0">
                    <a:srgbClr val="E0497D"/>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18" name="Oval 21917">
                <a:extLst>
                  <a:ext uri="{FF2B5EF4-FFF2-40B4-BE49-F238E27FC236}">
                    <a16:creationId xmlns:a16="http://schemas.microsoft.com/office/drawing/2014/main" id="{2EE3148E-75CE-9DC9-B7CD-CDC09AA82A71}"/>
                  </a:ext>
                </a:extLst>
              </p:cNvPr>
              <p:cNvSpPr/>
              <p:nvPr/>
            </p:nvSpPr>
            <p:spPr>
              <a:xfrm>
                <a:off x="7016931" y="4033589"/>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19" name="Oval 21918">
                <a:extLst>
                  <a:ext uri="{FF2B5EF4-FFF2-40B4-BE49-F238E27FC236}">
                    <a16:creationId xmlns:a16="http://schemas.microsoft.com/office/drawing/2014/main" id="{8A9F02E8-B0A4-EDDB-ABE4-92F493368DE7}"/>
                  </a:ext>
                </a:extLst>
              </p:cNvPr>
              <p:cNvSpPr/>
              <p:nvPr/>
            </p:nvSpPr>
            <p:spPr>
              <a:xfrm>
                <a:off x="7120345" y="4128839"/>
                <a:ext cx="381000" cy="381000"/>
              </a:xfrm>
              <a:prstGeom prst="ellipse">
                <a:avLst/>
              </a:prstGeom>
              <a:gradFill>
                <a:gsLst>
                  <a:gs pos="0">
                    <a:srgbClr val="E0497D"/>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20" name="Oval 21919">
                <a:extLst>
                  <a:ext uri="{FF2B5EF4-FFF2-40B4-BE49-F238E27FC236}">
                    <a16:creationId xmlns:a16="http://schemas.microsoft.com/office/drawing/2014/main" id="{66C7B02D-533B-8CA1-333D-D415E20667B9}"/>
                  </a:ext>
                </a:extLst>
              </p:cNvPr>
              <p:cNvSpPr/>
              <p:nvPr/>
            </p:nvSpPr>
            <p:spPr>
              <a:xfrm>
                <a:off x="7169331" y="4185989"/>
                <a:ext cx="247650" cy="247650"/>
              </a:xfrm>
              <a:prstGeom prst="ellipse">
                <a:avLst/>
              </a:prstGeom>
              <a:gradFill>
                <a:gsLst>
                  <a:gs pos="0">
                    <a:srgbClr val="E0497D"/>
                  </a:gs>
                  <a:gs pos="100000">
                    <a:srgbClr val="E0497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cxnSp>
        <p:nvCxnSpPr>
          <p:cNvPr id="21923" name="Straight Arrow Connector 21922">
            <a:extLst>
              <a:ext uri="{FF2B5EF4-FFF2-40B4-BE49-F238E27FC236}">
                <a16:creationId xmlns:a16="http://schemas.microsoft.com/office/drawing/2014/main" id="{33739619-268B-7CF8-A3BA-663D6D065D9F}"/>
              </a:ext>
            </a:extLst>
          </p:cNvPr>
          <p:cNvCxnSpPr/>
          <p:nvPr/>
        </p:nvCxnSpPr>
        <p:spPr>
          <a:xfrm>
            <a:off x="5277333" y="2269834"/>
            <a:ext cx="762000" cy="0"/>
          </a:xfrm>
          <a:prstGeom prst="straightConnector1">
            <a:avLst/>
          </a:prstGeom>
          <a:ln w="31750">
            <a:tailEnd type="triangle"/>
          </a:ln>
        </p:spPr>
        <p:style>
          <a:lnRef idx="2">
            <a:schemeClr val="accent1"/>
          </a:lnRef>
          <a:fillRef idx="0">
            <a:schemeClr val="accent1"/>
          </a:fillRef>
          <a:effectRef idx="1">
            <a:schemeClr val="accent1"/>
          </a:effectRef>
          <a:fontRef idx="minor">
            <a:schemeClr val="tx1"/>
          </a:fontRef>
        </p:style>
      </p:cxnSp>
      <p:sp>
        <p:nvSpPr>
          <p:cNvPr id="21924" name="TextBox 21923">
            <a:extLst>
              <a:ext uri="{FF2B5EF4-FFF2-40B4-BE49-F238E27FC236}">
                <a16:creationId xmlns:a16="http://schemas.microsoft.com/office/drawing/2014/main" id="{413A74D5-02D8-5A57-804E-FA12594913FC}"/>
              </a:ext>
            </a:extLst>
          </p:cNvPr>
          <p:cNvSpPr txBox="1"/>
          <p:nvPr/>
        </p:nvSpPr>
        <p:spPr>
          <a:xfrm>
            <a:off x="7940978" y="2002744"/>
            <a:ext cx="894797" cy="646331"/>
          </a:xfrm>
          <a:prstGeom prst="rect">
            <a:avLst/>
          </a:prstGeom>
          <a:noFill/>
        </p:spPr>
        <p:txBody>
          <a:bodyPr wrap="none" rtlCol="0">
            <a:spAutoFit/>
          </a:bodyPr>
          <a:lstStyle/>
          <a:p>
            <a:r>
              <a:rPr lang="en-US" dirty="0">
                <a:solidFill>
                  <a:srgbClr val="0070C0"/>
                </a:solidFill>
              </a:rPr>
              <a:t>“Good </a:t>
            </a:r>
          </a:p>
          <a:p>
            <a:r>
              <a:rPr lang="en-US" dirty="0">
                <a:solidFill>
                  <a:srgbClr val="0070C0"/>
                </a:solidFill>
              </a:rPr>
              <a:t>Clone”</a:t>
            </a:r>
          </a:p>
        </p:txBody>
      </p:sp>
      <p:sp>
        <p:nvSpPr>
          <p:cNvPr id="21925" name="TextBox 21924">
            <a:extLst>
              <a:ext uri="{FF2B5EF4-FFF2-40B4-BE49-F238E27FC236}">
                <a16:creationId xmlns:a16="http://schemas.microsoft.com/office/drawing/2014/main" id="{EF66CE2E-FB7A-D63F-348D-708875B51765}"/>
              </a:ext>
            </a:extLst>
          </p:cNvPr>
          <p:cNvSpPr txBox="1"/>
          <p:nvPr/>
        </p:nvSpPr>
        <p:spPr>
          <a:xfrm>
            <a:off x="8061592" y="3189275"/>
            <a:ext cx="894797" cy="646331"/>
          </a:xfrm>
          <a:prstGeom prst="rect">
            <a:avLst/>
          </a:prstGeom>
          <a:noFill/>
        </p:spPr>
        <p:txBody>
          <a:bodyPr wrap="none" rtlCol="0">
            <a:spAutoFit/>
          </a:bodyPr>
          <a:lstStyle/>
          <a:p>
            <a:r>
              <a:rPr lang="en-US" dirty="0">
                <a:solidFill>
                  <a:srgbClr val="0070C0"/>
                </a:solidFill>
              </a:rPr>
              <a:t>“Bad </a:t>
            </a:r>
          </a:p>
          <a:p>
            <a:r>
              <a:rPr lang="en-US" dirty="0">
                <a:solidFill>
                  <a:srgbClr val="0070C0"/>
                </a:solidFill>
              </a:rPr>
              <a:t>Clone”</a:t>
            </a:r>
          </a:p>
        </p:txBody>
      </p:sp>
    </p:spTree>
    <p:extLst>
      <p:ext uri="{BB962C8B-B14F-4D97-AF65-F5344CB8AC3E}">
        <p14:creationId xmlns:p14="http://schemas.microsoft.com/office/powerpoint/2010/main" val="90228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8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9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22" grpId="0"/>
      <p:bldP spid="219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9696694A-5EF5-1BEC-9C36-333FD963E6F9}"/>
              </a:ext>
            </a:extLst>
          </p:cNvPr>
          <p:cNvSpPr>
            <a:spLocks noGrp="1" noChangeArrowheads="1"/>
          </p:cNvSpPr>
          <p:nvPr>
            <p:ph type="title"/>
          </p:nvPr>
        </p:nvSpPr>
        <p:spPr>
          <a:xfrm>
            <a:off x="842027" y="114299"/>
            <a:ext cx="7416405" cy="857250"/>
          </a:xfrm>
        </p:spPr>
        <p:txBody>
          <a:bodyPr/>
          <a:lstStyle/>
          <a:p>
            <a:r>
              <a:rPr lang="en-US" altLang="en-US" sz="2400" dirty="0">
                <a:solidFill>
                  <a:srgbClr val="002060"/>
                </a:solidFill>
              </a:rPr>
              <a:t>Pathways of somatic clonal evolution in SDS</a:t>
            </a:r>
          </a:p>
        </p:txBody>
      </p:sp>
      <p:sp>
        <p:nvSpPr>
          <p:cNvPr id="19" name="TextBox 18">
            <a:extLst>
              <a:ext uri="{FF2B5EF4-FFF2-40B4-BE49-F238E27FC236}">
                <a16:creationId xmlns:a16="http://schemas.microsoft.com/office/drawing/2014/main" id="{00A7C9CF-7089-23AC-5274-69555340CDF8}"/>
              </a:ext>
            </a:extLst>
          </p:cNvPr>
          <p:cNvSpPr txBox="1"/>
          <p:nvPr/>
        </p:nvSpPr>
        <p:spPr>
          <a:xfrm>
            <a:off x="6329320" y="4258330"/>
            <a:ext cx="2433680" cy="523220"/>
          </a:xfrm>
          <a:prstGeom prst="rect">
            <a:avLst/>
          </a:prstGeom>
          <a:noFill/>
        </p:spPr>
        <p:txBody>
          <a:bodyPr wrap="none" rtlCol="0">
            <a:spAutoFit/>
          </a:bodyPr>
          <a:lstStyle/>
          <a:p>
            <a:r>
              <a:rPr lang="en-US" sz="1400" dirty="0"/>
              <a:t>Kennedy, et al, 2021</a:t>
            </a:r>
          </a:p>
          <a:p>
            <a:r>
              <a:rPr lang="en-US" sz="1400" dirty="0"/>
              <a:t>Reilly and Shimamura, 2023</a:t>
            </a:r>
          </a:p>
        </p:txBody>
      </p:sp>
      <p:pic>
        <p:nvPicPr>
          <p:cNvPr id="3" name="Picture 2">
            <a:extLst>
              <a:ext uri="{FF2B5EF4-FFF2-40B4-BE49-F238E27FC236}">
                <a16:creationId xmlns:a16="http://schemas.microsoft.com/office/drawing/2014/main" id="{3C6E175D-FC51-73CE-A144-99BA4E48FB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5568" y="928308"/>
            <a:ext cx="4823224" cy="3831138"/>
          </a:xfrm>
          <a:prstGeom prst="rect">
            <a:avLst/>
          </a:prstGeom>
        </p:spPr>
      </p:pic>
      <p:sp>
        <p:nvSpPr>
          <p:cNvPr id="7" name="TextBox 6">
            <a:extLst>
              <a:ext uri="{FF2B5EF4-FFF2-40B4-BE49-F238E27FC236}">
                <a16:creationId xmlns:a16="http://schemas.microsoft.com/office/drawing/2014/main" id="{618058C1-F555-82DB-08B8-A5B8EA4D2069}"/>
              </a:ext>
            </a:extLst>
          </p:cNvPr>
          <p:cNvSpPr txBox="1"/>
          <p:nvPr/>
        </p:nvSpPr>
        <p:spPr>
          <a:xfrm>
            <a:off x="5928691" y="971549"/>
            <a:ext cx="2834309" cy="2862322"/>
          </a:xfrm>
          <a:prstGeom prst="rect">
            <a:avLst/>
          </a:prstGeom>
          <a:noFill/>
        </p:spPr>
        <p:txBody>
          <a:bodyPr wrap="square" rtlCol="0">
            <a:spAutoFit/>
          </a:bodyPr>
          <a:lstStyle/>
          <a:p>
            <a:r>
              <a:rPr lang="en-US" dirty="0"/>
              <a:t>• “Good clone” vs “Bad Clone”</a:t>
            </a:r>
          </a:p>
          <a:p>
            <a:endParaRPr lang="en-US" dirty="0"/>
          </a:p>
          <a:p>
            <a:r>
              <a:rPr lang="en-US" dirty="0"/>
              <a:t>• Adaptive mutations reveal underlying biology of the germline mutation</a:t>
            </a:r>
          </a:p>
          <a:p>
            <a:endParaRPr lang="en-US" dirty="0"/>
          </a:p>
          <a:p>
            <a:r>
              <a:rPr lang="en-US" dirty="0"/>
              <a:t>• Important for MDS surveillance and timely intervention</a:t>
            </a:r>
          </a:p>
        </p:txBody>
      </p:sp>
    </p:spTree>
    <p:extLst>
      <p:ext uri="{BB962C8B-B14F-4D97-AF65-F5344CB8AC3E}">
        <p14:creationId xmlns:p14="http://schemas.microsoft.com/office/powerpoint/2010/main" val="23479116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9696694A-5EF5-1BEC-9C36-333FD963E6F9}"/>
              </a:ext>
            </a:extLst>
          </p:cNvPr>
          <p:cNvSpPr>
            <a:spLocks noGrp="1" noChangeArrowheads="1"/>
          </p:cNvSpPr>
          <p:nvPr>
            <p:ph type="title"/>
          </p:nvPr>
        </p:nvSpPr>
        <p:spPr>
          <a:xfrm>
            <a:off x="842027" y="114299"/>
            <a:ext cx="7416405" cy="857250"/>
          </a:xfrm>
        </p:spPr>
        <p:txBody>
          <a:bodyPr/>
          <a:lstStyle/>
          <a:p>
            <a:r>
              <a:rPr lang="en-US" altLang="en-US" sz="2400" dirty="0">
                <a:solidFill>
                  <a:srgbClr val="002060"/>
                </a:solidFill>
              </a:rPr>
              <a:t>Why it matters?</a:t>
            </a:r>
          </a:p>
        </p:txBody>
      </p:sp>
      <p:sp>
        <p:nvSpPr>
          <p:cNvPr id="2" name="TextBox 1">
            <a:extLst>
              <a:ext uri="{FF2B5EF4-FFF2-40B4-BE49-F238E27FC236}">
                <a16:creationId xmlns:a16="http://schemas.microsoft.com/office/drawing/2014/main" id="{66231CBB-CC2C-17F6-19EA-206278FB352D}"/>
              </a:ext>
            </a:extLst>
          </p:cNvPr>
          <p:cNvSpPr txBox="1"/>
          <p:nvPr/>
        </p:nvSpPr>
        <p:spPr>
          <a:xfrm>
            <a:off x="609600" y="819150"/>
            <a:ext cx="7648832" cy="646331"/>
          </a:xfrm>
          <a:prstGeom prst="rect">
            <a:avLst/>
          </a:prstGeom>
          <a:noFill/>
        </p:spPr>
        <p:txBody>
          <a:bodyPr wrap="square" rtlCol="0">
            <a:spAutoFit/>
          </a:bodyPr>
          <a:lstStyle/>
          <a:p>
            <a:r>
              <a:rPr lang="en-US" dirty="0"/>
              <a:t>• Outcomes of hematopoietic cell transplantation are worse with MDS and with certain somatic mutations, compared to BMF </a:t>
            </a:r>
          </a:p>
        </p:txBody>
      </p:sp>
      <p:sp>
        <p:nvSpPr>
          <p:cNvPr id="8" name="TextBox 7">
            <a:extLst>
              <a:ext uri="{FF2B5EF4-FFF2-40B4-BE49-F238E27FC236}">
                <a16:creationId xmlns:a16="http://schemas.microsoft.com/office/drawing/2014/main" id="{B673CCC1-44FA-A397-55E4-F114DCEF436F}"/>
              </a:ext>
            </a:extLst>
          </p:cNvPr>
          <p:cNvSpPr txBox="1"/>
          <p:nvPr/>
        </p:nvSpPr>
        <p:spPr>
          <a:xfrm>
            <a:off x="7118430" y="4120587"/>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034BAAB9-3FA8-31AD-B996-0BD85FD55171}"/>
              </a:ext>
            </a:extLst>
          </p:cNvPr>
          <p:cNvSpPr txBox="1"/>
          <p:nvPr/>
        </p:nvSpPr>
        <p:spPr>
          <a:xfrm>
            <a:off x="493203" y="1676400"/>
            <a:ext cx="1919616" cy="2862322"/>
          </a:xfrm>
          <a:prstGeom prst="rect">
            <a:avLst/>
          </a:prstGeom>
          <a:noFill/>
        </p:spPr>
        <p:txBody>
          <a:bodyPr wrap="square" rtlCol="0">
            <a:spAutoFit/>
          </a:bodyPr>
          <a:lstStyle/>
          <a:p>
            <a:r>
              <a:rPr lang="en-US" dirty="0"/>
              <a:t>SDS</a:t>
            </a:r>
          </a:p>
          <a:p>
            <a:r>
              <a:rPr lang="en-US" dirty="0"/>
              <a:t>N= 52</a:t>
            </a:r>
          </a:p>
          <a:p>
            <a:endParaRPr lang="en-US" dirty="0"/>
          </a:p>
          <a:p>
            <a:r>
              <a:rPr lang="en-US" dirty="0"/>
              <a:t>5 year survival:</a:t>
            </a:r>
          </a:p>
          <a:p>
            <a:r>
              <a:rPr lang="en-US" dirty="0"/>
              <a:t>72% BMF</a:t>
            </a:r>
          </a:p>
          <a:p>
            <a:r>
              <a:rPr lang="en-US" dirty="0"/>
              <a:t>15% MDS/AML</a:t>
            </a:r>
          </a:p>
          <a:p>
            <a:endParaRPr lang="en-US" dirty="0"/>
          </a:p>
          <a:p>
            <a:r>
              <a:rPr lang="en-US" dirty="0"/>
              <a:t>Worse outcome with </a:t>
            </a:r>
            <a:r>
              <a:rPr lang="en-US" i="1" dirty="0"/>
              <a:t>TP53</a:t>
            </a:r>
            <a:r>
              <a:rPr lang="en-US" dirty="0"/>
              <a:t> somatic mutation</a:t>
            </a:r>
          </a:p>
        </p:txBody>
      </p:sp>
      <p:pic>
        <p:nvPicPr>
          <p:cNvPr id="12" name="Picture 11" descr="A graph of an average number of patients&#10;&#10;Description automatically generated">
            <a:extLst>
              <a:ext uri="{FF2B5EF4-FFF2-40B4-BE49-F238E27FC236}">
                <a16:creationId xmlns:a16="http://schemas.microsoft.com/office/drawing/2014/main" id="{F080ADB6-DB9C-CDBB-B04B-CBABD0851B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6430" y="1581608"/>
            <a:ext cx="5334000" cy="3216088"/>
          </a:xfrm>
          <a:prstGeom prst="rect">
            <a:avLst/>
          </a:prstGeom>
        </p:spPr>
      </p:pic>
      <p:grpSp>
        <p:nvGrpSpPr>
          <p:cNvPr id="16" name="Group 15">
            <a:extLst>
              <a:ext uri="{FF2B5EF4-FFF2-40B4-BE49-F238E27FC236}">
                <a16:creationId xmlns:a16="http://schemas.microsoft.com/office/drawing/2014/main" id="{314B95B8-D3B6-1389-DC09-06F21EF40561}"/>
              </a:ext>
            </a:extLst>
          </p:cNvPr>
          <p:cNvGrpSpPr/>
          <p:nvPr/>
        </p:nvGrpSpPr>
        <p:grpSpPr>
          <a:xfrm>
            <a:off x="2387570" y="1614919"/>
            <a:ext cx="6459008" cy="3283398"/>
            <a:chOff x="2387570" y="1614919"/>
            <a:chExt cx="6459008" cy="3283398"/>
          </a:xfrm>
        </p:grpSpPr>
        <p:sp>
          <p:nvSpPr>
            <p:cNvPr id="9" name="TextBox 8">
              <a:extLst>
                <a:ext uri="{FF2B5EF4-FFF2-40B4-BE49-F238E27FC236}">
                  <a16:creationId xmlns:a16="http://schemas.microsoft.com/office/drawing/2014/main" id="{3439BE95-144A-AE25-1432-DF0152F5D9C5}"/>
                </a:ext>
              </a:extLst>
            </p:cNvPr>
            <p:cNvSpPr txBox="1"/>
            <p:nvPr/>
          </p:nvSpPr>
          <p:spPr>
            <a:xfrm>
              <a:off x="7083467" y="4590540"/>
              <a:ext cx="1763111" cy="307777"/>
            </a:xfrm>
            <a:prstGeom prst="rect">
              <a:avLst/>
            </a:prstGeom>
            <a:noFill/>
          </p:spPr>
          <p:txBody>
            <a:bodyPr wrap="none" rtlCol="0">
              <a:spAutoFit/>
            </a:bodyPr>
            <a:lstStyle/>
            <a:p>
              <a:r>
                <a:rPr lang="en-US" sz="1400" dirty="0"/>
                <a:t>Lindsley, et al, 2017</a:t>
              </a:r>
            </a:p>
          </p:txBody>
        </p:sp>
        <p:pic>
          <p:nvPicPr>
            <p:cNvPr id="15" name="Picture 14" descr="A graph of a number of patients with cancer&#10;&#10;Description automatically generated">
              <a:extLst>
                <a:ext uri="{FF2B5EF4-FFF2-40B4-BE49-F238E27FC236}">
                  <a16:creationId xmlns:a16="http://schemas.microsoft.com/office/drawing/2014/main" id="{8D8FAADD-4F75-A55B-6A7F-C3AFEB2E140B}"/>
                </a:ext>
              </a:extLst>
            </p:cNvPr>
            <p:cNvPicPr>
              <a:picLocks noChangeAspect="1"/>
            </p:cNvPicPr>
            <p:nvPr/>
          </p:nvPicPr>
          <p:blipFill>
            <a:blip r:embed="rId4"/>
            <a:stretch>
              <a:fillRect/>
            </a:stretch>
          </p:blipFill>
          <p:spPr>
            <a:xfrm>
              <a:off x="2387570" y="1614919"/>
              <a:ext cx="5821920" cy="3028888"/>
            </a:xfrm>
            <a:prstGeom prst="rect">
              <a:avLst/>
            </a:prstGeom>
          </p:spPr>
        </p:pic>
      </p:grpSp>
    </p:spTree>
    <p:extLst>
      <p:ext uri="{BB962C8B-B14F-4D97-AF65-F5344CB8AC3E}">
        <p14:creationId xmlns:p14="http://schemas.microsoft.com/office/powerpoint/2010/main" val="428657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9696694A-5EF5-1BEC-9C36-333FD963E6F9}"/>
              </a:ext>
            </a:extLst>
          </p:cNvPr>
          <p:cNvSpPr>
            <a:spLocks noGrp="1" noChangeArrowheads="1"/>
          </p:cNvSpPr>
          <p:nvPr>
            <p:ph type="title"/>
          </p:nvPr>
        </p:nvSpPr>
        <p:spPr>
          <a:xfrm>
            <a:off x="863797" y="114300"/>
            <a:ext cx="7416405" cy="857250"/>
          </a:xfrm>
        </p:spPr>
        <p:txBody>
          <a:bodyPr/>
          <a:lstStyle/>
          <a:p>
            <a:r>
              <a:rPr lang="en-US" altLang="en-US" sz="2400" dirty="0">
                <a:solidFill>
                  <a:srgbClr val="002060"/>
                </a:solidFill>
              </a:rPr>
              <a:t>Surveillance for MDS risk in predisposition disorders</a:t>
            </a:r>
          </a:p>
        </p:txBody>
      </p:sp>
      <p:sp>
        <p:nvSpPr>
          <p:cNvPr id="4" name="TextBox 3">
            <a:extLst>
              <a:ext uri="{FF2B5EF4-FFF2-40B4-BE49-F238E27FC236}">
                <a16:creationId xmlns:a16="http://schemas.microsoft.com/office/drawing/2014/main" id="{1C26D21A-75A5-535E-5290-A6C9F804A590}"/>
              </a:ext>
            </a:extLst>
          </p:cNvPr>
          <p:cNvSpPr txBox="1"/>
          <p:nvPr/>
        </p:nvSpPr>
        <p:spPr>
          <a:xfrm>
            <a:off x="609600" y="920375"/>
            <a:ext cx="7670602" cy="3970318"/>
          </a:xfrm>
          <a:prstGeom prst="rect">
            <a:avLst/>
          </a:prstGeom>
          <a:noFill/>
        </p:spPr>
        <p:txBody>
          <a:bodyPr wrap="square">
            <a:spAutoFit/>
          </a:bodyPr>
          <a:lstStyle/>
          <a:p>
            <a:pPr eaLnBrk="1" hangingPunct="1">
              <a:spcBef>
                <a:spcPct val="0"/>
              </a:spcBef>
              <a:buFontTx/>
              <a:buNone/>
            </a:pPr>
            <a:r>
              <a:rPr lang="en-US" altLang="en-US" b="1" dirty="0"/>
              <a:t>Bone marrow evaluation </a:t>
            </a:r>
          </a:p>
          <a:p>
            <a:pPr eaLnBrk="1" hangingPunct="1">
              <a:spcBef>
                <a:spcPct val="0"/>
              </a:spcBef>
              <a:buFontTx/>
              <a:buNone/>
            </a:pPr>
            <a:r>
              <a:rPr lang="en-US" altLang="en-US" dirty="0"/>
              <a:t>• At a given interval, dependent on:</a:t>
            </a:r>
          </a:p>
          <a:p>
            <a:pPr eaLnBrk="1" hangingPunct="1">
              <a:spcBef>
                <a:spcPct val="0"/>
              </a:spcBef>
              <a:buFontTx/>
              <a:buNone/>
            </a:pPr>
            <a:r>
              <a:rPr lang="en-US" altLang="en-US" dirty="0"/>
              <a:t>	- disease category</a:t>
            </a:r>
          </a:p>
          <a:p>
            <a:pPr eaLnBrk="1" hangingPunct="1">
              <a:spcBef>
                <a:spcPct val="0"/>
              </a:spcBef>
              <a:buFontTx/>
              <a:buNone/>
            </a:pPr>
            <a:r>
              <a:rPr lang="en-US" altLang="en-US" dirty="0"/>
              <a:t>	- age</a:t>
            </a:r>
          </a:p>
          <a:p>
            <a:pPr eaLnBrk="1" hangingPunct="1">
              <a:spcBef>
                <a:spcPct val="0"/>
              </a:spcBef>
              <a:buFontTx/>
              <a:buNone/>
            </a:pPr>
            <a:r>
              <a:rPr lang="en-US" altLang="en-US" dirty="0"/>
              <a:t>	- peripheral blood findings</a:t>
            </a:r>
          </a:p>
          <a:p>
            <a:pPr eaLnBrk="1" hangingPunct="1">
              <a:spcBef>
                <a:spcPct val="0"/>
              </a:spcBef>
              <a:buFontTx/>
              <a:buNone/>
            </a:pPr>
            <a:r>
              <a:rPr lang="en-US" altLang="en-US" dirty="0"/>
              <a:t>	- intervention plan</a:t>
            </a:r>
          </a:p>
          <a:p>
            <a:pPr eaLnBrk="1" hangingPunct="1">
              <a:spcBef>
                <a:spcPct val="0"/>
              </a:spcBef>
              <a:buFontTx/>
              <a:buNone/>
            </a:pPr>
            <a:r>
              <a:rPr lang="en-US" altLang="en-US" dirty="0"/>
              <a:t>	- relative procedural risk for patient</a:t>
            </a:r>
          </a:p>
          <a:p>
            <a:pPr eaLnBrk="1" hangingPunct="1">
              <a:spcBef>
                <a:spcPct val="0"/>
              </a:spcBef>
              <a:buFontTx/>
              <a:buNone/>
            </a:pPr>
            <a:r>
              <a:rPr lang="en-US" altLang="en-US" dirty="0"/>
              <a:t>	- guidelines and medical team’s best advice</a:t>
            </a:r>
          </a:p>
          <a:p>
            <a:pPr eaLnBrk="1" hangingPunct="1">
              <a:spcBef>
                <a:spcPct val="0"/>
              </a:spcBef>
              <a:buFontTx/>
              <a:buNone/>
            </a:pPr>
            <a:r>
              <a:rPr lang="en-US" altLang="en-US" dirty="0"/>
              <a:t>	- patient / family choice</a:t>
            </a:r>
          </a:p>
          <a:p>
            <a:pPr eaLnBrk="1" hangingPunct="1">
              <a:spcBef>
                <a:spcPct val="0"/>
              </a:spcBef>
              <a:buFontTx/>
              <a:buNone/>
            </a:pPr>
            <a:endParaRPr lang="en-US" altLang="en-US" sz="1400" dirty="0"/>
          </a:p>
          <a:p>
            <a:pPr eaLnBrk="1" hangingPunct="1">
              <a:spcBef>
                <a:spcPct val="0"/>
              </a:spcBef>
              <a:buFontTx/>
              <a:buNone/>
            </a:pPr>
            <a:r>
              <a:rPr lang="en-US" altLang="en-US" dirty="0"/>
              <a:t>• Assess:</a:t>
            </a:r>
          </a:p>
          <a:p>
            <a:pPr eaLnBrk="1" hangingPunct="1">
              <a:spcBef>
                <a:spcPct val="0"/>
              </a:spcBef>
              <a:buFontTx/>
              <a:buNone/>
            </a:pPr>
            <a:r>
              <a:rPr lang="en-US" altLang="en-US" dirty="0"/>
              <a:t>	- cell numbers, shape, maturation (morphology)</a:t>
            </a:r>
          </a:p>
          <a:p>
            <a:pPr eaLnBrk="1" hangingPunct="1">
              <a:spcBef>
                <a:spcPct val="0"/>
              </a:spcBef>
              <a:buFontTx/>
              <a:buNone/>
            </a:pPr>
            <a:r>
              <a:rPr lang="en-US" altLang="en-US" dirty="0"/>
              <a:t>	- chromosomal changes (cytogenetics, FISH)</a:t>
            </a:r>
          </a:p>
          <a:p>
            <a:pPr eaLnBrk="1" hangingPunct="1">
              <a:spcBef>
                <a:spcPct val="0"/>
              </a:spcBef>
              <a:buFontTx/>
              <a:buNone/>
            </a:pPr>
            <a:r>
              <a:rPr lang="en-US" altLang="en-US" dirty="0"/>
              <a:t>	- somatic mutation gene panels</a:t>
            </a:r>
          </a:p>
        </p:txBody>
      </p:sp>
      <p:pic>
        <p:nvPicPr>
          <p:cNvPr id="6" name="Picture 5">
            <a:extLst>
              <a:ext uri="{FF2B5EF4-FFF2-40B4-BE49-F238E27FC236}">
                <a16:creationId xmlns:a16="http://schemas.microsoft.com/office/drawing/2014/main" id="{1122EABE-AE9D-B0C7-CA5F-04CCA8BD25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19800" y="1077420"/>
            <a:ext cx="1079080" cy="857249"/>
          </a:xfrm>
          <a:prstGeom prst="rect">
            <a:avLst/>
          </a:prstGeom>
        </p:spPr>
      </p:pic>
      <p:pic>
        <p:nvPicPr>
          <p:cNvPr id="9" name="Picture 8">
            <a:extLst>
              <a:ext uri="{FF2B5EF4-FFF2-40B4-BE49-F238E27FC236}">
                <a16:creationId xmlns:a16="http://schemas.microsoft.com/office/drawing/2014/main" id="{4CE213D9-80CA-3DD0-37D9-E137F21C0F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91293" y="1077420"/>
            <a:ext cx="1346001" cy="1174171"/>
          </a:xfrm>
          <a:prstGeom prst="rect">
            <a:avLst/>
          </a:prstGeom>
        </p:spPr>
      </p:pic>
      <p:pic>
        <p:nvPicPr>
          <p:cNvPr id="11" name="Picture 10">
            <a:extLst>
              <a:ext uri="{FF2B5EF4-FFF2-40B4-BE49-F238E27FC236}">
                <a16:creationId xmlns:a16="http://schemas.microsoft.com/office/drawing/2014/main" id="{6F0D54CB-26CF-4CF8-1E92-292C2EB6CD9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40637" y="3558953"/>
            <a:ext cx="2225667" cy="1174171"/>
          </a:xfrm>
          <a:prstGeom prst="rect">
            <a:avLst/>
          </a:prstGeom>
        </p:spPr>
      </p:pic>
      <p:pic>
        <p:nvPicPr>
          <p:cNvPr id="14" name="Picture 13" descr="A group of black lines&#10;&#10;Description automatically generated">
            <a:extLst>
              <a:ext uri="{FF2B5EF4-FFF2-40B4-BE49-F238E27FC236}">
                <a16:creationId xmlns:a16="http://schemas.microsoft.com/office/drawing/2014/main" id="{0B7C6699-3651-0448-60B1-0018EA62BE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98880" y="2416813"/>
            <a:ext cx="1346002" cy="1011958"/>
          </a:xfrm>
          <a:prstGeom prst="rect">
            <a:avLst/>
          </a:prstGeom>
          <a:ln>
            <a:solidFill>
              <a:schemeClr val="tx1"/>
            </a:solidFill>
          </a:ln>
        </p:spPr>
      </p:pic>
    </p:spTree>
    <p:extLst>
      <p:ext uri="{BB962C8B-B14F-4D97-AF65-F5344CB8AC3E}">
        <p14:creationId xmlns:p14="http://schemas.microsoft.com/office/powerpoint/2010/main" val="428793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Box 2">
            <a:extLst>
              <a:ext uri="{FF2B5EF4-FFF2-40B4-BE49-F238E27FC236}">
                <a16:creationId xmlns:a16="http://schemas.microsoft.com/office/drawing/2014/main" id="{5FD16648-8793-A2BC-D1BB-1C1EBA9502D7}"/>
              </a:ext>
            </a:extLst>
          </p:cNvPr>
          <p:cNvSpPr txBox="1">
            <a:spLocks noChangeArrowheads="1"/>
          </p:cNvSpPr>
          <p:nvPr/>
        </p:nvSpPr>
        <p:spPr bwMode="auto">
          <a:xfrm>
            <a:off x="1405331" y="514350"/>
            <a:ext cx="61750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dirty="0">
                <a:solidFill>
                  <a:srgbClr val="002060"/>
                </a:solidFill>
              </a:rPr>
              <a:t>Germline mutations in adult “</a:t>
            </a:r>
            <a:r>
              <a:rPr lang="en-US" altLang="en-US" i="1" dirty="0">
                <a:solidFill>
                  <a:srgbClr val="002060"/>
                </a:solidFill>
              </a:rPr>
              <a:t>de novo</a:t>
            </a:r>
            <a:r>
              <a:rPr lang="en-US" altLang="en-US" dirty="0">
                <a:solidFill>
                  <a:srgbClr val="002060"/>
                </a:solidFill>
              </a:rPr>
              <a:t>” MDS </a:t>
            </a:r>
          </a:p>
          <a:p>
            <a:pPr algn="ctr" eaLnBrk="1" hangingPunct="1">
              <a:spcBef>
                <a:spcPct val="0"/>
              </a:spcBef>
              <a:buFontTx/>
              <a:buNone/>
            </a:pPr>
            <a:r>
              <a:rPr lang="en-US" altLang="en-US" dirty="0">
                <a:solidFill>
                  <a:srgbClr val="002060"/>
                </a:solidFill>
              </a:rPr>
              <a:t>(without a known predisposition)</a:t>
            </a:r>
          </a:p>
        </p:txBody>
      </p:sp>
      <p:sp>
        <p:nvSpPr>
          <p:cNvPr id="5" name="TextBox 4">
            <a:extLst>
              <a:ext uri="{FF2B5EF4-FFF2-40B4-BE49-F238E27FC236}">
                <a16:creationId xmlns:a16="http://schemas.microsoft.com/office/drawing/2014/main" id="{ED924023-CBA8-964D-D547-B9CD6AFF8DFE}"/>
              </a:ext>
            </a:extLst>
          </p:cNvPr>
          <p:cNvSpPr txBox="1"/>
          <p:nvPr/>
        </p:nvSpPr>
        <p:spPr>
          <a:xfrm>
            <a:off x="609600" y="1581150"/>
            <a:ext cx="4572000" cy="830997"/>
          </a:xfrm>
          <a:prstGeom prst="rect">
            <a:avLst/>
          </a:prstGeom>
          <a:noFill/>
        </p:spPr>
        <p:txBody>
          <a:bodyPr wrap="square">
            <a:spAutoFit/>
          </a:bodyPr>
          <a:lstStyle/>
          <a:p>
            <a:pPr eaLnBrk="1" hangingPunct="1">
              <a:spcBef>
                <a:spcPct val="0"/>
              </a:spcBef>
              <a:buFontTx/>
              <a:buNone/>
            </a:pPr>
            <a:r>
              <a:rPr lang="en-US" altLang="en-US" sz="2400" dirty="0"/>
              <a:t>• What are we missing?</a:t>
            </a:r>
          </a:p>
          <a:p>
            <a:pPr eaLnBrk="1" hangingPunct="1">
              <a:spcBef>
                <a:spcPct val="0"/>
              </a:spcBef>
              <a:buFontTx/>
              <a:buNone/>
            </a:pPr>
            <a:r>
              <a:rPr lang="en-US" altLang="en-US" sz="2400" dirty="0"/>
              <a:t>• Why does it matter?</a:t>
            </a:r>
          </a:p>
        </p:txBody>
      </p:sp>
    </p:spTree>
    <p:extLst>
      <p:ext uri="{BB962C8B-B14F-4D97-AF65-F5344CB8AC3E}">
        <p14:creationId xmlns:p14="http://schemas.microsoft.com/office/powerpoint/2010/main" val="1667738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Box 2">
            <a:extLst>
              <a:ext uri="{FF2B5EF4-FFF2-40B4-BE49-F238E27FC236}">
                <a16:creationId xmlns:a16="http://schemas.microsoft.com/office/drawing/2014/main" id="{5FD16648-8793-A2BC-D1BB-1C1EBA9502D7}"/>
              </a:ext>
            </a:extLst>
          </p:cNvPr>
          <p:cNvSpPr txBox="1">
            <a:spLocks noChangeArrowheads="1"/>
          </p:cNvSpPr>
          <p:nvPr/>
        </p:nvSpPr>
        <p:spPr bwMode="auto">
          <a:xfrm>
            <a:off x="1338597" y="395138"/>
            <a:ext cx="64668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i="1" dirty="0">
                <a:solidFill>
                  <a:srgbClr val="002060"/>
                </a:solidFill>
              </a:rPr>
              <a:t>DDX41</a:t>
            </a:r>
            <a:endParaRPr lang="en-US" altLang="en-US" dirty="0">
              <a:solidFill>
                <a:srgbClr val="002060"/>
              </a:solidFill>
            </a:endParaRPr>
          </a:p>
          <a:p>
            <a:pPr algn="ctr" eaLnBrk="1" hangingPunct="1">
              <a:spcBef>
                <a:spcPct val="0"/>
              </a:spcBef>
              <a:buFontTx/>
              <a:buNone/>
            </a:pPr>
            <a:r>
              <a:rPr lang="en-US" altLang="en-US" dirty="0">
                <a:solidFill>
                  <a:srgbClr val="002060"/>
                </a:solidFill>
              </a:rPr>
              <a:t>Adult-onset MDS due to an inherited mutation </a:t>
            </a:r>
          </a:p>
        </p:txBody>
      </p:sp>
      <p:sp>
        <p:nvSpPr>
          <p:cNvPr id="3" name="TextBox 2">
            <a:extLst>
              <a:ext uri="{FF2B5EF4-FFF2-40B4-BE49-F238E27FC236}">
                <a16:creationId xmlns:a16="http://schemas.microsoft.com/office/drawing/2014/main" id="{D0E36B1C-49D7-232B-A423-52204571B47A}"/>
              </a:ext>
            </a:extLst>
          </p:cNvPr>
          <p:cNvSpPr txBox="1"/>
          <p:nvPr/>
        </p:nvSpPr>
        <p:spPr>
          <a:xfrm>
            <a:off x="6552586" y="4009698"/>
            <a:ext cx="1975221" cy="738664"/>
          </a:xfrm>
          <a:prstGeom prst="rect">
            <a:avLst/>
          </a:prstGeom>
          <a:noFill/>
        </p:spPr>
        <p:txBody>
          <a:bodyPr wrap="none" rtlCol="0">
            <a:spAutoFit/>
          </a:bodyPr>
          <a:lstStyle/>
          <a:p>
            <a:r>
              <a:rPr lang="en-US" sz="1400" dirty="0" err="1"/>
              <a:t>Polprasert</a:t>
            </a:r>
            <a:r>
              <a:rPr lang="en-US" sz="1400" dirty="0"/>
              <a:t>, et al. 2015</a:t>
            </a:r>
          </a:p>
          <a:p>
            <a:r>
              <a:rPr lang="en-US" sz="1400" dirty="0" err="1"/>
              <a:t>Lewinsohn</a:t>
            </a:r>
            <a:r>
              <a:rPr lang="en-US" sz="1400" dirty="0"/>
              <a:t>, et al, 2016</a:t>
            </a:r>
          </a:p>
          <a:p>
            <a:r>
              <a:rPr lang="en-US" sz="1400" dirty="0" err="1"/>
              <a:t>Makishima</a:t>
            </a:r>
            <a:r>
              <a:rPr lang="en-US" sz="1400" dirty="0"/>
              <a:t>, et al, 2023</a:t>
            </a:r>
          </a:p>
        </p:txBody>
      </p:sp>
      <p:sp>
        <p:nvSpPr>
          <p:cNvPr id="4" name="TextBox 3">
            <a:extLst>
              <a:ext uri="{FF2B5EF4-FFF2-40B4-BE49-F238E27FC236}">
                <a16:creationId xmlns:a16="http://schemas.microsoft.com/office/drawing/2014/main" id="{3BAB9F43-7C48-FBAF-82A1-963157F264BD}"/>
              </a:ext>
            </a:extLst>
          </p:cNvPr>
          <p:cNvSpPr txBox="1"/>
          <p:nvPr/>
        </p:nvSpPr>
        <p:spPr>
          <a:xfrm>
            <a:off x="616193" y="1278910"/>
            <a:ext cx="7911614" cy="2862322"/>
          </a:xfrm>
          <a:prstGeom prst="rect">
            <a:avLst/>
          </a:prstGeom>
          <a:noFill/>
        </p:spPr>
        <p:txBody>
          <a:bodyPr wrap="square" rtlCol="0">
            <a:spAutoFit/>
          </a:bodyPr>
          <a:lstStyle/>
          <a:p>
            <a:r>
              <a:rPr lang="en-US" dirty="0"/>
              <a:t>• germline </a:t>
            </a:r>
            <a:r>
              <a:rPr lang="en-US" i="1" dirty="0"/>
              <a:t>DDX41</a:t>
            </a:r>
            <a:r>
              <a:rPr lang="en-US" dirty="0"/>
              <a:t> mutations are found 2-6% of myeloid cancers in adults</a:t>
            </a:r>
          </a:p>
          <a:p>
            <a:r>
              <a:rPr lang="en-US" dirty="0"/>
              <a:t>• most common known genetic cause of MDS predisposition in adults</a:t>
            </a:r>
          </a:p>
          <a:p>
            <a:r>
              <a:rPr lang="en-US" dirty="0"/>
              <a:t>• unlike IBMFS-associated MDS, DDX41 patients develop MDS around the same age as ”typical” MDS, no prior history</a:t>
            </a:r>
          </a:p>
          <a:p>
            <a:endParaRPr lang="en-US" dirty="0"/>
          </a:p>
          <a:p>
            <a:r>
              <a:rPr lang="en-US" dirty="0"/>
              <a:t>• somatic mutations are a “second hit” – both gene copies affected</a:t>
            </a:r>
          </a:p>
          <a:p>
            <a:r>
              <a:rPr lang="en-US" dirty="0"/>
              <a:t>• often no revealing family history</a:t>
            </a:r>
          </a:p>
          <a:p>
            <a:endParaRPr lang="en-US" dirty="0"/>
          </a:p>
          <a:p>
            <a:r>
              <a:rPr lang="en-US" dirty="0"/>
              <a:t>• is </a:t>
            </a:r>
            <a:r>
              <a:rPr lang="en-US" i="1" dirty="0"/>
              <a:t>DDX41</a:t>
            </a:r>
            <a:r>
              <a:rPr lang="en-US" dirty="0"/>
              <a:t> the tip of the iceberg or exception in adult MDS?</a:t>
            </a:r>
          </a:p>
          <a:p>
            <a:endParaRPr lang="en-US" dirty="0"/>
          </a:p>
        </p:txBody>
      </p:sp>
    </p:spTree>
    <p:extLst>
      <p:ext uri="{BB962C8B-B14F-4D97-AF65-F5344CB8AC3E}">
        <p14:creationId xmlns:p14="http://schemas.microsoft.com/office/powerpoint/2010/main" val="244203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3">
            <a:extLst>
              <a:ext uri="{FF2B5EF4-FFF2-40B4-BE49-F238E27FC236}">
                <a16:creationId xmlns:a16="http://schemas.microsoft.com/office/drawing/2014/main" id="{BAE100E4-BE57-D0DF-9FE2-A1B0E4A21B9A}"/>
              </a:ext>
            </a:extLst>
          </p:cNvPr>
          <p:cNvSpPr txBox="1">
            <a:spLocks noChangeArrowheads="1"/>
          </p:cNvSpPr>
          <p:nvPr/>
        </p:nvSpPr>
        <p:spPr bwMode="auto">
          <a:xfrm>
            <a:off x="1485537" y="209550"/>
            <a:ext cx="638565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100" dirty="0">
                <a:solidFill>
                  <a:srgbClr val="002060"/>
                </a:solidFill>
              </a:rPr>
              <a:t>“Cryptic DC” in adult MDS patients undergoing HCT:</a:t>
            </a:r>
          </a:p>
          <a:p>
            <a:pPr algn="ctr" eaLnBrk="1" hangingPunct="1">
              <a:spcBef>
                <a:spcPct val="0"/>
              </a:spcBef>
              <a:buFontTx/>
              <a:buNone/>
            </a:pPr>
            <a:r>
              <a:rPr lang="en-US" altLang="en-US" sz="2100" dirty="0">
                <a:solidFill>
                  <a:srgbClr val="002060"/>
                </a:solidFill>
              </a:rPr>
              <a:t>impact on outcome</a:t>
            </a:r>
          </a:p>
        </p:txBody>
      </p:sp>
      <p:pic>
        <p:nvPicPr>
          <p:cNvPr id="2" name="Picture 7">
            <a:extLst>
              <a:ext uri="{FF2B5EF4-FFF2-40B4-BE49-F238E27FC236}">
                <a16:creationId xmlns:a16="http://schemas.microsoft.com/office/drawing/2014/main" id="{E0FC534F-B3AF-F16C-203F-305772B48BC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3713" y="1435100"/>
            <a:ext cx="3695700"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12">
            <a:extLst>
              <a:ext uri="{FF2B5EF4-FFF2-40B4-BE49-F238E27FC236}">
                <a16:creationId xmlns:a16="http://schemas.microsoft.com/office/drawing/2014/main" id="{713F7817-4561-D484-C059-84B5EF05E5A1}"/>
              </a:ext>
            </a:extLst>
          </p:cNvPr>
          <p:cNvSpPr txBox="1">
            <a:spLocks noChangeArrowheads="1"/>
          </p:cNvSpPr>
          <p:nvPr/>
        </p:nvSpPr>
        <p:spPr bwMode="auto">
          <a:xfrm>
            <a:off x="950913" y="4287838"/>
            <a:ext cx="3009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400"/>
              <a:t>2.9% of patients over age 40 had a </a:t>
            </a:r>
          </a:p>
          <a:p>
            <a:pPr algn="ctr"/>
            <a:r>
              <a:rPr lang="en-US" altLang="en-US" sz="1400"/>
              <a:t>cryptic rare </a:t>
            </a:r>
            <a:r>
              <a:rPr lang="en-US" altLang="en-US" sz="1400" i="1"/>
              <a:t>TERT</a:t>
            </a:r>
            <a:r>
              <a:rPr lang="en-US" altLang="en-US" sz="1400"/>
              <a:t> variant</a:t>
            </a:r>
          </a:p>
        </p:txBody>
      </p:sp>
      <p:pic>
        <p:nvPicPr>
          <p:cNvPr id="4" name="Picture 12">
            <a:extLst>
              <a:ext uri="{FF2B5EF4-FFF2-40B4-BE49-F238E27FC236}">
                <a16:creationId xmlns:a16="http://schemas.microsoft.com/office/drawing/2014/main" id="{3198E4FB-D4CD-21C7-1BB6-B064E7E37C5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t="15199"/>
          <a:stretch>
            <a:fillRect/>
          </a:stretch>
        </p:blipFill>
        <p:spPr bwMode="auto">
          <a:xfrm>
            <a:off x="4779963" y="1293813"/>
            <a:ext cx="27305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a:extLst>
              <a:ext uri="{FF2B5EF4-FFF2-40B4-BE49-F238E27FC236}">
                <a16:creationId xmlns:a16="http://schemas.microsoft.com/office/drawing/2014/main" id="{BC899337-CE8A-994F-EF47-CE9BEAC0513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779963" y="3308350"/>
            <a:ext cx="2714625"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70C720B4-FC03-90B9-95B9-B7390F480C80}"/>
              </a:ext>
            </a:extLst>
          </p:cNvPr>
          <p:cNvSpPr txBox="1"/>
          <p:nvPr/>
        </p:nvSpPr>
        <p:spPr>
          <a:xfrm>
            <a:off x="4781550" y="2976563"/>
            <a:ext cx="3081338" cy="338137"/>
          </a:xfrm>
          <a:prstGeom prst="rect">
            <a:avLst/>
          </a:prstGeom>
          <a:solidFill>
            <a:schemeClr val="bg1">
              <a:lumMod val="95000"/>
            </a:schemeClr>
          </a:solidFill>
        </p:spPr>
        <p:txBody>
          <a:bodyPr>
            <a:spAutoFit/>
          </a:bodyPr>
          <a:lstStyle/>
          <a:p>
            <a:pPr>
              <a:defRPr/>
            </a:pPr>
            <a:r>
              <a:rPr lang="en-US" sz="1600" dirty="0"/>
              <a:t>Non-relapse mortality</a:t>
            </a:r>
          </a:p>
        </p:txBody>
      </p:sp>
      <p:sp>
        <p:nvSpPr>
          <p:cNvPr id="7" name="TextBox 6">
            <a:extLst>
              <a:ext uri="{FF2B5EF4-FFF2-40B4-BE49-F238E27FC236}">
                <a16:creationId xmlns:a16="http://schemas.microsoft.com/office/drawing/2014/main" id="{27BEDF45-5121-3A6C-EC38-39CB9AE95E59}"/>
              </a:ext>
            </a:extLst>
          </p:cNvPr>
          <p:cNvSpPr txBox="1"/>
          <p:nvPr/>
        </p:nvSpPr>
        <p:spPr>
          <a:xfrm>
            <a:off x="4779963" y="1123950"/>
            <a:ext cx="3024187" cy="338138"/>
          </a:xfrm>
          <a:prstGeom prst="rect">
            <a:avLst/>
          </a:prstGeom>
          <a:solidFill>
            <a:schemeClr val="bg1">
              <a:lumMod val="95000"/>
            </a:schemeClr>
          </a:solidFill>
        </p:spPr>
        <p:txBody>
          <a:bodyPr>
            <a:spAutoFit/>
          </a:bodyPr>
          <a:lstStyle/>
          <a:p>
            <a:pPr>
              <a:defRPr/>
            </a:pPr>
            <a:r>
              <a:rPr lang="en-US" sz="1600" dirty="0"/>
              <a:t>Survival</a:t>
            </a:r>
          </a:p>
        </p:txBody>
      </p:sp>
      <p:sp>
        <p:nvSpPr>
          <p:cNvPr id="8" name="TextBox 7">
            <a:extLst>
              <a:ext uri="{FF2B5EF4-FFF2-40B4-BE49-F238E27FC236}">
                <a16:creationId xmlns:a16="http://schemas.microsoft.com/office/drawing/2014/main" id="{1359DC95-E16E-602B-B544-18EADBB9D85E}"/>
              </a:ext>
            </a:extLst>
          </p:cNvPr>
          <p:cNvSpPr txBox="1"/>
          <p:nvPr/>
        </p:nvSpPr>
        <p:spPr>
          <a:xfrm>
            <a:off x="542925" y="1147763"/>
            <a:ext cx="3876675" cy="338137"/>
          </a:xfrm>
          <a:prstGeom prst="rect">
            <a:avLst/>
          </a:prstGeom>
          <a:solidFill>
            <a:schemeClr val="bg1">
              <a:lumMod val="95000"/>
            </a:schemeClr>
          </a:solidFill>
        </p:spPr>
        <p:txBody>
          <a:bodyPr>
            <a:spAutoFit/>
          </a:bodyPr>
          <a:lstStyle/>
          <a:p>
            <a:pPr>
              <a:defRPr/>
            </a:pPr>
            <a:r>
              <a:rPr lang="en-US" altLang="en-US" sz="1600"/>
              <a:t>1514 MDS transplant patients - CIBMTR </a:t>
            </a:r>
          </a:p>
        </p:txBody>
      </p:sp>
      <p:sp>
        <p:nvSpPr>
          <p:cNvPr id="9" name="TextBox 8">
            <a:extLst>
              <a:ext uri="{FF2B5EF4-FFF2-40B4-BE49-F238E27FC236}">
                <a16:creationId xmlns:a16="http://schemas.microsoft.com/office/drawing/2014/main" id="{FFCC8B5A-258C-9541-4599-FC7C1ACD352B}"/>
              </a:ext>
            </a:extLst>
          </p:cNvPr>
          <p:cNvSpPr txBox="1"/>
          <p:nvPr/>
        </p:nvSpPr>
        <p:spPr>
          <a:xfrm>
            <a:off x="7768556" y="4305955"/>
            <a:ext cx="1090363" cy="523220"/>
          </a:xfrm>
          <a:prstGeom prst="rect">
            <a:avLst/>
          </a:prstGeom>
          <a:noFill/>
        </p:spPr>
        <p:txBody>
          <a:bodyPr wrap="none" rtlCol="0">
            <a:spAutoFit/>
          </a:bodyPr>
          <a:lstStyle/>
          <a:p>
            <a:r>
              <a:rPr lang="en-US" sz="1400"/>
              <a:t>Reilly, </a:t>
            </a:r>
            <a:r>
              <a:rPr lang="en-US" sz="1400" i="1"/>
              <a:t>et al</a:t>
            </a:r>
          </a:p>
          <a:p>
            <a:r>
              <a:rPr lang="en-US" sz="1400" i="1"/>
              <a:t>Blood</a:t>
            </a:r>
            <a:r>
              <a:rPr lang="en-US" sz="1400"/>
              <a:t> 2021</a:t>
            </a:r>
          </a:p>
        </p:txBody>
      </p:sp>
    </p:spTree>
    <p:extLst>
      <p:ext uri="{BB962C8B-B14F-4D97-AF65-F5344CB8AC3E}">
        <p14:creationId xmlns:p14="http://schemas.microsoft.com/office/powerpoint/2010/main" val="35033648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3">
            <a:extLst>
              <a:ext uri="{FF2B5EF4-FFF2-40B4-BE49-F238E27FC236}">
                <a16:creationId xmlns:a16="http://schemas.microsoft.com/office/drawing/2014/main" id="{BAE100E4-BE57-D0DF-9FE2-A1B0E4A21B9A}"/>
              </a:ext>
            </a:extLst>
          </p:cNvPr>
          <p:cNvSpPr txBox="1">
            <a:spLocks noChangeArrowheads="1"/>
          </p:cNvSpPr>
          <p:nvPr/>
        </p:nvSpPr>
        <p:spPr bwMode="auto">
          <a:xfrm>
            <a:off x="1394967" y="209550"/>
            <a:ext cx="656679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100" dirty="0">
                <a:solidFill>
                  <a:srgbClr val="002060"/>
                </a:solidFill>
              </a:rPr>
              <a:t>“Cryptic SDS” in adult MDS patients undergoing BMT:</a:t>
            </a:r>
          </a:p>
          <a:p>
            <a:pPr algn="ctr" eaLnBrk="1" hangingPunct="1">
              <a:spcBef>
                <a:spcPct val="0"/>
              </a:spcBef>
              <a:buFontTx/>
              <a:buNone/>
            </a:pPr>
            <a:r>
              <a:rPr lang="en-US" altLang="en-US" sz="2100" dirty="0">
                <a:solidFill>
                  <a:srgbClr val="002060"/>
                </a:solidFill>
              </a:rPr>
              <a:t>impact on outcome</a:t>
            </a:r>
          </a:p>
        </p:txBody>
      </p:sp>
      <p:sp>
        <p:nvSpPr>
          <p:cNvPr id="3" name="TextBox 12">
            <a:extLst>
              <a:ext uri="{FF2B5EF4-FFF2-40B4-BE49-F238E27FC236}">
                <a16:creationId xmlns:a16="http://schemas.microsoft.com/office/drawing/2014/main" id="{713F7817-4561-D484-C059-84B5EF05E5A1}"/>
              </a:ext>
            </a:extLst>
          </p:cNvPr>
          <p:cNvSpPr txBox="1">
            <a:spLocks noChangeArrowheads="1"/>
          </p:cNvSpPr>
          <p:nvPr/>
        </p:nvSpPr>
        <p:spPr bwMode="auto">
          <a:xfrm>
            <a:off x="1250244" y="4287838"/>
            <a:ext cx="24112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400" dirty="0"/>
              <a:t>7 patients under age 40 had</a:t>
            </a:r>
          </a:p>
          <a:p>
            <a:pPr algn="ctr"/>
            <a:r>
              <a:rPr lang="en-US" altLang="en-US" sz="1400" dirty="0"/>
              <a:t>cryptic SBDS</a:t>
            </a:r>
          </a:p>
        </p:txBody>
      </p:sp>
      <p:sp>
        <p:nvSpPr>
          <p:cNvPr id="7" name="TextBox 6">
            <a:extLst>
              <a:ext uri="{FF2B5EF4-FFF2-40B4-BE49-F238E27FC236}">
                <a16:creationId xmlns:a16="http://schemas.microsoft.com/office/drawing/2014/main" id="{27BEDF45-5121-3A6C-EC38-39CB9AE95E59}"/>
              </a:ext>
            </a:extLst>
          </p:cNvPr>
          <p:cNvSpPr txBox="1"/>
          <p:nvPr/>
        </p:nvSpPr>
        <p:spPr>
          <a:xfrm>
            <a:off x="4779963" y="1123950"/>
            <a:ext cx="3024187" cy="338138"/>
          </a:xfrm>
          <a:prstGeom prst="rect">
            <a:avLst/>
          </a:prstGeom>
          <a:solidFill>
            <a:schemeClr val="bg1">
              <a:lumMod val="95000"/>
            </a:schemeClr>
          </a:solidFill>
        </p:spPr>
        <p:txBody>
          <a:bodyPr>
            <a:spAutoFit/>
          </a:bodyPr>
          <a:lstStyle/>
          <a:p>
            <a:pPr>
              <a:defRPr/>
            </a:pPr>
            <a:r>
              <a:rPr lang="en-US" sz="1600" dirty="0"/>
              <a:t>Survival</a:t>
            </a:r>
          </a:p>
        </p:txBody>
      </p:sp>
      <p:sp>
        <p:nvSpPr>
          <p:cNvPr id="8" name="TextBox 7">
            <a:extLst>
              <a:ext uri="{FF2B5EF4-FFF2-40B4-BE49-F238E27FC236}">
                <a16:creationId xmlns:a16="http://schemas.microsoft.com/office/drawing/2014/main" id="{1359DC95-E16E-602B-B544-18EADBB9D85E}"/>
              </a:ext>
            </a:extLst>
          </p:cNvPr>
          <p:cNvSpPr txBox="1"/>
          <p:nvPr/>
        </p:nvSpPr>
        <p:spPr>
          <a:xfrm>
            <a:off x="542925" y="1147763"/>
            <a:ext cx="3876675" cy="338137"/>
          </a:xfrm>
          <a:prstGeom prst="rect">
            <a:avLst/>
          </a:prstGeom>
          <a:solidFill>
            <a:schemeClr val="bg1">
              <a:lumMod val="95000"/>
            </a:schemeClr>
          </a:solidFill>
        </p:spPr>
        <p:txBody>
          <a:bodyPr>
            <a:spAutoFit/>
          </a:bodyPr>
          <a:lstStyle/>
          <a:p>
            <a:pPr>
              <a:defRPr/>
            </a:pPr>
            <a:r>
              <a:rPr lang="en-US" altLang="en-US" sz="1600"/>
              <a:t>1514 MDS transplant patients - CIBMTR </a:t>
            </a:r>
          </a:p>
        </p:txBody>
      </p:sp>
      <p:sp>
        <p:nvSpPr>
          <p:cNvPr id="9" name="TextBox 8">
            <a:extLst>
              <a:ext uri="{FF2B5EF4-FFF2-40B4-BE49-F238E27FC236}">
                <a16:creationId xmlns:a16="http://schemas.microsoft.com/office/drawing/2014/main" id="{FFCC8B5A-258C-9541-4599-FC7C1ACD352B}"/>
              </a:ext>
            </a:extLst>
          </p:cNvPr>
          <p:cNvSpPr txBox="1"/>
          <p:nvPr/>
        </p:nvSpPr>
        <p:spPr>
          <a:xfrm>
            <a:off x="7620000" y="4382483"/>
            <a:ext cx="1266180" cy="523220"/>
          </a:xfrm>
          <a:prstGeom prst="rect">
            <a:avLst/>
          </a:prstGeom>
          <a:noFill/>
        </p:spPr>
        <p:txBody>
          <a:bodyPr wrap="none" rtlCol="0">
            <a:spAutoFit/>
          </a:bodyPr>
          <a:lstStyle/>
          <a:p>
            <a:r>
              <a:rPr lang="en-US" sz="1400" dirty="0"/>
              <a:t>Lindsley, et al</a:t>
            </a:r>
          </a:p>
          <a:p>
            <a:r>
              <a:rPr lang="en-US" sz="1400" dirty="0"/>
              <a:t>2017</a:t>
            </a:r>
          </a:p>
        </p:txBody>
      </p:sp>
      <p:pic>
        <p:nvPicPr>
          <p:cNvPr id="10" name="Picture 9" descr="A graph of cancer patients&#10;&#10;Description automatically generated">
            <a:extLst>
              <a:ext uri="{FF2B5EF4-FFF2-40B4-BE49-F238E27FC236}">
                <a16:creationId xmlns:a16="http://schemas.microsoft.com/office/drawing/2014/main" id="{E37C9122-7EE4-DE1C-CD93-ABD1954230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79963" y="1741055"/>
            <a:ext cx="3371684" cy="2546783"/>
          </a:xfrm>
          <a:prstGeom prst="rect">
            <a:avLst/>
          </a:prstGeom>
        </p:spPr>
      </p:pic>
      <p:pic>
        <p:nvPicPr>
          <p:cNvPr id="14" name="Picture 13" descr="A graph of a number of cohorts&#10;&#10;Description automatically generated">
            <a:extLst>
              <a:ext uri="{FF2B5EF4-FFF2-40B4-BE49-F238E27FC236}">
                <a16:creationId xmlns:a16="http://schemas.microsoft.com/office/drawing/2014/main" id="{857F81D8-7AD9-CCF1-EF4E-6F53003F5D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5325" y="1657350"/>
            <a:ext cx="3343275" cy="2618899"/>
          </a:xfrm>
          <a:prstGeom prst="rect">
            <a:avLst/>
          </a:prstGeom>
        </p:spPr>
      </p:pic>
    </p:spTree>
    <p:extLst>
      <p:ext uri="{BB962C8B-B14F-4D97-AF65-F5344CB8AC3E}">
        <p14:creationId xmlns:p14="http://schemas.microsoft.com/office/powerpoint/2010/main" val="20322766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3">
            <a:extLst>
              <a:ext uri="{FF2B5EF4-FFF2-40B4-BE49-F238E27FC236}">
                <a16:creationId xmlns:a16="http://schemas.microsoft.com/office/drawing/2014/main" id="{BAE100E4-BE57-D0DF-9FE2-A1B0E4A21B9A}"/>
              </a:ext>
            </a:extLst>
          </p:cNvPr>
          <p:cNvSpPr txBox="1">
            <a:spLocks noChangeArrowheads="1"/>
          </p:cNvSpPr>
          <p:nvPr/>
        </p:nvSpPr>
        <p:spPr bwMode="auto">
          <a:xfrm>
            <a:off x="1650942" y="209550"/>
            <a:ext cx="605486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100" dirty="0">
                <a:solidFill>
                  <a:srgbClr val="002060"/>
                </a:solidFill>
              </a:rPr>
              <a:t>“Cryptic” disease in family members:</a:t>
            </a:r>
          </a:p>
          <a:p>
            <a:pPr algn="ctr" eaLnBrk="1" hangingPunct="1">
              <a:spcBef>
                <a:spcPct val="0"/>
              </a:spcBef>
              <a:buFontTx/>
              <a:buNone/>
            </a:pPr>
            <a:r>
              <a:rPr lang="en-US" altLang="en-US" sz="2100" dirty="0">
                <a:solidFill>
                  <a:srgbClr val="002060"/>
                </a:solidFill>
              </a:rPr>
              <a:t>Implications for hematopoietic cell transplantation</a:t>
            </a:r>
          </a:p>
        </p:txBody>
      </p:sp>
      <p:grpSp>
        <p:nvGrpSpPr>
          <p:cNvPr id="10" name="Group 9">
            <a:extLst>
              <a:ext uri="{FF2B5EF4-FFF2-40B4-BE49-F238E27FC236}">
                <a16:creationId xmlns:a16="http://schemas.microsoft.com/office/drawing/2014/main" id="{A80D9112-4959-EBFB-9D3C-3D7382B49556}"/>
              </a:ext>
            </a:extLst>
          </p:cNvPr>
          <p:cNvGrpSpPr>
            <a:grpSpLocks/>
          </p:cNvGrpSpPr>
          <p:nvPr/>
        </p:nvGrpSpPr>
        <p:grpSpPr bwMode="auto">
          <a:xfrm>
            <a:off x="705886" y="1176404"/>
            <a:ext cx="7779819" cy="1666957"/>
            <a:chOff x="345444" y="2826338"/>
            <a:chExt cx="8477642" cy="1816300"/>
          </a:xfrm>
        </p:grpSpPr>
        <p:sp>
          <p:nvSpPr>
            <p:cNvPr id="11" name="TextBox 41">
              <a:extLst>
                <a:ext uri="{FF2B5EF4-FFF2-40B4-BE49-F238E27FC236}">
                  <a16:creationId xmlns:a16="http://schemas.microsoft.com/office/drawing/2014/main" id="{3E28A1FA-2938-273C-C14D-2971FBECE420}"/>
                </a:ext>
              </a:extLst>
            </p:cNvPr>
            <p:cNvSpPr txBox="1">
              <a:spLocks noChangeArrowheads="1"/>
            </p:cNvSpPr>
            <p:nvPr/>
          </p:nvSpPr>
          <p:spPr bwMode="auto">
            <a:xfrm>
              <a:off x="345444" y="2826338"/>
              <a:ext cx="8477642" cy="326966"/>
            </a:xfrm>
            <a:prstGeom prst="rect">
              <a:avLst/>
            </a:prstGeom>
            <a:noFill/>
            <a:ln>
              <a:noFill/>
            </a:ln>
          </p:spPr>
          <p:txBody>
            <a:bodyPr wrap="squar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defRPr/>
              </a:pPr>
              <a:r>
                <a:rPr lang="en-US" altLang="x-none" sz="1350" b="1" u="sng" dirty="0">
                  <a:solidFill>
                    <a:schemeClr val="tx1">
                      <a:lumMod val="85000"/>
                      <a:lumOff val="15000"/>
                    </a:schemeClr>
                  </a:solidFill>
                </a:rPr>
                <a:t>Graft failure using a clinically-silent, sibling donor carrying the telomere disease mutation</a:t>
              </a:r>
            </a:p>
          </p:txBody>
        </p:sp>
        <p:pic>
          <p:nvPicPr>
            <p:cNvPr id="12" name="Picture 2">
              <a:extLst>
                <a:ext uri="{FF2B5EF4-FFF2-40B4-BE49-F238E27FC236}">
                  <a16:creationId xmlns:a16="http://schemas.microsoft.com/office/drawing/2014/main" id="{4EE646C1-54C0-7DC4-059E-8A75198776E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0" y="3122722"/>
              <a:ext cx="2756516" cy="1259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4">
              <a:extLst>
                <a:ext uri="{FF2B5EF4-FFF2-40B4-BE49-F238E27FC236}">
                  <a16:creationId xmlns:a16="http://schemas.microsoft.com/office/drawing/2014/main" id="{84D980AE-8915-A96F-1877-009E7D7C7335}"/>
                </a:ext>
              </a:extLst>
            </p:cNvPr>
            <p:cNvSpPr txBox="1">
              <a:spLocks noChangeArrowheads="1"/>
            </p:cNvSpPr>
            <p:nvPr/>
          </p:nvSpPr>
          <p:spPr bwMode="auto">
            <a:xfrm>
              <a:off x="6941334" y="3505893"/>
              <a:ext cx="1465197" cy="3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u="sng"/>
                <a:t>Lancet 2003 </a:t>
              </a:r>
            </a:p>
          </p:txBody>
        </p:sp>
        <p:grpSp>
          <p:nvGrpSpPr>
            <p:cNvPr id="14" name="Group 5">
              <a:extLst>
                <a:ext uri="{FF2B5EF4-FFF2-40B4-BE49-F238E27FC236}">
                  <a16:creationId xmlns:a16="http://schemas.microsoft.com/office/drawing/2014/main" id="{384A5436-7A64-8791-48FE-60EBF0C3142C}"/>
                </a:ext>
              </a:extLst>
            </p:cNvPr>
            <p:cNvGrpSpPr>
              <a:grpSpLocks/>
            </p:cNvGrpSpPr>
            <p:nvPr/>
          </p:nvGrpSpPr>
          <p:grpSpPr bwMode="auto">
            <a:xfrm>
              <a:off x="3549165" y="3360738"/>
              <a:ext cx="2974139" cy="1281900"/>
              <a:chOff x="3499313" y="3113875"/>
              <a:chExt cx="2974139" cy="1281900"/>
            </a:xfrm>
          </p:grpSpPr>
          <p:pic>
            <p:nvPicPr>
              <p:cNvPr id="15" name="Picture 3">
                <a:extLst>
                  <a:ext uri="{FF2B5EF4-FFF2-40B4-BE49-F238E27FC236}">
                    <a16:creationId xmlns:a16="http://schemas.microsoft.com/office/drawing/2014/main" id="{A799AFB8-75D2-CB93-67CA-1210EFD8B26D}"/>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99313" y="3113875"/>
                <a:ext cx="2974139" cy="125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1B6F27D5-86F5-AB38-CA50-87A1E905BA2F}"/>
                  </a:ext>
                </a:extLst>
              </p:cNvPr>
              <p:cNvSpPr/>
              <p:nvPr/>
            </p:nvSpPr>
            <p:spPr bwMode="auto">
              <a:xfrm>
                <a:off x="4341020" y="4146020"/>
                <a:ext cx="711233" cy="24975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a:extLst>
                  <a:ext uri="{FF2B5EF4-FFF2-40B4-BE49-F238E27FC236}">
                    <a16:creationId xmlns:a16="http://schemas.microsoft.com/office/drawing/2014/main" id="{2295E071-CEAF-E5AE-8F39-2B0FF5944D23}"/>
                  </a:ext>
                </a:extLst>
              </p:cNvPr>
              <p:cNvSpPr/>
              <p:nvPr/>
            </p:nvSpPr>
            <p:spPr bwMode="auto">
              <a:xfrm>
                <a:off x="4617448" y="3892034"/>
                <a:ext cx="44451" cy="50374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pic>
        <p:nvPicPr>
          <p:cNvPr id="19" name="Picture 18">
            <a:extLst>
              <a:ext uri="{FF2B5EF4-FFF2-40B4-BE49-F238E27FC236}">
                <a16:creationId xmlns:a16="http://schemas.microsoft.com/office/drawing/2014/main" id="{CA90B857-460F-D815-A2AF-B99692A4BCD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9454" y="2680070"/>
            <a:ext cx="6716033" cy="1069628"/>
          </a:xfrm>
          <a:prstGeom prst="rect">
            <a:avLst/>
          </a:prstGeom>
        </p:spPr>
      </p:pic>
      <p:pic>
        <p:nvPicPr>
          <p:cNvPr id="21" name="Picture 20">
            <a:extLst>
              <a:ext uri="{FF2B5EF4-FFF2-40B4-BE49-F238E27FC236}">
                <a16:creationId xmlns:a16="http://schemas.microsoft.com/office/drawing/2014/main" id="{F5A81F11-0910-8642-132C-3178139488A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27751" y="3714750"/>
            <a:ext cx="5705993" cy="1092636"/>
          </a:xfrm>
          <a:prstGeom prst="rect">
            <a:avLst/>
          </a:prstGeom>
        </p:spPr>
      </p:pic>
    </p:spTree>
    <p:extLst>
      <p:ext uri="{BB962C8B-B14F-4D97-AF65-F5344CB8AC3E}">
        <p14:creationId xmlns:p14="http://schemas.microsoft.com/office/powerpoint/2010/main" val="190930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3">
            <a:extLst>
              <a:ext uri="{FF2B5EF4-FFF2-40B4-BE49-F238E27FC236}">
                <a16:creationId xmlns:a16="http://schemas.microsoft.com/office/drawing/2014/main" id="{BAE100E4-BE57-D0DF-9FE2-A1B0E4A21B9A}"/>
              </a:ext>
            </a:extLst>
          </p:cNvPr>
          <p:cNvSpPr txBox="1">
            <a:spLocks noChangeArrowheads="1"/>
          </p:cNvSpPr>
          <p:nvPr/>
        </p:nvSpPr>
        <p:spPr bwMode="auto">
          <a:xfrm>
            <a:off x="620436" y="420346"/>
            <a:ext cx="75618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dirty="0">
                <a:solidFill>
                  <a:srgbClr val="002060"/>
                </a:solidFill>
              </a:rPr>
              <a:t>Which adults with MDS should be evaluated for a germline mutation?</a:t>
            </a:r>
          </a:p>
        </p:txBody>
      </p:sp>
      <p:sp>
        <p:nvSpPr>
          <p:cNvPr id="2" name="TextBox 1">
            <a:extLst>
              <a:ext uri="{FF2B5EF4-FFF2-40B4-BE49-F238E27FC236}">
                <a16:creationId xmlns:a16="http://schemas.microsoft.com/office/drawing/2014/main" id="{058B94E3-C7BE-6AC8-7581-49096CD28A00}"/>
              </a:ext>
            </a:extLst>
          </p:cNvPr>
          <p:cNvSpPr txBox="1"/>
          <p:nvPr/>
        </p:nvSpPr>
        <p:spPr>
          <a:xfrm>
            <a:off x="3429000" y="2571750"/>
            <a:ext cx="1944763" cy="523220"/>
          </a:xfrm>
          <a:prstGeom prst="rect">
            <a:avLst/>
          </a:prstGeom>
          <a:noFill/>
        </p:spPr>
        <p:txBody>
          <a:bodyPr wrap="none" rtlCol="0">
            <a:spAutoFit/>
          </a:bodyPr>
          <a:lstStyle/>
          <a:p>
            <a:r>
              <a:rPr lang="en-US" sz="2800" dirty="0"/>
              <a:t>“Everyone”</a:t>
            </a:r>
          </a:p>
        </p:txBody>
      </p:sp>
      <p:sp>
        <p:nvSpPr>
          <p:cNvPr id="3" name="TextBox 2">
            <a:extLst>
              <a:ext uri="{FF2B5EF4-FFF2-40B4-BE49-F238E27FC236}">
                <a16:creationId xmlns:a16="http://schemas.microsoft.com/office/drawing/2014/main" id="{FCADA1F4-80C0-2D43-AE9D-B1648F3B92D2}"/>
              </a:ext>
            </a:extLst>
          </p:cNvPr>
          <p:cNvSpPr txBox="1"/>
          <p:nvPr/>
        </p:nvSpPr>
        <p:spPr>
          <a:xfrm>
            <a:off x="1219200" y="1556087"/>
            <a:ext cx="7191725" cy="2554545"/>
          </a:xfrm>
          <a:prstGeom prst="rect">
            <a:avLst/>
          </a:prstGeom>
          <a:solidFill>
            <a:schemeClr val="bg1"/>
          </a:solidFill>
        </p:spPr>
        <p:txBody>
          <a:bodyPr wrap="square" rtlCol="0">
            <a:spAutoFit/>
          </a:bodyPr>
          <a:lstStyle/>
          <a:p>
            <a:r>
              <a:rPr lang="en-US" sz="2000" dirty="0"/>
              <a:t>• Age &lt; 50 years old</a:t>
            </a:r>
          </a:p>
          <a:p>
            <a:r>
              <a:rPr lang="en-US" sz="2000" dirty="0"/>
              <a:t>• Hypocellular MDS</a:t>
            </a:r>
          </a:p>
          <a:p>
            <a:r>
              <a:rPr lang="en-US" sz="2000" dirty="0"/>
              <a:t>• Family history of </a:t>
            </a:r>
            <a:r>
              <a:rPr lang="en-US" sz="2000" i="1" dirty="0"/>
              <a:t>any</a:t>
            </a:r>
            <a:r>
              <a:rPr lang="en-US" sz="2000" dirty="0"/>
              <a:t> manifestations of IBMFS</a:t>
            </a:r>
          </a:p>
          <a:p>
            <a:r>
              <a:rPr lang="en-US" sz="2000" dirty="0"/>
              <a:t>• Those with variants in germline IBMFS genes found on genetic panels</a:t>
            </a:r>
          </a:p>
          <a:p>
            <a:r>
              <a:rPr lang="en-US" sz="2000" dirty="0"/>
              <a:t>• Those with somatic gene mutation patterns indicative of IBMFS</a:t>
            </a:r>
          </a:p>
          <a:p>
            <a:r>
              <a:rPr lang="en-US" sz="2000" dirty="0"/>
              <a:t>• When using a family donor for HCT</a:t>
            </a:r>
          </a:p>
        </p:txBody>
      </p:sp>
    </p:spTree>
    <p:extLst>
      <p:ext uri="{BB962C8B-B14F-4D97-AF65-F5344CB8AC3E}">
        <p14:creationId xmlns:p14="http://schemas.microsoft.com/office/powerpoint/2010/main" val="257619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8">
            <a:extLst>
              <a:ext uri="{FF2B5EF4-FFF2-40B4-BE49-F238E27FC236}">
                <a16:creationId xmlns:a16="http://schemas.microsoft.com/office/drawing/2014/main" id="{63E6A6AC-A7EA-534B-6BEC-F3B6B73CA68D}"/>
              </a:ext>
            </a:extLst>
          </p:cNvPr>
          <p:cNvSpPr>
            <a:spLocks noChangeArrowheads="1"/>
          </p:cNvSpPr>
          <p:nvPr/>
        </p:nvSpPr>
        <p:spPr bwMode="auto">
          <a:xfrm>
            <a:off x="838200" y="895350"/>
            <a:ext cx="7924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342900" indent="-342900" eaLnBrk="1" hangingPunct="1">
              <a:buAutoNum type="arabicParenR"/>
            </a:pPr>
            <a:r>
              <a:rPr lang="en-US" altLang="en-US" sz="1800" dirty="0"/>
              <a:t>Peripheral blood counts abnormally low. Severe defects:</a:t>
            </a:r>
          </a:p>
          <a:p>
            <a:pPr marL="1085850" lvl="1" indent="-342900" eaLnBrk="1" hangingPunct="1">
              <a:buFont typeface="Arial" panose="020B0604020202020204" pitchFamily="34" charset="0"/>
              <a:buChar char="•"/>
            </a:pPr>
            <a:r>
              <a:rPr lang="en-US" altLang="en-US" sz="1800" dirty="0"/>
              <a:t>Absolute neutrophil count &lt;500 cells/µL</a:t>
            </a:r>
          </a:p>
          <a:p>
            <a:pPr marL="1085850" lvl="1" indent="-342900" eaLnBrk="1" hangingPunct="1">
              <a:buFont typeface="Arial" panose="020B0604020202020204" pitchFamily="34" charset="0"/>
              <a:buChar char="•"/>
            </a:pPr>
            <a:r>
              <a:rPr lang="en-US" altLang="en-US" sz="1800" dirty="0"/>
              <a:t>Platelet count &lt; 30,000/µL</a:t>
            </a:r>
          </a:p>
          <a:p>
            <a:pPr marL="1085850" lvl="1" indent="-342900" eaLnBrk="1" hangingPunct="1">
              <a:buFont typeface="Arial" panose="020B0604020202020204" pitchFamily="34" charset="0"/>
              <a:buChar char="•"/>
            </a:pPr>
            <a:r>
              <a:rPr lang="en-US" altLang="en-US" sz="1800" dirty="0"/>
              <a:t>Anemia with low reticulocyte count &lt;60,000/µL</a:t>
            </a:r>
          </a:p>
          <a:p>
            <a:pPr marL="342900" indent="-342900" eaLnBrk="1" hangingPunct="1">
              <a:buAutoNum type="arabicParenR"/>
            </a:pPr>
            <a:endParaRPr lang="en-US" altLang="en-US" sz="1800" dirty="0"/>
          </a:p>
          <a:p>
            <a:pPr marL="342900" indent="-342900" eaLnBrk="1" hangingPunct="1">
              <a:buAutoNum type="arabicParenR"/>
            </a:pPr>
            <a:r>
              <a:rPr lang="en-US" altLang="en-US" sz="1800" dirty="0"/>
              <a:t>Bone marrow exam: </a:t>
            </a:r>
          </a:p>
          <a:p>
            <a:pPr marL="1085850" lvl="1" indent="-342900" eaLnBrk="1" hangingPunct="1">
              <a:buFont typeface="Arial" panose="020B0604020202020204" pitchFamily="34" charset="0"/>
              <a:buChar char="•"/>
            </a:pPr>
            <a:r>
              <a:rPr lang="en-US" altLang="en-US" sz="1800" dirty="0"/>
              <a:t>Abnormally low number of cells for age</a:t>
            </a:r>
          </a:p>
          <a:p>
            <a:pPr marL="1085850" lvl="1" indent="-342900" eaLnBrk="1" hangingPunct="1">
              <a:buFont typeface="Arial" panose="020B0604020202020204" pitchFamily="34" charset="0"/>
              <a:buChar char="•"/>
            </a:pPr>
            <a:r>
              <a:rPr lang="en-US" altLang="en-US" sz="1800" dirty="0"/>
              <a:t>”Normal looking” cells (not misshapen or cancerous)</a:t>
            </a:r>
          </a:p>
        </p:txBody>
      </p:sp>
      <p:sp>
        <p:nvSpPr>
          <p:cNvPr id="2" name="TextBox 3">
            <a:extLst>
              <a:ext uri="{FF2B5EF4-FFF2-40B4-BE49-F238E27FC236}">
                <a16:creationId xmlns:a16="http://schemas.microsoft.com/office/drawing/2014/main" id="{DE6F18AD-E85C-C2C4-3962-0C3AA9BF01E4}"/>
              </a:ext>
            </a:extLst>
          </p:cNvPr>
          <p:cNvSpPr txBox="1">
            <a:spLocks noChangeArrowheads="1"/>
          </p:cNvSpPr>
          <p:nvPr/>
        </p:nvSpPr>
        <p:spPr bwMode="auto">
          <a:xfrm>
            <a:off x="1180687" y="228601"/>
            <a:ext cx="678262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700" dirty="0">
                <a:solidFill>
                  <a:srgbClr val="1F497D"/>
                </a:solidFill>
              </a:rPr>
              <a:t>Diagnostic features of bone marrow failure </a:t>
            </a:r>
          </a:p>
        </p:txBody>
      </p:sp>
      <p:sp>
        <p:nvSpPr>
          <p:cNvPr id="6" name="TextBox 5">
            <a:extLst>
              <a:ext uri="{FF2B5EF4-FFF2-40B4-BE49-F238E27FC236}">
                <a16:creationId xmlns:a16="http://schemas.microsoft.com/office/drawing/2014/main" id="{6FDBDD59-CEDE-B5F3-1B83-0B3D2EEFBC71}"/>
              </a:ext>
            </a:extLst>
          </p:cNvPr>
          <p:cNvSpPr txBox="1"/>
          <p:nvPr/>
        </p:nvSpPr>
        <p:spPr>
          <a:xfrm>
            <a:off x="838200" y="3017787"/>
            <a:ext cx="7772400" cy="1477328"/>
          </a:xfrm>
          <a:prstGeom prst="rect">
            <a:avLst/>
          </a:prstGeom>
          <a:noFill/>
        </p:spPr>
        <p:txBody>
          <a:bodyPr wrap="square">
            <a:spAutoFit/>
          </a:bodyPr>
          <a:lstStyle/>
          <a:p>
            <a:pPr eaLnBrk="1" hangingPunct="1"/>
            <a:endParaRPr lang="en-US" altLang="en-US" dirty="0"/>
          </a:p>
          <a:p>
            <a:pPr eaLnBrk="1" hangingPunct="1"/>
            <a:r>
              <a:rPr lang="en-US" altLang="en-US" dirty="0"/>
              <a:t>3) Clues for determining </a:t>
            </a:r>
            <a:r>
              <a:rPr lang="en-US" altLang="en-US" i="1" dirty="0"/>
              <a:t>acquired</a:t>
            </a:r>
            <a:r>
              <a:rPr lang="en-US" altLang="en-US" dirty="0"/>
              <a:t> versus </a:t>
            </a:r>
            <a:r>
              <a:rPr lang="en-US" altLang="en-US" i="1" dirty="0"/>
              <a:t>inherited</a:t>
            </a:r>
            <a:r>
              <a:rPr lang="en-US" altLang="en-US" dirty="0"/>
              <a:t> BMF</a:t>
            </a:r>
          </a:p>
          <a:p>
            <a:pPr marL="1028700" lvl="1" indent="-285750" eaLnBrk="1" hangingPunct="1">
              <a:buFont typeface="Arial" panose="020B0604020202020204" pitchFamily="34" charset="0"/>
              <a:buChar char="•"/>
            </a:pPr>
            <a:r>
              <a:rPr lang="en-US" altLang="en-US" sz="1800" dirty="0"/>
              <a:t>Blood count trends: recently normal or slowly declining?</a:t>
            </a:r>
          </a:p>
          <a:p>
            <a:pPr marL="1028700" lvl="1" indent="-285750" eaLnBrk="1" hangingPunct="1">
              <a:buFont typeface="Arial" panose="020B0604020202020204" pitchFamily="34" charset="0"/>
              <a:buChar char="•"/>
            </a:pPr>
            <a:r>
              <a:rPr lang="en-US" altLang="en-US" dirty="0"/>
              <a:t>Large s</a:t>
            </a:r>
            <a:r>
              <a:rPr lang="en-US" altLang="en-US" sz="1800" dirty="0"/>
              <a:t>ize of red cells (MCV)?</a:t>
            </a:r>
          </a:p>
          <a:p>
            <a:pPr marL="1028700" lvl="1" indent="-285750" eaLnBrk="1" hangingPunct="1">
              <a:buFont typeface="Arial" panose="020B0604020202020204" pitchFamily="34" charset="0"/>
              <a:buChar char="•"/>
            </a:pPr>
            <a:r>
              <a:rPr lang="en-US" altLang="en-US" dirty="0"/>
              <a:t>Increased h</a:t>
            </a:r>
            <a:r>
              <a:rPr lang="en-US" altLang="en-US" sz="1800" dirty="0"/>
              <a:t>emoglobin 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9611D632-AFE8-35C6-1D4A-8A973D02A894}"/>
              </a:ext>
            </a:extLst>
          </p:cNvPr>
          <p:cNvSpPr txBox="1">
            <a:spLocks noChangeArrowheads="1"/>
          </p:cNvSpPr>
          <p:nvPr/>
        </p:nvSpPr>
        <p:spPr bwMode="auto">
          <a:xfrm>
            <a:off x="304800" y="209550"/>
            <a:ext cx="872546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700" dirty="0">
                <a:solidFill>
                  <a:srgbClr val="1F497D"/>
                </a:solidFill>
              </a:rPr>
              <a:t>MDS predisposition disorders: screening and diagnosis </a:t>
            </a:r>
          </a:p>
        </p:txBody>
      </p:sp>
      <p:sp>
        <p:nvSpPr>
          <p:cNvPr id="2" name="TextBox 1">
            <a:extLst>
              <a:ext uri="{FF2B5EF4-FFF2-40B4-BE49-F238E27FC236}">
                <a16:creationId xmlns:a16="http://schemas.microsoft.com/office/drawing/2014/main" id="{EC415AD8-FD65-4085-6ABD-8B5426136558}"/>
              </a:ext>
            </a:extLst>
          </p:cNvPr>
          <p:cNvSpPr txBox="1"/>
          <p:nvPr/>
        </p:nvSpPr>
        <p:spPr>
          <a:xfrm>
            <a:off x="266134" y="819150"/>
            <a:ext cx="8649266" cy="3693319"/>
          </a:xfrm>
          <a:prstGeom prst="rect">
            <a:avLst/>
          </a:prstGeom>
          <a:noFill/>
        </p:spPr>
        <p:txBody>
          <a:bodyPr wrap="square" rtlCol="0">
            <a:spAutoFit/>
          </a:bodyPr>
          <a:lstStyle/>
          <a:p>
            <a:r>
              <a:rPr lang="en-US" sz="2000" b="1" u="sng" dirty="0"/>
              <a:t>Lessons learned:</a:t>
            </a:r>
          </a:p>
          <a:p>
            <a:r>
              <a:rPr lang="en-US" sz="2000" dirty="0"/>
              <a:t>• Many IBMFS are MDS predisposition disorders</a:t>
            </a:r>
          </a:p>
          <a:p>
            <a:r>
              <a:rPr lang="en-US" sz="2000" dirty="0"/>
              <a:t>• Pediatric MDS is commonly due to germline mutations</a:t>
            </a:r>
          </a:p>
          <a:p>
            <a:r>
              <a:rPr lang="en-US" sz="2000" dirty="0"/>
              <a:t>• Some adults with MDS have germline mutations: likely underdiagnosed</a:t>
            </a:r>
          </a:p>
          <a:p>
            <a:r>
              <a:rPr lang="en-US" sz="2000" dirty="0"/>
              <a:t>• Genetic changes reflect adaptation to cellular stress: good vs bad clones</a:t>
            </a:r>
          </a:p>
          <a:p>
            <a:r>
              <a:rPr lang="en-US" sz="2000" dirty="0"/>
              <a:t>• Intervening before MDS is important because of poor HCT outcomes</a:t>
            </a:r>
          </a:p>
          <a:p>
            <a:endParaRPr lang="en-US" sz="1400" dirty="0"/>
          </a:p>
          <a:p>
            <a:r>
              <a:rPr lang="en-US" sz="2000" b="1" u="sng" dirty="0"/>
              <a:t>Our approach</a:t>
            </a:r>
            <a:r>
              <a:rPr lang="en-US" sz="2000" b="1" dirty="0"/>
              <a:t>:</a:t>
            </a:r>
          </a:p>
          <a:p>
            <a:r>
              <a:rPr lang="en-US" sz="2000" dirty="0"/>
              <a:t>• Surveillance for MDS/clonal changes in all patients with IBMFS - </a:t>
            </a:r>
            <a:r>
              <a:rPr lang="en-US" sz="2000" i="1" dirty="0"/>
              <a:t>evolving</a:t>
            </a:r>
          </a:p>
          <a:p>
            <a:r>
              <a:rPr lang="en-US" sz="2000" dirty="0"/>
              <a:t>• Interrogation for germline disorders in children with MDS/AML</a:t>
            </a:r>
          </a:p>
          <a:p>
            <a:r>
              <a:rPr lang="en-US" sz="2000" dirty="0"/>
              <a:t>• Increasing collaboration with adult hematologic malignancy providers</a:t>
            </a:r>
          </a:p>
          <a:p>
            <a:r>
              <a:rPr lang="en-US" sz="2000" b="1" dirty="0"/>
              <a:t>• Need to develop safer HCT / other interventions, to prevent MDS</a:t>
            </a:r>
          </a:p>
        </p:txBody>
      </p:sp>
    </p:spTree>
    <p:extLst>
      <p:ext uri="{BB962C8B-B14F-4D97-AF65-F5344CB8AC3E}">
        <p14:creationId xmlns:p14="http://schemas.microsoft.com/office/powerpoint/2010/main" val="74242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2">
            <a:extLst>
              <a:ext uri="{FF2B5EF4-FFF2-40B4-BE49-F238E27FC236}">
                <a16:creationId xmlns:a16="http://schemas.microsoft.com/office/drawing/2014/main" id="{D79455E0-1295-893E-FF59-61149C3CD79A}"/>
              </a:ext>
            </a:extLst>
          </p:cNvPr>
          <p:cNvSpPr>
            <a:spLocks noGrp="1" noChangeArrowheads="1"/>
          </p:cNvSpPr>
          <p:nvPr>
            <p:ph idx="1"/>
          </p:nvPr>
        </p:nvSpPr>
        <p:spPr>
          <a:xfrm>
            <a:off x="571500" y="1017270"/>
            <a:ext cx="8001000" cy="1581150"/>
          </a:xfrm>
        </p:spPr>
        <p:txBody>
          <a:bodyPr/>
          <a:lstStyle/>
          <a:p>
            <a:pPr marL="385763" indent="-385763">
              <a:buFontTx/>
              <a:buAutoNum type="arabicParenR"/>
            </a:pPr>
            <a:r>
              <a:rPr lang="en-US" altLang="en-US" sz="2100" dirty="0"/>
              <a:t>Pediatric approach to the patient with bone marrow failure</a:t>
            </a:r>
          </a:p>
          <a:p>
            <a:pPr marL="685801" lvl="1" indent="-385763">
              <a:buFont typeface="Arial" panose="020B0604020202020204" pitchFamily="34" charset="0"/>
              <a:buChar char="•"/>
            </a:pPr>
            <a:r>
              <a:rPr lang="en-US" altLang="en-US" sz="1800" dirty="0"/>
              <a:t>Diagnosis</a:t>
            </a:r>
          </a:p>
          <a:p>
            <a:pPr marL="685801" lvl="1" indent="-385763">
              <a:buFont typeface="Arial" panose="020B0604020202020204" pitchFamily="34" charset="0"/>
              <a:buChar char="•"/>
            </a:pPr>
            <a:r>
              <a:rPr lang="en-US" altLang="en-US" sz="1800" dirty="0"/>
              <a:t>IBMFS genetics</a:t>
            </a:r>
          </a:p>
          <a:p>
            <a:pPr marL="300038" lvl="1" indent="0">
              <a:buNone/>
            </a:pPr>
            <a:endParaRPr lang="en-US" altLang="en-US" sz="1000" dirty="0"/>
          </a:p>
          <a:p>
            <a:pPr marL="385763" indent="-385763">
              <a:buFontTx/>
              <a:buAutoNum type="arabicParenR"/>
            </a:pPr>
            <a:r>
              <a:rPr lang="en-US" altLang="en-US" sz="2100" dirty="0"/>
              <a:t>MDS predisposition syndromes</a:t>
            </a:r>
          </a:p>
          <a:p>
            <a:pPr marL="685801" lvl="1" indent="-385763">
              <a:buFont typeface="Arial" panose="020B0604020202020204" pitchFamily="34" charset="0"/>
              <a:buChar char="•"/>
            </a:pPr>
            <a:r>
              <a:rPr lang="en-US" altLang="en-US" sz="1800" dirty="0"/>
              <a:t>Genetic evolution of blood stem cells</a:t>
            </a:r>
          </a:p>
          <a:p>
            <a:pPr marL="685801" lvl="1" indent="-385763">
              <a:buFont typeface="Arial" panose="020B0604020202020204" pitchFamily="34" charset="0"/>
              <a:buChar char="•"/>
            </a:pPr>
            <a:r>
              <a:rPr lang="en-US" altLang="en-US" sz="1800" dirty="0"/>
              <a:t>Intersection of IBMFS and MDS</a:t>
            </a:r>
          </a:p>
          <a:p>
            <a:pPr marL="685801" lvl="1" indent="-385763">
              <a:buFont typeface="Arial" panose="020B0604020202020204" pitchFamily="34" charset="0"/>
              <a:buChar char="•"/>
            </a:pPr>
            <a:endParaRPr lang="en-US" altLang="en-US" sz="1000" b="1" dirty="0"/>
          </a:p>
          <a:p>
            <a:pPr marL="385763" indent="-385763">
              <a:buFontTx/>
              <a:buAutoNum type="arabicParenR"/>
            </a:pPr>
            <a:r>
              <a:rPr lang="en-US" altLang="en-US" sz="2100" b="1" dirty="0"/>
              <a:t>Research</a:t>
            </a:r>
          </a:p>
          <a:p>
            <a:pPr marL="685801" lvl="1" indent="-385763">
              <a:buFont typeface="Arial" panose="020B0604020202020204" pitchFamily="34" charset="0"/>
              <a:buChar char="•"/>
            </a:pPr>
            <a:r>
              <a:rPr lang="en-US" altLang="en-US" sz="1800" dirty="0"/>
              <a:t>Improving HCT / treatments in IBMFS in order to prevent MDS</a:t>
            </a:r>
          </a:p>
          <a:p>
            <a:pPr marL="685801" lvl="1" indent="-385763">
              <a:buFont typeface="Arial" panose="020B0604020202020204" pitchFamily="34" charset="0"/>
              <a:buChar char="•"/>
            </a:pPr>
            <a:endParaRPr lang="en-US" altLang="en-US" sz="1800" dirty="0"/>
          </a:p>
          <a:p>
            <a:pPr marL="685801" lvl="1" indent="-385763">
              <a:buFont typeface="Arial" panose="020B0604020202020204" pitchFamily="34" charset="0"/>
              <a:buChar char="•"/>
            </a:pPr>
            <a:endParaRPr lang="en-US" altLang="en-US" sz="1800" dirty="0"/>
          </a:p>
          <a:p>
            <a:pPr marL="385763" indent="-385763">
              <a:buFontTx/>
              <a:buAutoNum type="arabicParenR"/>
            </a:pPr>
            <a:endParaRPr lang="en-US" altLang="en-US" sz="1500" dirty="0"/>
          </a:p>
          <a:p>
            <a:pPr marL="385763" indent="-385763">
              <a:buFontTx/>
              <a:buAutoNum type="arabicParenR"/>
            </a:pPr>
            <a:endParaRPr lang="en-US" altLang="en-US" sz="2100" dirty="0"/>
          </a:p>
        </p:txBody>
      </p:sp>
      <p:sp>
        <p:nvSpPr>
          <p:cNvPr id="21507" name="TextBox 2">
            <a:extLst>
              <a:ext uri="{FF2B5EF4-FFF2-40B4-BE49-F238E27FC236}">
                <a16:creationId xmlns:a16="http://schemas.microsoft.com/office/drawing/2014/main" id="{364ADE2E-F6C1-8D7C-7ED6-FD5702D134AB}"/>
              </a:ext>
            </a:extLst>
          </p:cNvPr>
          <p:cNvSpPr txBox="1">
            <a:spLocks noChangeArrowheads="1"/>
          </p:cNvSpPr>
          <p:nvPr/>
        </p:nvSpPr>
        <p:spPr bwMode="auto">
          <a:xfrm>
            <a:off x="1295400" y="133350"/>
            <a:ext cx="635898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400" dirty="0">
                <a:solidFill>
                  <a:srgbClr val="1F497D"/>
                </a:solidFill>
              </a:rPr>
              <a:t>Inherited Bone Marrow Failure Syndromes and Predisposition to MDS</a:t>
            </a:r>
            <a:endParaRPr lang="en-US" altLang="en-US" dirty="0">
              <a:solidFill>
                <a:srgbClr val="1F497D"/>
              </a:solidFill>
            </a:endParaRPr>
          </a:p>
        </p:txBody>
      </p:sp>
    </p:spTree>
    <p:extLst>
      <p:ext uri="{BB962C8B-B14F-4D97-AF65-F5344CB8AC3E}">
        <p14:creationId xmlns:p14="http://schemas.microsoft.com/office/powerpoint/2010/main" val="9794930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CA07DE9E-0F43-45BB-860F-341D8C51DD37}"/>
              </a:ext>
            </a:extLst>
          </p:cNvPr>
          <p:cNvSpPr>
            <a:spLocks noGrp="1" noChangeArrowheads="1"/>
          </p:cNvSpPr>
          <p:nvPr>
            <p:ph type="title"/>
          </p:nvPr>
        </p:nvSpPr>
        <p:spPr>
          <a:xfrm>
            <a:off x="1485900" y="228600"/>
            <a:ext cx="6172200" cy="857250"/>
          </a:xfrm>
        </p:spPr>
        <p:txBody>
          <a:bodyPr/>
          <a:lstStyle/>
          <a:p>
            <a:r>
              <a:rPr lang="en-US" altLang="en-US" sz="2400" dirty="0">
                <a:solidFill>
                  <a:srgbClr val="001F60"/>
                </a:solidFill>
              </a:rPr>
              <a:t>The problem: outcomes of HCT for BMF in DC patients</a:t>
            </a:r>
          </a:p>
        </p:txBody>
      </p:sp>
      <p:cxnSp>
        <p:nvCxnSpPr>
          <p:cNvPr id="23" name="Straight Connector 22">
            <a:extLst>
              <a:ext uri="{FF2B5EF4-FFF2-40B4-BE49-F238E27FC236}">
                <a16:creationId xmlns:a16="http://schemas.microsoft.com/office/drawing/2014/main" id="{47B98EAC-C4A3-2B4F-9564-39FE580E04F5}"/>
              </a:ext>
            </a:extLst>
          </p:cNvPr>
          <p:cNvCxnSpPr>
            <a:cxnSpLocks noChangeShapeType="1"/>
          </p:cNvCxnSpPr>
          <p:nvPr/>
        </p:nvCxnSpPr>
        <p:spPr bwMode="auto">
          <a:xfrm>
            <a:off x="18059400" y="5829300"/>
            <a:ext cx="0" cy="2057400"/>
          </a:xfrm>
          <a:prstGeom prst="line">
            <a:avLst/>
          </a:prstGeom>
          <a:noFill/>
          <a:ln w="12700">
            <a:solidFill>
              <a:srgbClr val="00009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69635" name="Picture 31">
            <a:extLst>
              <a:ext uri="{FF2B5EF4-FFF2-40B4-BE49-F238E27FC236}">
                <a16:creationId xmlns:a16="http://schemas.microsoft.com/office/drawing/2014/main" id="{5877F53B-EDEC-1C73-D021-AF1AA2ECF65D}"/>
              </a:ext>
            </a:extLst>
          </p:cNvPr>
          <p:cNvPicPr>
            <a:picLocks noChangeAspect="1"/>
          </p:cNvPicPr>
          <p:nvPr/>
        </p:nvPicPr>
        <p:blipFill>
          <a:blip r:embed="rId3" cstate="screen">
            <a:extLst>
              <a:ext uri="{28A0092B-C50C-407E-A947-70E740481C1C}">
                <a14:useLocalDpi xmlns:a14="http://schemas.microsoft.com/office/drawing/2010/main"/>
              </a:ext>
            </a:extLst>
          </a:blip>
          <a:srcRect l="8430" r="-38"/>
          <a:stretch>
            <a:fillRect/>
          </a:stretch>
        </p:blipFill>
        <p:spPr bwMode="auto">
          <a:xfrm>
            <a:off x="4114800" y="1310214"/>
            <a:ext cx="4457700" cy="282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TextBox 32">
            <a:extLst>
              <a:ext uri="{FF2B5EF4-FFF2-40B4-BE49-F238E27FC236}">
                <a16:creationId xmlns:a16="http://schemas.microsoft.com/office/drawing/2014/main" id="{54AF3616-5482-4EFA-261B-0A293F321B99}"/>
              </a:ext>
            </a:extLst>
          </p:cNvPr>
          <p:cNvSpPr txBox="1">
            <a:spLocks noChangeArrowheads="1"/>
          </p:cNvSpPr>
          <p:nvPr/>
        </p:nvSpPr>
        <p:spPr bwMode="auto">
          <a:xfrm>
            <a:off x="6343650" y="4420386"/>
            <a:ext cx="21145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350"/>
              <a:t>Gadalla, </a:t>
            </a:r>
            <a:r>
              <a:rPr lang="en-US" altLang="en-US" sz="1350" i="1"/>
              <a:t>et al</a:t>
            </a:r>
            <a:r>
              <a:rPr lang="en-US" altLang="en-US" sz="1350"/>
              <a:t>, BMT 2013</a:t>
            </a:r>
          </a:p>
        </p:txBody>
      </p:sp>
      <p:sp>
        <p:nvSpPr>
          <p:cNvPr id="69637" name="TextBox 33">
            <a:extLst>
              <a:ext uri="{FF2B5EF4-FFF2-40B4-BE49-F238E27FC236}">
                <a16:creationId xmlns:a16="http://schemas.microsoft.com/office/drawing/2014/main" id="{D30BE3FC-BD0F-2900-759A-B56E74CBA921}"/>
              </a:ext>
            </a:extLst>
          </p:cNvPr>
          <p:cNvSpPr txBox="1">
            <a:spLocks noChangeArrowheads="1"/>
          </p:cNvSpPr>
          <p:nvPr/>
        </p:nvSpPr>
        <p:spPr bwMode="auto">
          <a:xfrm>
            <a:off x="495925" y="1343624"/>
            <a:ext cx="3180125" cy="281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dirty="0"/>
              <a:t>DC</a:t>
            </a:r>
          </a:p>
          <a:p>
            <a:pPr>
              <a:spcBef>
                <a:spcPct val="0"/>
              </a:spcBef>
              <a:buFontTx/>
              <a:buNone/>
            </a:pPr>
            <a:r>
              <a:rPr lang="en-US" altLang="en-US" sz="1800" dirty="0"/>
              <a:t>N = 34</a:t>
            </a:r>
          </a:p>
          <a:p>
            <a:pPr>
              <a:spcBef>
                <a:spcPct val="0"/>
              </a:spcBef>
              <a:buFontTx/>
              <a:buNone/>
            </a:pPr>
            <a:r>
              <a:rPr lang="en-US" altLang="en-US" sz="1800" dirty="0"/>
              <a:t>• 60% survival at 2 years out</a:t>
            </a:r>
          </a:p>
          <a:p>
            <a:pPr>
              <a:spcBef>
                <a:spcPct val="0"/>
              </a:spcBef>
              <a:buFontTx/>
              <a:buNone/>
            </a:pPr>
            <a:endParaRPr lang="en-US" altLang="en-US" sz="1800" dirty="0"/>
          </a:p>
          <a:p>
            <a:pPr>
              <a:spcBef>
                <a:spcPct val="0"/>
              </a:spcBef>
              <a:buFontTx/>
              <a:buNone/>
            </a:pPr>
            <a:r>
              <a:rPr lang="en-US" altLang="en-US" sz="1800" dirty="0">
                <a:solidFill>
                  <a:srgbClr val="3366FF"/>
                </a:solidFill>
              </a:rPr>
              <a:t>• ~50% deaths in 4 months</a:t>
            </a:r>
            <a:endParaRPr lang="en-US" altLang="en-US" sz="1800" dirty="0"/>
          </a:p>
          <a:p>
            <a:pPr>
              <a:spcBef>
                <a:spcPct val="0"/>
              </a:spcBef>
              <a:buFontTx/>
              <a:buNone/>
            </a:pPr>
            <a:r>
              <a:rPr lang="en-US" altLang="en-US" sz="1800" dirty="0">
                <a:solidFill>
                  <a:srgbClr val="3366FF"/>
                </a:solidFill>
              </a:rPr>
              <a:t>• Indicative of toxicity</a:t>
            </a:r>
          </a:p>
          <a:p>
            <a:pPr>
              <a:spcBef>
                <a:spcPct val="0"/>
              </a:spcBef>
              <a:buFontTx/>
              <a:buNone/>
            </a:pPr>
            <a:endParaRPr lang="en-US" altLang="en-US" sz="1800" dirty="0"/>
          </a:p>
          <a:p>
            <a:pPr>
              <a:spcBef>
                <a:spcPct val="0"/>
              </a:spcBef>
              <a:buFontTx/>
              <a:buNone/>
            </a:pPr>
            <a:r>
              <a:rPr lang="en-US" altLang="en-US" sz="1800" dirty="0"/>
              <a:t>• Difficult to use HCT as an MDS-preventive strategy</a:t>
            </a:r>
            <a:endParaRPr lang="en-US" altLang="en-US" sz="1500" dirty="0"/>
          </a:p>
          <a:p>
            <a:pPr>
              <a:spcBef>
                <a:spcPct val="0"/>
              </a:spcBef>
              <a:buFontTx/>
              <a:buNone/>
            </a:pPr>
            <a:endParaRPr lang="en-US" altLang="en-US" sz="1500" dirty="0">
              <a:solidFill>
                <a:srgbClr val="3366FF"/>
              </a:solidFill>
            </a:endParaRPr>
          </a:p>
        </p:txBody>
      </p:sp>
      <p:sp>
        <p:nvSpPr>
          <p:cNvPr id="69638" name="TextBox 34">
            <a:extLst>
              <a:ext uri="{FF2B5EF4-FFF2-40B4-BE49-F238E27FC236}">
                <a16:creationId xmlns:a16="http://schemas.microsoft.com/office/drawing/2014/main" id="{02779B78-EBDE-8DF4-4F17-9438582E1EB0}"/>
              </a:ext>
            </a:extLst>
          </p:cNvPr>
          <p:cNvSpPr txBox="1">
            <a:spLocks noChangeArrowheads="1"/>
          </p:cNvSpPr>
          <p:nvPr/>
        </p:nvSpPr>
        <p:spPr bwMode="auto">
          <a:xfrm rot="16200000">
            <a:off x="2898666" y="2439008"/>
            <a:ext cx="2069797" cy="3000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350"/>
              <a:t>Probability of survival, %</a:t>
            </a:r>
          </a:p>
        </p:txBody>
      </p:sp>
      <p:sp>
        <p:nvSpPr>
          <p:cNvPr id="69639" name="TextBox 41">
            <a:extLst>
              <a:ext uri="{FF2B5EF4-FFF2-40B4-BE49-F238E27FC236}">
                <a16:creationId xmlns:a16="http://schemas.microsoft.com/office/drawing/2014/main" id="{63A574F3-FA64-8A41-0427-3C729A37DAC5}"/>
              </a:ext>
            </a:extLst>
          </p:cNvPr>
          <p:cNvSpPr txBox="1">
            <a:spLocks noChangeArrowheads="1"/>
          </p:cNvSpPr>
          <p:nvPr/>
        </p:nvSpPr>
        <p:spPr bwMode="auto">
          <a:xfrm>
            <a:off x="5629288" y="3948068"/>
            <a:ext cx="1428724" cy="3000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350"/>
              <a:t>Years after BMT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line drawing of a hourglass&#10;&#10;Description automatically generated">
            <a:extLst>
              <a:ext uri="{FF2B5EF4-FFF2-40B4-BE49-F238E27FC236}">
                <a16:creationId xmlns:a16="http://schemas.microsoft.com/office/drawing/2014/main" id="{F93934EB-A974-6BDD-3763-EC3051C1EE4D}"/>
              </a:ext>
            </a:extLst>
          </p:cNvPr>
          <p:cNvPicPr>
            <a:picLocks noChangeAspect="1"/>
          </p:cNvPicPr>
          <p:nvPr/>
        </p:nvPicPr>
        <p:blipFill rotWithShape="1">
          <a:blip r:embed="rId2" cstate="screen">
            <a:alphaModFix amt="12000"/>
            <a:extLst>
              <a:ext uri="{28A0092B-C50C-407E-A947-70E740481C1C}">
                <a14:useLocalDpi xmlns:a14="http://schemas.microsoft.com/office/drawing/2010/main"/>
              </a:ext>
            </a:extLst>
          </a:blip>
          <a:srcRect l="3670" t="1641" r="10488" b="4622"/>
          <a:stretch/>
        </p:blipFill>
        <p:spPr>
          <a:xfrm>
            <a:off x="3086169" y="609795"/>
            <a:ext cx="3053529" cy="4498706"/>
          </a:xfrm>
          <a:prstGeom prst="rect">
            <a:avLst/>
          </a:prstGeom>
          <a:gradFill flip="none" rotWithShape="1">
            <a:gsLst>
              <a:gs pos="42000">
                <a:srgbClr val="92D050">
                  <a:alpha val="74338"/>
                </a:srgbClr>
              </a:gs>
              <a:gs pos="31000">
                <a:schemeClr val="bg1"/>
              </a:gs>
              <a:gs pos="69000">
                <a:srgbClr val="FF0000">
                  <a:alpha val="42344"/>
                </a:srgbClr>
              </a:gs>
              <a:gs pos="60000">
                <a:srgbClr val="92D050">
                  <a:alpha val="72000"/>
                </a:srgbClr>
              </a:gs>
            </a:gsLst>
            <a:lin ang="5400000" scaled="1"/>
            <a:tileRect/>
          </a:gradFill>
          <a:ln>
            <a:solidFill>
              <a:schemeClr val="bg1">
                <a:lumMod val="65000"/>
              </a:schemeClr>
            </a:solidFill>
          </a:ln>
        </p:spPr>
      </p:pic>
      <p:sp>
        <p:nvSpPr>
          <p:cNvPr id="5" name="TextBox 4">
            <a:extLst>
              <a:ext uri="{FF2B5EF4-FFF2-40B4-BE49-F238E27FC236}">
                <a16:creationId xmlns:a16="http://schemas.microsoft.com/office/drawing/2014/main" id="{764D3E2F-A238-3A86-6532-CD9C55507572}"/>
              </a:ext>
            </a:extLst>
          </p:cNvPr>
          <p:cNvSpPr txBox="1"/>
          <p:nvPr/>
        </p:nvSpPr>
        <p:spPr>
          <a:xfrm>
            <a:off x="4280951" y="690998"/>
            <a:ext cx="663964"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IBMFS</a:t>
            </a:r>
          </a:p>
        </p:txBody>
      </p:sp>
      <p:sp>
        <p:nvSpPr>
          <p:cNvPr id="6" name="TextBox 5">
            <a:extLst>
              <a:ext uri="{FF2B5EF4-FFF2-40B4-BE49-F238E27FC236}">
                <a16:creationId xmlns:a16="http://schemas.microsoft.com/office/drawing/2014/main" id="{7A3C3739-0CFD-FC74-C3F6-54C1869F1FA4}"/>
              </a:ext>
            </a:extLst>
          </p:cNvPr>
          <p:cNvSpPr txBox="1"/>
          <p:nvPr/>
        </p:nvSpPr>
        <p:spPr>
          <a:xfrm>
            <a:off x="4120594" y="4769583"/>
            <a:ext cx="902811"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MDS/AML</a:t>
            </a:r>
          </a:p>
        </p:txBody>
      </p:sp>
      <p:sp>
        <p:nvSpPr>
          <p:cNvPr id="7" name="TextBox 6">
            <a:extLst>
              <a:ext uri="{FF2B5EF4-FFF2-40B4-BE49-F238E27FC236}">
                <a16:creationId xmlns:a16="http://schemas.microsoft.com/office/drawing/2014/main" id="{2984194F-0F2C-87A2-A883-D4D0D11BEE61}"/>
              </a:ext>
            </a:extLst>
          </p:cNvPr>
          <p:cNvSpPr txBox="1"/>
          <p:nvPr/>
        </p:nvSpPr>
        <p:spPr>
          <a:xfrm rot="16200000">
            <a:off x="2359742" y="1174590"/>
            <a:ext cx="1011624"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“Too early”</a:t>
            </a:r>
          </a:p>
        </p:txBody>
      </p:sp>
      <p:sp>
        <p:nvSpPr>
          <p:cNvPr id="8" name="TextBox 7">
            <a:extLst>
              <a:ext uri="{FF2B5EF4-FFF2-40B4-BE49-F238E27FC236}">
                <a16:creationId xmlns:a16="http://schemas.microsoft.com/office/drawing/2014/main" id="{3B8D5B36-7525-CA1C-C859-71F49ACC7DED}"/>
              </a:ext>
            </a:extLst>
          </p:cNvPr>
          <p:cNvSpPr txBox="1"/>
          <p:nvPr/>
        </p:nvSpPr>
        <p:spPr>
          <a:xfrm rot="16200000">
            <a:off x="2375671" y="4195235"/>
            <a:ext cx="1013226"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“Too late?”</a:t>
            </a:r>
          </a:p>
        </p:txBody>
      </p:sp>
      <p:sp>
        <p:nvSpPr>
          <p:cNvPr id="9" name="TextBox 8">
            <a:extLst>
              <a:ext uri="{FF2B5EF4-FFF2-40B4-BE49-F238E27FC236}">
                <a16:creationId xmlns:a16="http://schemas.microsoft.com/office/drawing/2014/main" id="{CB44F34B-D3CE-3ECF-6FF6-81D4564A2BCC}"/>
              </a:ext>
            </a:extLst>
          </p:cNvPr>
          <p:cNvSpPr txBox="1"/>
          <p:nvPr/>
        </p:nvSpPr>
        <p:spPr>
          <a:xfrm rot="16200000">
            <a:off x="2314660" y="2733256"/>
            <a:ext cx="1135247"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“Just right?”</a:t>
            </a:r>
          </a:p>
        </p:txBody>
      </p:sp>
      <p:sp>
        <p:nvSpPr>
          <p:cNvPr id="10" name="TextBox 9">
            <a:extLst>
              <a:ext uri="{FF2B5EF4-FFF2-40B4-BE49-F238E27FC236}">
                <a16:creationId xmlns:a16="http://schemas.microsoft.com/office/drawing/2014/main" id="{0EAD70F7-8F53-5B33-5FCE-9B8BF3A51C73}"/>
              </a:ext>
            </a:extLst>
          </p:cNvPr>
          <p:cNvSpPr txBox="1"/>
          <p:nvPr/>
        </p:nvSpPr>
        <p:spPr>
          <a:xfrm>
            <a:off x="3419984" y="1047425"/>
            <a:ext cx="2393604" cy="830997"/>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Incorrect diagnosis / intervention</a:t>
            </a:r>
          </a:p>
          <a:p>
            <a:pPr algn="ctr"/>
            <a:r>
              <a:rPr lang="en-US" sz="1200" dirty="0">
                <a:latin typeface="Arial" panose="020B0604020202020204" pitchFamily="34" charset="0"/>
                <a:cs typeface="Arial" panose="020B0604020202020204" pitchFamily="34" charset="0"/>
              </a:rPr>
              <a:t>Lack of knowledge in the field</a:t>
            </a:r>
          </a:p>
          <a:p>
            <a:pPr algn="ctr"/>
            <a:r>
              <a:rPr lang="en-US" sz="1200" dirty="0">
                <a:latin typeface="Arial" panose="020B0604020202020204" pitchFamily="34" charset="0"/>
                <a:cs typeface="Arial" panose="020B0604020202020204" pitchFamily="34" charset="0"/>
              </a:rPr>
              <a:t>Sub-optimal / affected donor</a:t>
            </a:r>
          </a:p>
          <a:p>
            <a:pPr algn="ctr"/>
            <a:r>
              <a:rPr lang="en-US" sz="1200" b="1" dirty="0">
                <a:solidFill>
                  <a:srgbClr val="3366FF"/>
                </a:solidFill>
                <a:latin typeface="Arial" panose="020B0604020202020204" pitchFamily="34" charset="0"/>
                <a:cs typeface="Arial" panose="020B0604020202020204" pitchFamily="34" charset="0"/>
              </a:rPr>
              <a:t>Risk of HCT-related mortality</a:t>
            </a:r>
          </a:p>
        </p:txBody>
      </p:sp>
      <p:sp>
        <p:nvSpPr>
          <p:cNvPr id="11" name="TextBox 10">
            <a:extLst>
              <a:ext uri="{FF2B5EF4-FFF2-40B4-BE49-F238E27FC236}">
                <a16:creationId xmlns:a16="http://schemas.microsoft.com/office/drawing/2014/main" id="{7DC45EB8-029E-C00F-8704-4ED68F7724EE}"/>
              </a:ext>
            </a:extLst>
          </p:cNvPr>
          <p:cNvSpPr txBox="1"/>
          <p:nvPr/>
        </p:nvSpPr>
        <p:spPr>
          <a:xfrm>
            <a:off x="3811918" y="3692002"/>
            <a:ext cx="1667444" cy="1015663"/>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Malignancy</a:t>
            </a:r>
          </a:p>
          <a:p>
            <a:pPr algn="ctr"/>
            <a:r>
              <a:rPr lang="en-US" sz="1200" dirty="0">
                <a:latin typeface="Arial" panose="020B0604020202020204" pitchFamily="34" charset="0"/>
                <a:cs typeface="Arial" panose="020B0604020202020204" pitchFamily="34" charset="0"/>
              </a:rPr>
              <a:t>Iron overload</a:t>
            </a:r>
          </a:p>
          <a:p>
            <a:pPr algn="ctr"/>
            <a:r>
              <a:rPr lang="en-US" sz="1200" dirty="0">
                <a:latin typeface="Arial" panose="020B0604020202020204" pitchFamily="34" charset="0"/>
                <a:cs typeface="Arial" panose="020B0604020202020204" pitchFamily="34" charset="0"/>
              </a:rPr>
              <a:t>Advancing age</a:t>
            </a:r>
          </a:p>
          <a:p>
            <a:pPr algn="ctr"/>
            <a:r>
              <a:rPr lang="en-US" sz="1200" dirty="0" err="1">
                <a:latin typeface="Arial" panose="020B0604020202020204" pitchFamily="34" charset="0"/>
                <a:cs typeface="Arial" panose="020B0604020202020204" pitchFamily="34" charset="0"/>
              </a:rPr>
              <a:t>Allo</a:t>
            </a:r>
            <a:r>
              <a:rPr lang="en-US" sz="1200" dirty="0">
                <a:latin typeface="Arial" panose="020B0604020202020204" pitchFamily="34" charset="0"/>
                <a:cs typeface="Arial" panose="020B0604020202020204" pitchFamily="34" charset="0"/>
              </a:rPr>
              <a:t>-sensitization</a:t>
            </a:r>
          </a:p>
          <a:p>
            <a:pPr algn="ctr"/>
            <a:r>
              <a:rPr lang="en-US" sz="1200" dirty="0">
                <a:latin typeface="Arial" panose="020B0604020202020204" pitchFamily="34" charset="0"/>
                <a:cs typeface="Arial" panose="020B0604020202020204" pitchFamily="34" charset="0"/>
              </a:rPr>
              <a:t>Severe co-morbidities</a:t>
            </a:r>
          </a:p>
        </p:txBody>
      </p:sp>
      <p:sp>
        <p:nvSpPr>
          <p:cNvPr id="12" name="TextBox 11">
            <a:extLst>
              <a:ext uri="{FF2B5EF4-FFF2-40B4-BE49-F238E27FC236}">
                <a16:creationId xmlns:a16="http://schemas.microsoft.com/office/drawing/2014/main" id="{0D08AC91-A74B-FC5B-4832-DA926CF633D4}"/>
              </a:ext>
            </a:extLst>
          </p:cNvPr>
          <p:cNvSpPr txBox="1"/>
          <p:nvPr/>
        </p:nvSpPr>
        <p:spPr>
          <a:xfrm>
            <a:off x="3477692" y="2275503"/>
            <a:ext cx="2335896" cy="1015663"/>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Early marker of MDS</a:t>
            </a:r>
          </a:p>
          <a:p>
            <a:pPr algn="ctr"/>
            <a:r>
              <a:rPr lang="en-US" sz="1200" dirty="0">
                <a:latin typeface="Arial" panose="020B0604020202020204" pitchFamily="34" charset="0"/>
                <a:cs typeface="Arial" panose="020B0604020202020204" pitchFamily="34" charset="0"/>
              </a:rPr>
              <a:t>Disease-specific screening</a:t>
            </a:r>
          </a:p>
          <a:p>
            <a:pPr algn="ctr"/>
            <a:r>
              <a:rPr lang="en-US" sz="1200" dirty="0">
                <a:latin typeface="Arial" panose="020B0604020202020204" pitchFamily="34" charset="0"/>
                <a:cs typeface="Arial" panose="020B0604020202020204" pitchFamily="34" charset="0"/>
              </a:rPr>
              <a:t>Optimal donor</a:t>
            </a:r>
          </a:p>
          <a:p>
            <a:pPr algn="ctr"/>
            <a:r>
              <a:rPr lang="en-US" sz="1200" b="1" dirty="0">
                <a:solidFill>
                  <a:srgbClr val="3366FF"/>
                </a:solidFill>
                <a:latin typeface="Arial" panose="020B0604020202020204" pitchFamily="34" charset="0"/>
                <a:cs typeface="Arial" panose="020B0604020202020204" pitchFamily="34" charset="0"/>
              </a:rPr>
              <a:t>Tailored HCT approach / trial</a:t>
            </a:r>
          </a:p>
          <a:p>
            <a:pPr algn="ctr"/>
            <a:r>
              <a:rPr lang="en-US" sz="1200" dirty="0">
                <a:latin typeface="Arial" panose="020B0604020202020204" pitchFamily="34" charset="0"/>
                <a:cs typeface="Arial" panose="020B0604020202020204" pitchFamily="34" charset="0"/>
              </a:rPr>
              <a:t>Informed patient / medical team</a:t>
            </a:r>
          </a:p>
        </p:txBody>
      </p:sp>
      <p:sp>
        <p:nvSpPr>
          <p:cNvPr id="13" name="TextBox 12">
            <a:extLst>
              <a:ext uri="{FF2B5EF4-FFF2-40B4-BE49-F238E27FC236}">
                <a16:creationId xmlns:a16="http://schemas.microsoft.com/office/drawing/2014/main" id="{BDED9320-9A8B-EE00-9169-362AC79434B4}"/>
              </a:ext>
            </a:extLst>
          </p:cNvPr>
          <p:cNvSpPr txBox="1"/>
          <p:nvPr/>
        </p:nvSpPr>
        <p:spPr>
          <a:xfrm>
            <a:off x="1676925" y="133350"/>
            <a:ext cx="5638275" cy="400110"/>
          </a:xfrm>
          <a:prstGeom prst="rect">
            <a:avLst/>
          </a:prstGeom>
          <a:noFill/>
        </p:spPr>
        <p:txBody>
          <a:bodyPr wrap="none" rtlCol="0">
            <a:spAutoFit/>
          </a:bodyPr>
          <a:lstStyle/>
          <a:p>
            <a:r>
              <a:rPr lang="en-US" sz="2000" dirty="0">
                <a:solidFill>
                  <a:srgbClr val="1F497D"/>
                </a:solidFill>
              </a:rPr>
              <a:t>Optimizing HCT timing in IBMFS/MDS disorders</a:t>
            </a:r>
          </a:p>
        </p:txBody>
      </p:sp>
    </p:spTree>
    <p:extLst>
      <p:ext uri="{BB962C8B-B14F-4D97-AF65-F5344CB8AC3E}">
        <p14:creationId xmlns:p14="http://schemas.microsoft.com/office/powerpoint/2010/main" val="23796173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3" descr="184px-Cyclophosphamid.svg.png">
            <a:extLst>
              <a:ext uri="{FF2B5EF4-FFF2-40B4-BE49-F238E27FC236}">
                <a16:creationId xmlns:a16="http://schemas.microsoft.com/office/drawing/2014/main" id="{A67B567F-D88D-D456-E89C-5CFE389B5170}"/>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771650" y="1771650"/>
            <a:ext cx="53101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4" name="TextBox 147">
            <a:extLst>
              <a:ext uri="{FF2B5EF4-FFF2-40B4-BE49-F238E27FC236}">
                <a16:creationId xmlns:a16="http://schemas.microsoft.com/office/drawing/2014/main" id="{46409DDB-074E-702B-6312-557183E614B7}"/>
              </a:ext>
            </a:extLst>
          </p:cNvPr>
          <p:cNvSpPr txBox="1">
            <a:spLocks noChangeArrowheads="1"/>
          </p:cNvSpPr>
          <p:nvPr/>
        </p:nvSpPr>
        <p:spPr bwMode="auto">
          <a:xfrm>
            <a:off x="1314450" y="114300"/>
            <a:ext cx="65151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100" dirty="0">
                <a:solidFill>
                  <a:srgbClr val="001F60"/>
                </a:solidFill>
              </a:rPr>
              <a:t>New approach to HCT for patients with DC:</a:t>
            </a:r>
          </a:p>
          <a:p>
            <a:pPr algn="ctr" eaLnBrk="1" hangingPunct="1">
              <a:spcBef>
                <a:spcPct val="0"/>
              </a:spcBef>
              <a:buFontTx/>
              <a:buNone/>
            </a:pPr>
            <a:r>
              <a:rPr lang="en-US" altLang="en-US" sz="2100" dirty="0">
                <a:solidFill>
                  <a:srgbClr val="001F60"/>
                </a:solidFill>
              </a:rPr>
              <a:t>can we eliminate radiation and alkylating agents?</a:t>
            </a:r>
          </a:p>
        </p:txBody>
      </p:sp>
      <p:pic>
        <p:nvPicPr>
          <p:cNvPr id="79875" name="Picture 8" descr="Bone_marrow_biopsia_in_aplastic_anemia.jpg">
            <a:extLst>
              <a:ext uri="{FF2B5EF4-FFF2-40B4-BE49-F238E27FC236}">
                <a16:creationId xmlns:a16="http://schemas.microsoft.com/office/drawing/2014/main" id="{770A1DE1-453B-05C0-A552-47C5D0865C78}"/>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914651" y="3143251"/>
            <a:ext cx="2002631" cy="183118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9876" name="TextBox 5">
            <a:extLst>
              <a:ext uri="{FF2B5EF4-FFF2-40B4-BE49-F238E27FC236}">
                <a16:creationId xmlns:a16="http://schemas.microsoft.com/office/drawing/2014/main" id="{93CA413C-338A-EDE3-DFE2-E26022D540CF}"/>
              </a:ext>
            </a:extLst>
          </p:cNvPr>
          <p:cNvSpPr txBox="1">
            <a:spLocks noChangeArrowheads="1"/>
          </p:cNvSpPr>
          <p:nvPr/>
        </p:nvSpPr>
        <p:spPr bwMode="auto">
          <a:xfrm>
            <a:off x="1600200" y="1028700"/>
            <a:ext cx="133882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350" u="sng"/>
              <a:t>1. Conditioning</a:t>
            </a:r>
          </a:p>
        </p:txBody>
      </p:sp>
      <p:grpSp>
        <p:nvGrpSpPr>
          <p:cNvPr id="79877" name="Group 1">
            <a:extLst>
              <a:ext uri="{FF2B5EF4-FFF2-40B4-BE49-F238E27FC236}">
                <a16:creationId xmlns:a16="http://schemas.microsoft.com/office/drawing/2014/main" id="{D3578C23-0B90-A3E9-DCF4-F1EC1A63026C}"/>
              </a:ext>
            </a:extLst>
          </p:cNvPr>
          <p:cNvGrpSpPr>
            <a:grpSpLocks/>
          </p:cNvGrpSpPr>
          <p:nvPr/>
        </p:nvGrpSpPr>
        <p:grpSpPr bwMode="auto">
          <a:xfrm>
            <a:off x="4400550" y="1028700"/>
            <a:ext cx="3086100" cy="2026444"/>
            <a:chOff x="3809999" y="1371599"/>
            <a:chExt cx="4114801" cy="2701926"/>
          </a:xfrm>
        </p:grpSpPr>
        <p:pic>
          <p:nvPicPr>
            <p:cNvPr id="79890" name="Picture 55">
              <a:extLst>
                <a:ext uri="{FF2B5EF4-FFF2-40B4-BE49-F238E27FC236}">
                  <a16:creationId xmlns:a16="http://schemas.microsoft.com/office/drawing/2014/main" id="{07604818-E177-236F-EBF4-DE03425BDA2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248400" y="1524000"/>
              <a:ext cx="1676400" cy="2549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79891" name="Group 16">
              <a:extLst>
                <a:ext uri="{FF2B5EF4-FFF2-40B4-BE49-F238E27FC236}">
                  <a16:creationId xmlns:a16="http://schemas.microsoft.com/office/drawing/2014/main" id="{7D3F7019-3EEF-6B89-7B39-70C4B7AD51B2}"/>
                </a:ext>
              </a:extLst>
            </p:cNvPr>
            <p:cNvGrpSpPr>
              <a:grpSpLocks/>
            </p:cNvGrpSpPr>
            <p:nvPr/>
          </p:nvGrpSpPr>
          <p:grpSpPr bwMode="auto">
            <a:xfrm>
              <a:off x="3809999" y="1371599"/>
              <a:ext cx="2514599" cy="2667001"/>
              <a:chOff x="3809999" y="1295386"/>
              <a:chExt cx="2514600" cy="2666534"/>
            </a:xfrm>
          </p:grpSpPr>
          <p:grpSp>
            <p:nvGrpSpPr>
              <p:cNvPr id="79892" name="Group 6">
                <a:extLst>
                  <a:ext uri="{FF2B5EF4-FFF2-40B4-BE49-F238E27FC236}">
                    <a16:creationId xmlns:a16="http://schemas.microsoft.com/office/drawing/2014/main" id="{E5B200D1-6518-3C4D-BC04-38EB7FA3D8A0}"/>
                  </a:ext>
                </a:extLst>
              </p:cNvPr>
              <p:cNvGrpSpPr>
                <a:grpSpLocks/>
              </p:cNvGrpSpPr>
              <p:nvPr/>
            </p:nvGrpSpPr>
            <p:grpSpPr bwMode="auto">
              <a:xfrm>
                <a:off x="3809999" y="1764173"/>
                <a:ext cx="2514600" cy="2197747"/>
                <a:chOff x="1904999" y="1992773"/>
                <a:chExt cx="2514600" cy="2197747"/>
              </a:xfrm>
            </p:grpSpPr>
            <p:sp>
              <p:nvSpPr>
                <p:cNvPr id="79894" name="AutoShape 6">
                  <a:extLst>
                    <a:ext uri="{FF2B5EF4-FFF2-40B4-BE49-F238E27FC236}">
                      <a16:creationId xmlns:a16="http://schemas.microsoft.com/office/drawing/2014/main" id="{CD2C7AF5-8FDD-1352-E7B5-25EB314E793E}"/>
                    </a:ext>
                  </a:extLst>
                </p:cNvPr>
                <p:cNvSpPr>
                  <a:spLocks noChangeArrowheads="1"/>
                </p:cNvSpPr>
                <p:nvPr/>
              </p:nvSpPr>
              <p:spPr bwMode="auto">
                <a:xfrm rot="5400000" flipH="1">
                  <a:off x="2971706" y="2742627"/>
                  <a:ext cx="381186" cy="2514600"/>
                </a:xfrm>
                <a:prstGeom prst="curvedRightArrow">
                  <a:avLst>
                    <a:gd name="adj1" fmla="val 120025"/>
                    <a:gd name="adj2" fmla="val 239988"/>
                    <a:gd name="adj3" fmla="val 33333"/>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050"/>
                </a:p>
              </p:txBody>
            </p:sp>
            <p:sp>
              <p:nvSpPr>
                <p:cNvPr id="79895" name="TextBox 4">
                  <a:extLst>
                    <a:ext uri="{FF2B5EF4-FFF2-40B4-BE49-F238E27FC236}">
                      <a16:creationId xmlns:a16="http://schemas.microsoft.com/office/drawing/2014/main" id="{00A2ADE2-633C-6284-3A18-1BB362B732ED}"/>
                    </a:ext>
                  </a:extLst>
                </p:cNvPr>
                <p:cNvSpPr txBox="1">
                  <a:spLocks noChangeArrowheads="1"/>
                </p:cNvSpPr>
                <p:nvPr/>
              </p:nvSpPr>
              <p:spPr bwMode="auto">
                <a:xfrm>
                  <a:off x="2248159" y="1992773"/>
                  <a:ext cx="1926169" cy="40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350">
                      <a:solidFill>
                        <a:srgbClr val="0000FF"/>
                      </a:solidFill>
                    </a:rPr>
                    <a:t>Blood stem cells</a:t>
                  </a:r>
                </a:p>
              </p:txBody>
            </p:sp>
            <p:pic>
              <p:nvPicPr>
                <p:cNvPr id="79896" name="Picture 58">
                  <a:extLst>
                    <a:ext uri="{FF2B5EF4-FFF2-40B4-BE49-F238E27FC236}">
                      <a16:creationId xmlns:a16="http://schemas.microsoft.com/office/drawing/2014/main" id="{D07E9905-3AE3-D944-AD36-ACCD81BB59D5}"/>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667000" y="2361774"/>
                  <a:ext cx="1487488"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9893" name="TextBox 162">
                <a:extLst>
                  <a:ext uri="{FF2B5EF4-FFF2-40B4-BE49-F238E27FC236}">
                    <a16:creationId xmlns:a16="http://schemas.microsoft.com/office/drawing/2014/main" id="{87E63DF5-5B7E-EFBA-AE89-B2FE4168B83E}"/>
                  </a:ext>
                </a:extLst>
              </p:cNvPr>
              <p:cNvSpPr txBox="1">
                <a:spLocks noChangeArrowheads="1"/>
              </p:cNvSpPr>
              <p:nvPr/>
            </p:nvSpPr>
            <p:spPr bwMode="auto">
              <a:xfrm>
                <a:off x="4191001" y="1295386"/>
                <a:ext cx="1580006" cy="40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350" u="sng"/>
                  <a:t>2. Transplant</a:t>
                </a:r>
              </a:p>
            </p:txBody>
          </p:sp>
        </p:grpSp>
      </p:grpSp>
      <p:pic>
        <p:nvPicPr>
          <p:cNvPr id="23" name="Picture 55">
            <a:extLst>
              <a:ext uri="{FF2B5EF4-FFF2-40B4-BE49-F238E27FC236}">
                <a16:creationId xmlns:a16="http://schemas.microsoft.com/office/drawing/2014/main" id="{9BD51EBA-1EB8-C044-B151-BB0C3FB5DF6D}"/>
              </a:ext>
            </a:extLst>
          </p:cNvPr>
          <p:cNvPicPr>
            <a:picLocks noChangeAspect="1" noChangeArrowheads="1"/>
          </p:cNvPicPr>
          <p:nvPr/>
        </p:nvPicPr>
        <p:blipFill>
          <a:blip r:embed="rId7"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3200400" y="1143000"/>
            <a:ext cx="1257300" cy="1912626"/>
          </a:xfrm>
          <a:prstGeom prst="rect">
            <a:avLst/>
          </a:prstGeom>
          <a:solidFill>
            <a:schemeClr val="bg1"/>
          </a:solidFill>
          <a:ln>
            <a:noFill/>
          </a:ln>
          <a:extLst>
            <a:ext uri="{91240B29-F687-4f45-9708-019B960494DF}"/>
          </a:extLst>
        </p:spPr>
      </p:pic>
      <p:sp>
        <p:nvSpPr>
          <p:cNvPr id="79879" name="TextBox 3">
            <a:extLst>
              <a:ext uri="{FF2B5EF4-FFF2-40B4-BE49-F238E27FC236}">
                <a16:creationId xmlns:a16="http://schemas.microsoft.com/office/drawing/2014/main" id="{4D6245E0-BF47-650B-0850-2BF956C46B33}"/>
              </a:ext>
            </a:extLst>
          </p:cNvPr>
          <p:cNvSpPr txBox="1">
            <a:spLocks noChangeArrowheads="1"/>
          </p:cNvSpPr>
          <p:nvPr/>
        </p:nvSpPr>
        <p:spPr bwMode="auto">
          <a:xfrm>
            <a:off x="1543050" y="1485900"/>
            <a:ext cx="149271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350" dirty="0">
                <a:solidFill>
                  <a:srgbClr val="0000FF"/>
                </a:solidFill>
              </a:rPr>
              <a:t>Alkylating agents</a:t>
            </a:r>
          </a:p>
        </p:txBody>
      </p:sp>
      <p:grpSp>
        <p:nvGrpSpPr>
          <p:cNvPr id="79880" name="Group 26">
            <a:extLst>
              <a:ext uri="{FF2B5EF4-FFF2-40B4-BE49-F238E27FC236}">
                <a16:creationId xmlns:a16="http://schemas.microsoft.com/office/drawing/2014/main" id="{2D6BC7FD-2E63-0845-9849-A2337621E223}"/>
              </a:ext>
            </a:extLst>
          </p:cNvPr>
          <p:cNvGrpSpPr>
            <a:grpSpLocks/>
          </p:cNvGrpSpPr>
          <p:nvPr/>
        </p:nvGrpSpPr>
        <p:grpSpPr bwMode="auto">
          <a:xfrm>
            <a:off x="1543050" y="2286000"/>
            <a:ext cx="1028700" cy="626269"/>
            <a:chOff x="304800" y="3087482"/>
            <a:chExt cx="2493818" cy="1516506"/>
          </a:xfrm>
        </p:grpSpPr>
        <p:pic>
          <p:nvPicPr>
            <p:cNvPr id="79888" name="Picture 8" descr="radiation_symbol_1.png">
              <a:extLst>
                <a:ext uri="{FF2B5EF4-FFF2-40B4-BE49-F238E27FC236}">
                  <a16:creationId xmlns:a16="http://schemas.microsoft.com/office/drawing/2014/main" id="{36F11A20-28FC-FD7D-6E57-6FED81EB972C}"/>
                </a:ext>
              </a:extLst>
            </p:cNvPr>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858982" y="3918187"/>
              <a:ext cx="685800" cy="68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9" name="Rectangle 11">
              <a:extLst>
                <a:ext uri="{FF2B5EF4-FFF2-40B4-BE49-F238E27FC236}">
                  <a16:creationId xmlns:a16="http://schemas.microsoft.com/office/drawing/2014/main" id="{5F6E51CC-0EA0-A5B5-EE85-42033F2C1286}"/>
                </a:ext>
              </a:extLst>
            </p:cNvPr>
            <p:cNvSpPr>
              <a:spLocks noChangeArrowheads="1"/>
            </p:cNvSpPr>
            <p:nvPr/>
          </p:nvSpPr>
          <p:spPr bwMode="auto">
            <a:xfrm>
              <a:off x="304800" y="3087482"/>
              <a:ext cx="2493818" cy="72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350">
                  <a:solidFill>
                    <a:srgbClr val="0000FF"/>
                  </a:solidFill>
                </a:rPr>
                <a:t>Radiation</a:t>
              </a:r>
            </a:p>
          </p:txBody>
        </p:sp>
      </p:grpSp>
      <p:grpSp>
        <p:nvGrpSpPr>
          <p:cNvPr id="72713" name="Group 29">
            <a:extLst>
              <a:ext uri="{FF2B5EF4-FFF2-40B4-BE49-F238E27FC236}">
                <a16:creationId xmlns:a16="http://schemas.microsoft.com/office/drawing/2014/main" id="{346E6920-0605-2FBA-D09C-8B97ACD84D7A}"/>
              </a:ext>
            </a:extLst>
          </p:cNvPr>
          <p:cNvGrpSpPr>
            <a:grpSpLocks/>
          </p:cNvGrpSpPr>
          <p:nvPr/>
        </p:nvGrpSpPr>
        <p:grpSpPr bwMode="auto">
          <a:xfrm>
            <a:off x="1657350" y="3396283"/>
            <a:ext cx="1314450" cy="1143000"/>
            <a:chOff x="381000" y="4343400"/>
            <a:chExt cx="1752600" cy="1524000"/>
          </a:xfrm>
        </p:grpSpPr>
        <p:pic>
          <p:nvPicPr>
            <p:cNvPr id="79886" name="Picture 10" descr="images.jpeg">
              <a:extLst>
                <a:ext uri="{FF2B5EF4-FFF2-40B4-BE49-F238E27FC236}">
                  <a16:creationId xmlns:a16="http://schemas.microsoft.com/office/drawing/2014/main" id="{17AB92A7-8E61-E3C5-34BF-8B55869AA10B}"/>
                </a:ext>
              </a:extLst>
            </p:cNvPr>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533400" y="5015753"/>
              <a:ext cx="762000" cy="85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7" name="Rectangle 12">
              <a:extLst>
                <a:ext uri="{FF2B5EF4-FFF2-40B4-BE49-F238E27FC236}">
                  <a16:creationId xmlns:a16="http://schemas.microsoft.com/office/drawing/2014/main" id="{CF29A7DE-0B07-BE16-E626-F4A33AB3ED28}"/>
                </a:ext>
              </a:extLst>
            </p:cNvPr>
            <p:cNvSpPr>
              <a:spLocks noChangeArrowheads="1"/>
            </p:cNvSpPr>
            <p:nvPr/>
          </p:nvSpPr>
          <p:spPr bwMode="auto">
            <a:xfrm>
              <a:off x="381000" y="4343400"/>
              <a:ext cx="17526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350">
                  <a:solidFill>
                    <a:srgbClr val="0000FF"/>
                  </a:solidFill>
                </a:rPr>
                <a:t>Immune</a:t>
              </a:r>
            </a:p>
            <a:p>
              <a:pPr>
                <a:spcBef>
                  <a:spcPct val="0"/>
                </a:spcBef>
                <a:buFontTx/>
                <a:buNone/>
              </a:pPr>
              <a:r>
                <a:rPr lang="en-US" altLang="en-US" sz="1350">
                  <a:solidFill>
                    <a:srgbClr val="0000FF"/>
                  </a:solidFill>
                </a:rPr>
                <a:t>Suppression</a:t>
              </a:r>
            </a:p>
          </p:txBody>
        </p:sp>
      </p:grpSp>
      <p:pic>
        <p:nvPicPr>
          <p:cNvPr id="35" name="Picture 12" descr="Normal_bone_marrow.jpg">
            <a:extLst>
              <a:ext uri="{FF2B5EF4-FFF2-40B4-BE49-F238E27FC236}">
                <a16:creationId xmlns:a16="http://schemas.microsoft.com/office/drawing/2014/main" id="{2BF1F5B0-C599-98DA-ECBA-FB66BFE7119D}"/>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rot="5400000">
            <a:off x="3009900" y="3048000"/>
            <a:ext cx="1809750" cy="2000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3F35370D-96DA-40FE-91E6-4F071B908C07}"/>
              </a:ext>
            </a:extLst>
          </p:cNvPr>
          <p:cNvSpPr txBox="1">
            <a:spLocks noChangeArrowheads="1"/>
          </p:cNvSpPr>
          <p:nvPr/>
        </p:nvSpPr>
        <p:spPr bwMode="auto">
          <a:xfrm>
            <a:off x="1714500" y="1650207"/>
            <a:ext cx="51435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4050">
                <a:solidFill>
                  <a:srgbClr val="FF0000"/>
                </a:solidFill>
              </a:rPr>
              <a:t>X</a:t>
            </a:r>
          </a:p>
        </p:txBody>
      </p:sp>
      <p:sp>
        <p:nvSpPr>
          <p:cNvPr id="34" name="TextBox 33">
            <a:extLst>
              <a:ext uri="{FF2B5EF4-FFF2-40B4-BE49-F238E27FC236}">
                <a16:creationId xmlns:a16="http://schemas.microsoft.com/office/drawing/2014/main" id="{3CD365B6-049D-3654-D54D-01AD2A21A1FF}"/>
              </a:ext>
            </a:extLst>
          </p:cNvPr>
          <p:cNvSpPr txBox="1">
            <a:spLocks noChangeArrowheads="1"/>
          </p:cNvSpPr>
          <p:nvPr/>
        </p:nvSpPr>
        <p:spPr bwMode="auto">
          <a:xfrm>
            <a:off x="1657350" y="2400300"/>
            <a:ext cx="51435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4050">
                <a:solidFill>
                  <a:srgbClr val="FF0000"/>
                </a:solidFill>
              </a:rPr>
              <a:t>X</a:t>
            </a:r>
          </a:p>
        </p:txBody>
      </p:sp>
      <p:sp>
        <p:nvSpPr>
          <p:cNvPr id="36" name="TextBox 35">
            <a:extLst>
              <a:ext uri="{FF2B5EF4-FFF2-40B4-BE49-F238E27FC236}">
                <a16:creationId xmlns:a16="http://schemas.microsoft.com/office/drawing/2014/main" id="{19F06233-F3CE-695F-AE13-252165C686E9}"/>
              </a:ext>
            </a:extLst>
          </p:cNvPr>
          <p:cNvSpPr txBox="1">
            <a:spLocks noChangeArrowheads="1"/>
          </p:cNvSpPr>
          <p:nvPr/>
        </p:nvSpPr>
        <p:spPr bwMode="auto">
          <a:xfrm>
            <a:off x="5143500" y="3714750"/>
            <a:ext cx="173637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000">
                <a:solidFill>
                  <a:srgbClr val="3366FF"/>
                </a:solidFill>
              </a:rPr>
              <a:t>? </a:t>
            </a:r>
            <a:r>
              <a:rPr lang="en-US" altLang="en-US" sz="1800">
                <a:solidFill>
                  <a:srgbClr val="3366FF"/>
                </a:solidFill>
              </a:rPr>
              <a:t>engraftment</a:t>
            </a:r>
          </a:p>
        </p:txBody>
      </p:sp>
      <p:sp>
        <p:nvSpPr>
          <p:cNvPr id="3" name="TextBox 2">
            <a:extLst>
              <a:ext uri="{FF2B5EF4-FFF2-40B4-BE49-F238E27FC236}">
                <a16:creationId xmlns:a16="http://schemas.microsoft.com/office/drawing/2014/main" id="{F3EE8524-4F6C-42E9-A17F-E8E051954CEB}"/>
              </a:ext>
            </a:extLst>
          </p:cNvPr>
          <p:cNvSpPr txBox="1"/>
          <p:nvPr/>
        </p:nvSpPr>
        <p:spPr>
          <a:xfrm>
            <a:off x="226219" y="3755736"/>
            <a:ext cx="1428749" cy="584775"/>
          </a:xfrm>
          <a:prstGeom prst="rect">
            <a:avLst/>
          </a:prstGeom>
          <a:noFill/>
        </p:spPr>
        <p:txBody>
          <a:bodyPr wrap="square">
            <a:spAutoFit/>
          </a:bodyPr>
          <a:lstStyle/>
          <a:p>
            <a:pPr marL="0" lvl="1" eaLnBrk="1" hangingPunct="1">
              <a:spcBef>
                <a:spcPct val="0"/>
              </a:spcBef>
              <a:buFontTx/>
              <a:buNone/>
            </a:pPr>
            <a:r>
              <a:rPr lang="en-US" altLang="en-US" sz="1600" dirty="0"/>
              <a:t>Alemtuzumab</a:t>
            </a:r>
            <a:r>
              <a:rPr lang="en-US" altLang="en-US" sz="1600" b="1" dirty="0"/>
              <a:t> </a:t>
            </a:r>
          </a:p>
          <a:p>
            <a:pPr marL="0" lvl="1" eaLnBrk="1" hangingPunct="1">
              <a:spcBef>
                <a:spcPct val="0"/>
              </a:spcBef>
              <a:buFontTx/>
              <a:buNone/>
            </a:pPr>
            <a:r>
              <a:rPr lang="en-US" altLang="en-US" sz="1600" dirty="0"/>
              <a:t>Fludarabine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2713"/>
                                        </p:tgtEl>
                                        <p:attrNameLst>
                                          <p:attrName>style.visibility</p:attrName>
                                        </p:attrNameLst>
                                      </p:cBhvr>
                                      <p:to>
                                        <p:strVal val="visible"/>
                                      </p:to>
                                    </p:set>
                                  </p:childTnLst>
                                </p:cTn>
                              </p:par>
                              <p:par>
                                <p:cTn id="11" presetID="9"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dissolve">
                                      <p:cBhvr>
                                        <p:cTn id="13" dur="2500"/>
                                        <p:tgtEl>
                                          <p:spTgt spid="35"/>
                                        </p:tgtEl>
                                      </p:cBhvr>
                                    </p:animEffect>
                                  </p:childTnLst>
                                </p:cTn>
                              </p:par>
                              <p:par>
                                <p:cTn id="14" presetID="1" presetClass="entr" presetSubtype="0"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6" grpId="0"/>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4DF38763-C4C3-7F64-3485-7853A3ADC717}"/>
              </a:ext>
            </a:extLst>
          </p:cNvPr>
          <p:cNvCxnSpPr>
            <a:cxnSpLocks noChangeShapeType="1"/>
          </p:cNvCxnSpPr>
          <p:nvPr/>
        </p:nvCxnSpPr>
        <p:spPr bwMode="auto">
          <a:xfrm>
            <a:off x="18059400" y="5829300"/>
            <a:ext cx="0" cy="2057400"/>
          </a:xfrm>
          <a:prstGeom prst="line">
            <a:avLst/>
          </a:prstGeom>
          <a:noFill/>
          <a:ln w="12700">
            <a:solidFill>
              <a:srgbClr val="000090"/>
            </a:solidFill>
            <a:round/>
            <a:headEnd/>
            <a:tailEnd/>
          </a:ln>
          <a:effectLst>
            <a:outerShdw blurRad="40000" dist="20000" dir="5400000" rotWithShape="0">
              <a:srgbClr val="808080">
                <a:alpha val="37999"/>
              </a:srgbClr>
            </a:outerShdw>
          </a:effectLst>
        </p:spPr>
      </p:cxnSp>
      <p:sp>
        <p:nvSpPr>
          <p:cNvPr id="38917" name="TextBox 2">
            <a:extLst>
              <a:ext uri="{FF2B5EF4-FFF2-40B4-BE49-F238E27FC236}">
                <a16:creationId xmlns:a16="http://schemas.microsoft.com/office/drawing/2014/main" id="{1AF80105-3EF2-81BD-524B-40FC7A21BE07}"/>
              </a:ext>
            </a:extLst>
          </p:cNvPr>
          <p:cNvSpPr txBox="1">
            <a:spLocks noChangeArrowheads="1"/>
          </p:cNvSpPr>
          <p:nvPr/>
        </p:nvSpPr>
        <p:spPr bwMode="auto">
          <a:xfrm>
            <a:off x="6610866" y="1524708"/>
            <a:ext cx="1574470" cy="300082"/>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defRPr/>
            </a:pPr>
            <a:r>
              <a:rPr lang="en-US" altLang="en-US" sz="1350"/>
              <a:t>Current trial, n=35</a:t>
            </a:r>
          </a:p>
        </p:txBody>
      </p:sp>
      <p:grpSp>
        <p:nvGrpSpPr>
          <p:cNvPr id="4" name="Group 3">
            <a:extLst>
              <a:ext uri="{FF2B5EF4-FFF2-40B4-BE49-F238E27FC236}">
                <a16:creationId xmlns:a16="http://schemas.microsoft.com/office/drawing/2014/main" id="{665D8AE2-BEF8-D6C1-5768-6CD99E72D2AF}"/>
              </a:ext>
            </a:extLst>
          </p:cNvPr>
          <p:cNvGrpSpPr/>
          <p:nvPr/>
        </p:nvGrpSpPr>
        <p:grpSpPr>
          <a:xfrm>
            <a:off x="6610866" y="2088471"/>
            <a:ext cx="2065337" cy="485071"/>
            <a:chOff x="4799212" y="2064256"/>
            <a:chExt cx="2065337" cy="485071"/>
          </a:xfrm>
        </p:grpSpPr>
        <p:sp>
          <p:nvSpPr>
            <p:cNvPr id="38915" name="TextBox 5">
              <a:extLst>
                <a:ext uri="{FF2B5EF4-FFF2-40B4-BE49-F238E27FC236}">
                  <a16:creationId xmlns:a16="http://schemas.microsoft.com/office/drawing/2014/main" id="{995B4F05-F1FD-52F8-A9D9-75817D46C850}"/>
                </a:ext>
              </a:extLst>
            </p:cNvPr>
            <p:cNvSpPr txBox="1">
              <a:spLocks noChangeArrowheads="1"/>
            </p:cNvSpPr>
            <p:nvPr/>
          </p:nvSpPr>
          <p:spPr bwMode="auto">
            <a:xfrm>
              <a:off x="5508824" y="2295327"/>
              <a:ext cx="1355725" cy="254000"/>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r>
                <a:rPr lang="en-US" altLang="en-US" sz="1050"/>
                <a:t>Gadalla, </a:t>
              </a:r>
              <a:r>
                <a:rPr lang="en-US" altLang="en-US" sz="1050" i="1"/>
                <a:t>et al</a:t>
              </a:r>
              <a:r>
                <a:rPr lang="en-US" altLang="en-US" sz="1050"/>
                <a:t>, 2013</a:t>
              </a:r>
            </a:p>
          </p:txBody>
        </p:sp>
        <p:sp>
          <p:nvSpPr>
            <p:cNvPr id="38918" name="TextBox 10">
              <a:extLst>
                <a:ext uri="{FF2B5EF4-FFF2-40B4-BE49-F238E27FC236}">
                  <a16:creationId xmlns:a16="http://schemas.microsoft.com/office/drawing/2014/main" id="{727A3DE0-BB4F-1619-5924-8A2B38C2B9D0}"/>
                </a:ext>
              </a:extLst>
            </p:cNvPr>
            <p:cNvSpPr txBox="1">
              <a:spLocks noChangeArrowheads="1"/>
            </p:cNvSpPr>
            <p:nvPr/>
          </p:nvSpPr>
          <p:spPr bwMode="auto">
            <a:xfrm>
              <a:off x="4799212" y="2064256"/>
              <a:ext cx="2065337" cy="300038"/>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defRPr/>
              </a:pPr>
              <a:r>
                <a:rPr lang="en-US" altLang="en-US" sz="1350"/>
                <a:t>CIBMTR historical, n=34</a:t>
              </a:r>
            </a:p>
          </p:txBody>
        </p:sp>
      </p:grpSp>
      <p:sp>
        <p:nvSpPr>
          <p:cNvPr id="10" name="Title 1">
            <a:extLst>
              <a:ext uri="{FF2B5EF4-FFF2-40B4-BE49-F238E27FC236}">
                <a16:creationId xmlns:a16="http://schemas.microsoft.com/office/drawing/2014/main" id="{3D8F0BAF-1E95-6FC3-15B9-3606F7B6F439}"/>
              </a:ext>
            </a:extLst>
          </p:cNvPr>
          <p:cNvSpPr txBox="1">
            <a:spLocks noChangeArrowheads="1"/>
          </p:cNvSpPr>
          <p:nvPr/>
        </p:nvSpPr>
        <p:spPr bwMode="auto">
          <a:xfrm>
            <a:off x="338138" y="50800"/>
            <a:ext cx="8426450" cy="857250"/>
          </a:xfrm>
          <a:prstGeom prst="rect">
            <a:avLst/>
          </a:prstGeom>
          <a:noFill/>
          <a:ln>
            <a:noFill/>
          </a:ln>
        </p:spPr>
        <p:txBody>
          <a:bodyPr anchor="ctr"/>
          <a:lstStyle>
            <a:lvl1pPr algn="ctr" rtl="0" eaLnBrk="0" fontAlgn="base" hangingPunct="0">
              <a:spcBef>
                <a:spcPct val="0"/>
              </a:spcBef>
              <a:spcAft>
                <a:spcPct val="0"/>
              </a:spcAft>
              <a:defRPr sz="3300">
                <a:solidFill>
                  <a:schemeClr val="tx2"/>
                </a:solidFill>
                <a:latin typeface="+mj-lt"/>
                <a:ea typeface="+mj-ea"/>
                <a:cs typeface="ＭＳ Ｐゴシック" charset="0"/>
              </a:defRPr>
            </a:lvl1pPr>
            <a:lvl2pPr algn="ctr" rtl="0" eaLnBrk="0" fontAlgn="base" hangingPunct="0">
              <a:spcBef>
                <a:spcPct val="0"/>
              </a:spcBef>
              <a:spcAft>
                <a:spcPct val="0"/>
              </a:spcAft>
              <a:defRPr sz="33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33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33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3300">
                <a:solidFill>
                  <a:schemeClr val="tx2"/>
                </a:solidFill>
                <a:latin typeface="Arial" charset="0"/>
                <a:ea typeface="ＭＳ Ｐゴシック" charset="0"/>
                <a:cs typeface="ＭＳ Ｐゴシック" charset="0"/>
              </a:defRPr>
            </a:lvl5pPr>
            <a:lvl6pPr marL="342900" algn="ctr" rtl="0" fontAlgn="base">
              <a:spcBef>
                <a:spcPct val="0"/>
              </a:spcBef>
              <a:spcAft>
                <a:spcPct val="0"/>
              </a:spcAft>
              <a:defRPr sz="3300">
                <a:solidFill>
                  <a:schemeClr val="tx2"/>
                </a:solidFill>
                <a:latin typeface="Arial" charset="0"/>
                <a:ea typeface="ＭＳ Ｐゴシック" charset="0"/>
              </a:defRPr>
            </a:lvl6pPr>
            <a:lvl7pPr marL="685800" algn="ctr" rtl="0" fontAlgn="base">
              <a:spcBef>
                <a:spcPct val="0"/>
              </a:spcBef>
              <a:spcAft>
                <a:spcPct val="0"/>
              </a:spcAft>
              <a:defRPr sz="3300">
                <a:solidFill>
                  <a:schemeClr val="tx2"/>
                </a:solidFill>
                <a:latin typeface="Arial" charset="0"/>
                <a:ea typeface="ＭＳ Ｐゴシック" charset="0"/>
              </a:defRPr>
            </a:lvl7pPr>
            <a:lvl8pPr marL="1028700" algn="ctr" rtl="0" fontAlgn="base">
              <a:spcBef>
                <a:spcPct val="0"/>
              </a:spcBef>
              <a:spcAft>
                <a:spcPct val="0"/>
              </a:spcAft>
              <a:defRPr sz="3300">
                <a:solidFill>
                  <a:schemeClr val="tx2"/>
                </a:solidFill>
                <a:latin typeface="Arial" charset="0"/>
                <a:ea typeface="ＭＳ Ｐゴシック" charset="0"/>
              </a:defRPr>
            </a:lvl8pPr>
            <a:lvl9pPr marL="1371600" algn="ctr" rtl="0" fontAlgn="base">
              <a:spcBef>
                <a:spcPct val="0"/>
              </a:spcBef>
              <a:spcAft>
                <a:spcPct val="0"/>
              </a:spcAft>
              <a:defRPr sz="3300">
                <a:solidFill>
                  <a:schemeClr val="tx2"/>
                </a:solidFill>
                <a:latin typeface="Arial" charset="0"/>
                <a:ea typeface="ＭＳ Ｐゴシック" charset="0"/>
              </a:defRPr>
            </a:lvl9pPr>
          </a:lstStyle>
          <a:p>
            <a:pPr>
              <a:defRPr/>
            </a:pPr>
            <a:r>
              <a:rPr lang="en-US" altLang="en-US" sz="2000" kern="0" dirty="0">
                <a:solidFill>
                  <a:srgbClr val="002060"/>
                </a:solidFill>
              </a:rPr>
              <a:t>Results: Radiation- and alkylator-free HCT for BMF in DC patients</a:t>
            </a:r>
          </a:p>
        </p:txBody>
      </p:sp>
      <p:sp>
        <p:nvSpPr>
          <p:cNvPr id="46087" name="TextBox 4">
            <a:extLst>
              <a:ext uri="{FF2B5EF4-FFF2-40B4-BE49-F238E27FC236}">
                <a16:creationId xmlns:a16="http://schemas.microsoft.com/office/drawing/2014/main" id="{91801799-8EC5-24BA-19D3-3679F4C788C3}"/>
              </a:ext>
            </a:extLst>
          </p:cNvPr>
          <p:cNvSpPr txBox="1">
            <a:spLocks noChangeArrowheads="1"/>
          </p:cNvSpPr>
          <p:nvPr/>
        </p:nvSpPr>
        <p:spPr bwMode="auto">
          <a:xfrm>
            <a:off x="1800225" y="854341"/>
            <a:ext cx="5543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800" b="1" u="sng" dirty="0">
                <a:solidFill>
                  <a:srgbClr val="1F497D"/>
                </a:solidFill>
              </a:rPr>
              <a:t>5-year Survival</a:t>
            </a:r>
          </a:p>
        </p:txBody>
      </p:sp>
      <p:pic>
        <p:nvPicPr>
          <p:cNvPr id="16" name="Picture 15">
            <a:extLst>
              <a:ext uri="{FF2B5EF4-FFF2-40B4-BE49-F238E27FC236}">
                <a16:creationId xmlns:a16="http://schemas.microsoft.com/office/drawing/2014/main" id="{5B201E15-4377-7730-2735-775D0ED094E9}"/>
              </a:ext>
            </a:extLst>
          </p:cNvPr>
          <p:cNvPicPr>
            <a:picLocks noChangeAspect="1"/>
          </p:cNvPicPr>
          <p:nvPr/>
        </p:nvPicPr>
        <p:blipFill>
          <a:blip r:embed="rId3"/>
          <a:stretch>
            <a:fillRect/>
          </a:stretch>
        </p:blipFill>
        <p:spPr>
          <a:xfrm>
            <a:off x="2804191" y="1213899"/>
            <a:ext cx="4191000" cy="2905955"/>
          </a:xfrm>
          <a:prstGeom prst="rect">
            <a:avLst/>
          </a:prstGeom>
        </p:spPr>
      </p:pic>
      <p:sp>
        <p:nvSpPr>
          <p:cNvPr id="2" name="TextBox 1">
            <a:extLst>
              <a:ext uri="{FF2B5EF4-FFF2-40B4-BE49-F238E27FC236}">
                <a16:creationId xmlns:a16="http://schemas.microsoft.com/office/drawing/2014/main" id="{B5AF6BB0-D1DB-0A45-7044-5C6C909BC3F8}"/>
              </a:ext>
            </a:extLst>
          </p:cNvPr>
          <p:cNvSpPr txBox="1"/>
          <p:nvPr/>
        </p:nvSpPr>
        <p:spPr>
          <a:xfrm>
            <a:off x="656283" y="861891"/>
            <a:ext cx="1940442" cy="3647152"/>
          </a:xfrm>
          <a:prstGeom prst="rect">
            <a:avLst/>
          </a:prstGeom>
          <a:noFill/>
        </p:spPr>
        <p:txBody>
          <a:bodyPr wrap="square" rtlCol="0">
            <a:spAutoFit/>
          </a:bodyPr>
          <a:lstStyle/>
          <a:p>
            <a:r>
              <a:rPr lang="en-US" dirty="0"/>
              <a:t>N=35</a:t>
            </a:r>
          </a:p>
          <a:p>
            <a:r>
              <a:rPr lang="en-US" dirty="0"/>
              <a:t>2012 – 2023</a:t>
            </a:r>
          </a:p>
          <a:p>
            <a:endParaRPr lang="en-US" sz="1200" dirty="0"/>
          </a:p>
          <a:p>
            <a:r>
              <a:rPr lang="en-US" dirty="0"/>
              <a:t>Prospective, multi-center trial</a:t>
            </a:r>
          </a:p>
          <a:p>
            <a:endParaRPr lang="en-US" sz="1200" dirty="0"/>
          </a:p>
          <a:p>
            <a:r>
              <a:rPr lang="en-US" dirty="0"/>
              <a:t>5-year survival 89%</a:t>
            </a:r>
          </a:p>
          <a:p>
            <a:endParaRPr lang="en-US" sz="900" dirty="0"/>
          </a:p>
          <a:p>
            <a:r>
              <a:rPr lang="en-US" dirty="0">
                <a:solidFill>
                  <a:srgbClr val="3366FF"/>
                </a:solidFill>
              </a:rPr>
              <a:t>Decreased acute toxicity rate</a:t>
            </a:r>
          </a:p>
          <a:p>
            <a:endParaRPr lang="en-US" sz="900" dirty="0"/>
          </a:p>
          <a:p>
            <a:r>
              <a:rPr lang="en-US" dirty="0"/>
              <a:t>Long-term outcomes?</a:t>
            </a:r>
          </a:p>
        </p:txBody>
      </p:sp>
      <p:grpSp>
        <p:nvGrpSpPr>
          <p:cNvPr id="3" name="Group 2">
            <a:extLst>
              <a:ext uri="{FF2B5EF4-FFF2-40B4-BE49-F238E27FC236}">
                <a16:creationId xmlns:a16="http://schemas.microsoft.com/office/drawing/2014/main" id="{6EB97584-0C11-7E84-2BFC-FE5DD5CE9FAF}"/>
              </a:ext>
            </a:extLst>
          </p:cNvPr>
          <p:cNvGrpSpPr/>
          <p:nvPr/>
        </p:nvGrpSpPr>
        <p:grpSpPr>
          <a:xfrm>
            <a:off x="6172200" y="4095750"/>
            <a:ext cx="2671165" cy="933110"/>
            <a:chOff x="4981613" y="3202546"/>
            <a:chExt cx="3431343" cy="1198661"/>
          </a:xfrm>
        </p:grpSpPr>
        <p:pic>
          <p:nvPicPr>
            <p:cNvPr id="5" name="Picture 22">
              <a:extLst>
                <a:ext uri="{FF2B5EF4-FFF2-40B4-BE49-F238E27FC236}">
                  <a16:creationId xmlns:a16="http://schemas.microsoft.com/office/drawing/2014/main" id="{7405C9B7-016F-F0B4-5435-E883785BFC9E}"/>
                </a:ext>
              </a:extLst>
            </p:cNvPr>
            <p:cNvPicPr>
              <a:picLocks noChangeAspect="1"/>
            </p:cNvPicPr>
            <p:nvPr/>
          </p:nvPicPr>
          <p:blipFill>
            <a:blip r:embed="rId4" cstate="screen">
              <a:extLst>
                <a:ext uri="{28A0092B-C50C-407E-A947-70E740481C1C}">
                  <a14:useLocalDpi xmlns:a14="http://schemas.microsoft.com/office/drawing/2010/main"/>
                </a:ext>
              </a:extLst>
            </a:blip>
            <a:srcRect t="-414"/>
            <a:stretch>
              <a:fillRect/>
            </a:stretch>
          </p:blipFill>
          <p:spPr bwMode="auto">
            <a:xfrm>
              <a:off x="6082063" y="3258109"/>
              <a:ext cx="399142" cy="409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3">
              <a:extLst>
                <a:ext uri="{FF2B5EF4-FFF2-40B4-BE49-F238E27FC236}">
                  <a16:creationId xmlns:a16="http://schemas.microsoft.com/office/drawing/2014/main" id="{404030BD-B166-D021-9981-05A0A97050CE}"/>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16985" y="3315259"/>
              <a:ext cx="412086" cy="33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4">
              <a:extLst>
                <a:ext uri="{FF2B5EF4-FFF2-40B4-BE49-F238E27FC236}">
                  <a16:creationId xmlns:a16="http://schemas.microsoft.com/office/drawing/2014/main" id="{6C25C4C7-959A-8DE9-BC62-2DC392C3EF50}"/>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061692" y="3273983"/>
              <a:ext cx="394827" cy="388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5">
              <a:extLst>
                <a:ext uri="{FF2B5EF4-FFF2-40B4-BE49-F238E27FC236}">
                  <a16:creationId xmlns:a16="http://schemas.microsoft.com/office/drawing/2014/main" id="{89B94B32-2B25-ACA7-3B9C-3FF0804A3FA8}"/>
                </a:ext>
              </a:extLst>
            </p:cNvPr>
            <p:cNvPicPr>
              <a:picLocks noChangeAspect="1"/>
            </p:cNvPicPr>
            <p:nvPr/>
          </p:nvPicPr>
          <p:blipFill>
            <a:blip r:embed="rId7" cstate="screen">
              <a:extLst>
                <a:ext uri="{28A0092B-C50C-407E-A947-70E740481C1C}">
                  <a14:useLocalDpi xmlns:a14="http://schemas.microsoft.com/office/drawing/2010/main"/>
                </a:ext>
              </a:extLst>
            </a:blip>
            <a:srcRect t="-3"/>
            <a:stretch>
              <a:fillRect/>
            </a:stretch>
          </p:blipFill>
          <p:spPr bwMode="auto">
            <a:xfrm>
              <a:off x="6541671" y="3256521"/>
              <a:ext cx="459555" cy="412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6">
              <a:extLst>
                <a:ext uri="{FF2B5EF4-FFF2-40B4-BE49-F238E27FC236}">
                  <a16:creationId xmlns:a16="http://schemas.microsoft.com/office/drawing/2014/main" id="{C70CCB6E-5C29-D2D4-B358-06CD0C946E2C}"/>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482215" y="3202546"/>
              <a:ext cx="539382" cy="48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
              <a:extLst>
                <a:ext uri="{FF2B5EF4-FFF2-40B4-BE49-F238E27FC236}">
                  <a16:creationId xmlns:a16="http://schemas.microsoft.com/office/drawing/2014/main" id="{0D313493-E027-5E63-8538-0907C04E4FE4}"/>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989535" y="3278745"/>
              <a:ext cx="381883" cy="381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a:extLst>
                <a:ext uri="{FF2B5EF4-FFF2-40B4-BE49-F238E27FC236}">
                  <a16:creationId xmlns:a16="http://schemas.microsoft.com/office/drawing/2014/main" id="{360499FB-069A-109B-23DE-6EA9A195374B}"/>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flipH="1">
              <a:off x="5041274" y="3857265"/>
              <a:ext cx="336574" cy="50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0" descr="A picture containing drawing&#10;&#10;Description automatically generated">
              <a:extLst>
                <a:ext uri="{FF2B5EF4-FFF2-40B4-BE49-F238E27FC236}">
                  <a16:creationId xmlns:a16="http://schemas.microsoft.com/office/drawing/2014/main" id="{AA62E7B7-3F3F-7808-8792-48C1BC4E4B93}"/>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504694" y="3920766"/>
              <a:ext cx="420716" cy="420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1" descr="A close up of a logo&#10;&#10;Description automatically generated">
              <a:extLst>
                <a:ext uri="{FF2B5EF4-FFF2-40B4-BE49-F238E27FC236}">
                  <a16:creationId xmlns:a16="http://schemas.microsoft.com/office/drawing/2014/main" id="{20C720CC-4790-4E4F-CF3D-F721FF0AFBC6}"/>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b="-9642"/>
            <a:stretch>
              <a:fillRect/>
            </a:stretch>
          </p:blipFill>
          <p:spPr bwMode="auto">
            <a:xfrm>
              <a:off x="6052256" y="3901715"/>
              <a:ext cx="394827" cy="446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DB8A29E0-6148-0C64-F728-DCF31EA84EA2}"/>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082658" y="3946166"/>
              <a:ext cx="349520" cy="351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Graphic 10">
              <a:extLst>
                <a:ext uri="{FF2B5EF4-FFF2-40B4-BE49-F238E27FC236}">
                  <a16:creationId xmlns:a16="http://schemas.microsoft.com/office/drawing/2014/main" id="{1B16AAEE-20DA-CD47-09D1-DFF2CAEAC23A}"/>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8018130" y="3938229"/>
              <a:ext cx="394826" cy="4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A close up of a sign&#10;&#10;Description automatically generated">
              <a:extLst>
                <a:ext uri="{FF2B5EF4-FFF2-40B4-BE49-F238E27FC236}">
                  <a16:creationId xmlns:a16="http://schemas.microsoft.com/office/drawing/2014/main" id="{BD9CEE41-22F5-4D4A-A733-3293DF70C9C0}"/>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t="-11159" b="-18649"/>
            <a:stretch>
              <a:fillRect/>
            </a:stretch>
          </p:blipFill>
          <p:spPr bwMode="auto">
            <a:xfrm>
              <a:off x="6573929" y="3844565"/>
              <a:ext cx="381883" cy="55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a:extLst>
                <a:ext uri="{FF2B5EF4-FFF2-40B4-BE49-F238E27FC236}">
                  <a16:creationId xmlns:a16="http://schemas.microsoft.com/office/drawing/2014/main" id="{26AE7AE6-7512-6E7E-F133-28416F4AE44F}"/>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7559024" y="3952515"/>
              <a:ext cx="332259" cy="409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Graphic 7">
              <a:extLst>
                <a:ext uri="{FF2B5EF4-FFF2-40B4-BE49-F238E27FC236}">
                  <a16:creationId xmlns:a16="http://schemas.microsoft.com/office/drawing/2014/main" id="{E2962BC3-CB31-F0D1-C4F3-E5E55EEED36F}"/>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4981613" y="3250171"/>
              <a:ext cx="440136" cy="483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 name="Picture 11" descr="A picture containing food, drawing&#10;&#10;Description automatically generated">
            <a:extLst>
              <a:ext uri="{FF2B5EF4-FFF2-40B4-BE49-F238E27FC236}">
                <a16:creationId xmlns:a16="http://schemas.microsoft.com/office/drawing/2014/main" id="{530B8CAB-3DAC-7230-F33B-E2CD27D6B9EA}"/>
              </a:ext>
            </a:extLst>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3342121" y="4344584"/>
            <a:ext cx="2733746" cy="52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264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
            <a:extLst>
              <a:ext uri="{FF2B5EF4-FFF2-40B4-BE49-F238E27FC236}">
                <a16:creationId xmlns:a16="http://schemas.microsoft.com/office/drawing/2014/main" id="{FA7C8333-FC8F-256E-96D1-738E3230D29C}"/>
              </a:ext>
            </a:extLst>
          </p:cNvPr>
          <p:cNvSpPr>
            <a:spLocks noChangeArrowheads="1"/>
          </p:cNvSpPr>
          <p:nvPr/>
        </p:nvSpPr>
        <p:spPr bwMode="auto">
          <a:xfrm>
            <a:off x="533400" y="3270250"/>
            <a:ext cx="8305800" cy="1038746"/>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r>
              <a:rPr lang="en-US" altLang="en-US" sz="1350" dirty="0"/>
              <a:t>“…treatment of ill children may allow a physician to have decades of experience with individual patients throughout their growth and development…</a:t>
            </a:r>
          </a:p>
          <a:p>
            <a:pPr eaLnBrk="1" hangingPunct="1">
              <a:spcBef>
                <a:spcPct val="0"/>
              </a:spcBef>
              <a:buFontTx/>
              <a:buNone/>
              <a:defRPr/>
            </a:pPr>
            <a:endParaRPr lang="en-US" altLang="en-US" sz="750" dirty="0"/>
          </a:p>
          <a:p>
            <a:pPr eaLnBrk="1" hangingPunct="1">
              <a:spcBef>
                <a:spcPct val="0"/>
              </a:spcBef>
              <a:buFontTx/>
              <a:buNone/>
              <a:defRPr/>
            </a:pPr>
            <a:r>
              <a:rPr lang="en-US" altLang="en-US" sz="1350" dirty="0"/>
              <a:t>… the physician may not have the proper tools at the first encounter, but…biomedical science may in time develop those tools.  All the physician needs to do is keep trying—and live long enough to see the victory.”</a:t>
            </a:r>
          </a:p>
        </p:txBody>
      </p:sp>
      <p:sp>
        <p:nvSpPr>
          <p:cNvPr id="61442" name="TextBox 2">
            <a:extLst>
              <a:ext uri="{FF2B5EF4-FFF2-40B4-BE49-F238E27FC236}">
                <a16:creationId xmlns:a16="http://schemas.microsoft.com/office/drawing/2014/main" id="{5CC7F856-92CC-EA0B-8E50-60382218A3F6}"/>
              </a:ext>
            </a:extLst>
          </p:cNvPr>
          <p:cNvSpPr txBox="1">
            <a:spLocks noChangeArrowheads="1"/>
          </p:cNvSpPr>
          <p:nvPr/>
        </p:nvSpPr>
        <p:spPr bwMode="auto">
          <a:xfrm>
            <a:off x="4167188" y="4319587"/>
            <a:ext cx="4443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200">
                <a:solidFill>
                  <a:srgbClr val="000090"/>
                </a:solidFill>
              </a:rPr>
              <a:t>David G. Nathan, M.D.</a:t>
            </a:r>
          </a:p>
          <a:p>
            <a:pPr eaLnBrk="1" hangingPunct="1">
              <a:spcBef>
                <a:spcPct val="0"/>
              </a:spcBef>
              <a:buFontTx/>
              <a:buNone/>
            </a:pPr>
            <a:r>
              <a:rPr lang="en-US" altLang="en-US" sz="1200">
                <a:solidFill>
                  <a:srgbClr val="000090"/>
                </a:solidFill>
              </a:rPr>
              <a:t>“A Pediatrician Takes the Long View”; </a:t>
            </a:r>
            <a:r>
              <a:rPr lang="en-US" altLang="en-US" sz="1200" i="1">
                <a:solidFill>
                  <a:srgbClr val="000090"/>
                </a:solidFill>
              </a:rPr>
              <a:t>Harvard Magazine</a:t>
            </a:r>
            <a:r>
              <a:rPr lang="en-US" altLang="en-US" sz="1200">
                <a:solidFill>
                  <a:srgbClr val="000090"/>
                </a:solidFill>
              </a:rPr>
              <a:t>, 2012</a:t>
            </a:r>
          </a:p>
        </p:txBody>
      </p:sp>
      <p:pic>
        <p:nvPicPr>
          <p:cNvPr id="64515" name="Picture 3">
            <a:extLst>
              <a:ext uri="{FF2B5EF4-FFF2-40B4-BE49-F238E27FC236}">
                <a16:creationId xmlns:a16="http://schemas.microsoft.com/office/drawing/2014/main" id="{6A3512B4-DEF6-9064-C50E-A3108B6CDEB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38400" y="920750"/>
            <a:ext cx="1638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TextBox 4">
            <a:extLst>
              <a:ext uri="{FF2B5EF4-FFF2-40B4-BE49-F238E27FC236}">
                <a16:creationId xmlns:a16="http://schemas.microsoft.com/office/drawing/2014/main" id="{9DE484ED-C63E-7C15-B917-F5A746E8B7F1}"/>
              </a:ext>
            </a:extLst>
          </p:cNvPr>
          <p:cNvSpPr txBox="1">
            <a:spLocks noChangeArrowheads="1"/>
          </p:cNvSpPr>
          <p:nvPr/>
        </p:nvSpPr>
        <p:spPr bwMode="auto">
          <a:xfrm>
            <a:off x="2355850" y="2782887"/>
            <a:ext cx="1885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200">
                <a:solidFill>
                  <a:srgbClr val="0000FF"/>
                </a:solidFill>
              </a:rPr>
              <a:t>3 years old</a:t>
            </a:r>
          </a:p>
          <a:p>
            <a:pPr eaLnBrk="1" hangingPunct="1">
              <a:spcBef>
                <a:spcPct val="0"/>
              </a:spcBef>
              <a:buFontTx/>
              <a:buNone/>
            </a:pPr>
            <a:r>
              <a:rPr lang="en-US" altLang="en-US" sz="1200" i="1">
                <a:solidFill>
                  <a:srgbClr val="0000FF"/>
                </a:solidFill>
              </a:rPr>
              <a:t>-17 months post-BMT</a:t>
            </a:r>
          </a:p>
        </p:txBody>
      </p:sp>
      <p:pic>
        <p:nvPicPr>
          <p:cNvPr id="64517" name="Picture 132">
            <a:extLst>
              <a:ext uri="{FF2B5EF4-FFF2-40B4-BE49-F238E27FC236}">
                <a16:creationId xmlns:a16="http://schemas.microsoft.com/office/drawing/2014/main" id="{AE333ED1-EBB0-40C8-B4AD-1324AA180C16}"/>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06425" y="925512"/>
            <a:ext cx="1587500"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8" name="TextBox 4">
            <a:extLst>
              <a:ext uri="{FF2B5EF4-FFF2-40B4-BE49-F238E27FC236}">
                <a16:creationId xmlns:a16="http://schemas.microsoft.com/office/drawing/2014/main" id="{709312C3-852B-4B96-561C-F1558B1AF008}"/>
              </a:ext>
            </a:extLst>
          </p:cNvPr>
          <p:cNvSpPr txBox="1">
            <a:spLocks noChangeArrowheads="1"/>
          </p:cNvSpPr>
          <p:nvPr/>
        </p:nvSpPr>
        <p:spPr bwMode="auto">
          <a:xfrm>
            <a:off x="552450" y="2351087"/>
            <a:ext cx="1885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200">
                <a:solidFill>
                  <a:srgbClr val="0000FF"/>
                </a:solidFill>
              </a:rPr>
              <a:t>2 years old</a:t>
            </a:r>
          </a:p>
          <a:p>
            <a:pPr eaLnBrk="1" hangingPunct="1">
              <a:spcBef>
                <a:spcPct val="0"/>
              </a:spcBef>
              <a:buFontTx/>
              <a:buNone/>
            </a:pPr>
            <a:r>
              <a:rPr lang="en-US" altLang="en-US" sz="1200" i="1">
                <a:solidFill>
                  <a:srgbClr val="0000FF"/>
                </a:solidFill>
              </a:rPr>
              <a:t>-6 months post-BMT</a:t>
            </a:r>
          </a:p>
        </p:txBody>
      </p:sp>
      <p:pic>
        <p:nvPicPr>
          <p:cNvPr id="64519" name="Picture 3">
            <a:extLst>
              <a:ext uri="{FF2B5EF4-FFF2-40B4-BE49-F238E27FC236}">
                <a16:creationId xmlns:a16="http://schemas.microsoft.com/office/drawing/2014/main" id="{95A6001D-E9A0-5511-51F1-1D143825DCFC}"/>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32300" y="920750"/>
            <a:ext cx="1809750" cy="168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TextBox 4">
            <a:extLst>
              <a:ext uri="{FF2B5EF4-FFF2-40B4-BE49-F238E27FC236}">
                <a16:creationId xmlns:a16="http://schemas.microsoft.com/office/drawing/2014/main" id="{4857B138-58FF-43C0-2A75-78C9357E477B}"/>
              </a:ext>
            </a:extLst>
          </p:cNvPr>
          <p:cNvSpPr txBox="1">
            <a:spLocks noChangeArrowheads="1"/>
          </p:cNvSpPr>
          <p:nvPr/>
        </p:nvSpPr>
        <p:spPr bwMode="auto">
          <a:xfrm>
            <a:off x="4403725" y="2610643"/>
            <a:ext cx="2482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200">
                <a:solidFill>
                  <a:srgbClr val="0000FF"/>
                </a:solidFill>
              </a:rPr>
              <a:t>7 years old</a:t>
            </a:r>
          </a:p>
          <a:p>
            <a:pPr eaLnBrk="1" hangingPunct="1">
              <a:spcBef>
                <a:spcPct val="0"/>
              </a:spcBef>
              <a:buFontTx/>
              <a:buNone/>
            </a:pPr>
            <a:r>
              <a:rPr lang="en-US" altLang="en-US" sz="1200" i="1">
                <a:solidFill>
                  <a:srgbClr val="0000FF"/>
                </a:solidFill>
              </a:rPr>
              <a:t>-68 months post-BMT</a:t>
            </a:r>
          </a:p>
        </p:txBody>
      </p:sp>
      <p:pic>
        <p:nvPicPr>
          <p:cNvPr id="5" name="Picture 4">
            <a:extLst>
              <a:ext uri="{FF2B5EF4-FFF2-40B4-BE49-F238E27FC236}">
                <a16:creationId xmlns:a16="http://schemas.microsoft.com/office/drawing/2014/main" id="{C187923C-E3F7-3FB6-21CA-04B492055563}"/>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6595138" y="927100"/>
            <a:ext cx="2149475" cy="168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259FF42B-F75A-8F2F-E3C9-52558FC9EF7E}"/>
              </a:ext>
            </a:extLst>
          </p:cNvPr>
          <p:cNvSpPr txBox="1">
            <a:spLocks/>
          </p:cNvSpPr>
          <p:nvPr/>
        </p:nvSpPr>
        <p:spPr bwMode="auto">
          <a:xfrm>
            <a:off x="266700" y="53975"/>
            <a:ext cx="8610600" cy="85725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pPr>
              <a:defRPr/>
            </a:pPr>
            <a:r>
              <a:rPr lang="en-US" altLang="x-none" sz="2000" kern="0" dirty="0">
                <a:solidFill>
                  <a:srgbClr val="1F497D"/>
                </a:solidFill>
              </a:rPr>
              <a:t>Can radiation- &amp; alkylator-free HCT improve long-term outcomes in DC?</a:t>
            </a:r>
          </a:p>
        </p:txBody>
      </p:sp>
      <p:sp>
        <p:nvSpPr>
          <p:cNvPr id="2" name="TextBox 4">
            <a:extLst>
              <a:ext uri="{FF2B5EF4-FFF2-40B4-BE49-F238E27FC236}">
                <a16:creationId xmlns:a16="http://schemas.microsoft.com/office/drawing/2014/main" id="{8E51BFF0-9113-7E6F-FD1B-A2157F33724F}"/>
              </a:ext>
            </a:extLst>
          </p:cNvPr>
          <p:cNvSpPr txBox="1">
            <a:spLocks noChangeArrowheads="1"/>
          </p:cNvSpPr>
          <p:nvPr/>
        </p:nvSpPr>
        <p:spPr bwMode="auto">
          <a:xfrm>
            <a:off x="6574169" y="2582069"/>
            <a:ext cx="21494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200" i="1" dirty="0">
                <a:solidFill>
                  <a:srgbClr val="0000FF"/>
                </a:solidFill>
              </a:rPr>
              <a:t>-liver and lung disease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a:extLst>
              <a:ext uri="{FF2B5EF4-FFF2-40B4-BE49-F238E27FC236}">
                <a16:creationId xmlns:a16="http://schemas.microsoft.com/office/drawing/2014/main" id="{9A040D3B-9760-1094-F40D-87DE82FE062C}"/>
              </a:ext>
            </a:extLst>
          </p:cNvPr>
          <p:cNvSpPr txBox="1">
            <a:spLocks noChangeArrowheads="1"/>
          </p:cNvSpPr>
          <p:nvPr/>
        </p:nvSpPr>
        <p:spPr bwMode="auto">
          <a:xfrm>
            <a:off x="1657350" y="206558"/>
            <a:ext cx="5829300" cy="67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3000" dirty="0">
                <a:solidFill>
                  <a:srgbClr val="002060"/>
                </a:solidFill>
              </a:rPr>
              <a:t>Thank you!</a:t>
            </a:r>
            <a:br>
              <a:rPr lang="en-US" altLang="en-US" sz="3000" u="sng" dirty="0">
                <a:solidFill>
                  <a:srgbClr val="002060"/>
                </a:solidFill>
              </a:rPr>
            </a:br>
            <a:endParaRPr lang="en-US" altLang="en-US" sz="3000" dirty="0">
              <a:solidFill>
                <a:srgbClr val="002060"/>
              </a:solidFill>
            </a:endParaRPr>
          </a:p>
        </p:txBody>
      </p:sp>
      <p:pic>
        <p:nvPicPr>
          <p:cNvPr id="115715" name="Picture 3">
            <a:extLst>
              <a:ext uri="{FF2B5EF4-FFF2-40B4-BE49-F238E27FC236}">
                <a16:creationId xmlns:a16="http://schemas.microsoft.com/office/drawing/2014/main" id="{7676A6E3-90FE-AE88-A0EB-77B80A80E23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26903" y="3843723"/>
            <a:ext cx="19653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9" name="Picture 16">
            <a:extLst>
              <a:ext uri="{FF2B5EF4-FFF2-40B4-BE49-F238E27FC236}">
                <a16:creationId xmlns:a16="http://schemas.microsoft.com/office/drawing/2014/main" id="{C764FE80-1BAF-A8BE-BCB8-25DAF74AF21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t="-4282"/>
          <a:stretch>
            <a:fillRect/>
          </a:stretch>
        </p:blipFill>
        <p:spPr bwMode="auto">
          <a:xfrm>
            <a:off x="5257800" y="3819910"/>
            <a:ext cx="24860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25" name="Picture 20">
            <a:extLst>
              <a:ext uri="{FF2B5EF4-FFF2-40B4-BE49-F238E27FC236}">
                <a16:creationId xmlns:a16="http://schemas.microsoft.com/office/drawing/2014/main" id="{6EBEEE46-48AC-7AB8-6B1C-0580965A6E1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277392" y="1066415"/>
            <a:ext cx="2154495" cy="796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26" name="Picture 21">
            <a:extLst>
              <a:ext uri="{FF2B5EF4-FFF2-40B4-BE49-F238E27FC236}">
                <a16:creationId xmlns:a16="http://schemas.microsoft.com/office/drawing/2014/main" id="{32E788E9-8208-C486-1776-28CFBEF8DA6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485296" y="4313152"/>
            <a:ext cx="140811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28" name="Picture 22">
            <a:extLst>
              <a:ext uri="{FF2B5EF4-FFF2-40B4-BE49-F238E27FC236}">
                <a16:creationId xmlns:a16="http://schemas.microsoft.com/office/drawing/2014/main" id="{53F09397-6C7E-0BD5-FBAC-369135609735}"/>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894116" y="3998504"/>
            <a:ext cx="1350963"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29" name="Picture 24" descr="A picture containing text&#10;&#10;Description automatically generated">
            <a:extLst>
              <a:ext uri="{FF2B5EF4-FFF2-40B4-BE49-F238E27FC236}">
                <a16:creationId xmlns:a16="http://schemas.microsoft.com/office/drawing/2014/main" id="{6DDDE008-420B-E6D6-D45C-BBD3858D3C29}"/>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895166" y="4334260"/>
            <a:ext cx="1808162"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1" descr="A picture containing food, drawing&#10;&#10;Description automatically generated">
            <a:extLst>
              <a:ext uri="{FF2B5EF4-FFF2-40B4-BE49-F238E27FC236}">
                <a16:creationId xmlns:a16="http://schemas.microsoft.com/office/drawing/2014/main" id="{6305890E-2269-5036-F88B-D150C2A8EF12}"/>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64513" y="1181667"/>
            <a:ext cx="295632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close-up of a logo&#10;&#10;Description automatically generated">
            <a:extLst>
              <a:ext uri="{FF2B5EF4-FFF2-40B4-BE49-F238E27FC236}">
                <a16:creationId xmlns:a16="http://schemas.microsoft.com/office/drawing/2014/main" id="{A1BDE31D-2739-A4D8-201C-E50B281242F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328987" y="2220760"/>
            <a:ext cx="2486025" cy="1261688"/>
          </a:xfrm>
          <a:prstGeom prst="rect">
            <a:avLst/>
          </a:prstGeom>
        </p:spPr>
      </p:pic>
      <p:pic>
        <p:nvPicPr>
          <p:cNvPr id="4" name="Picture 2">
            <a:extLst>
              <a:ext uri="{FF2B5EF4-FFF2-40B4-BE49-F238E27FC236}">
                <a16:creationId xmlns:a16="http://schemas.microsoft.com/office/drawing/2014/main" id="{571561CF-AAC3-8ADA-7783-AABA08AE0E23}"/>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629400" y="1100814"/>
            <a:ext cx="1408113" cy="72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DE6F18AD-E85C-C2C4-3962-0C3AA9BF01E4}"/>
              </a:ext>
            </a:extLst>
          </p:cNvPr>
          <p:cNvSpPr txBox="1">
            <a:spLocks noChangeArrowheads="1"/>
          </p:cNvSpPr>
          <p:nvPr/>
        </p:nvSpPr>
        <p:spPr bwMode="auto">
          <a:xfrm>
            <a:off x="2431029" y="228601"/>
            <a:ext cx="428194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700" dirty="0">
                <a:solidFill>
                  <a:srgbClr val="1F497D"/>
                </a:solidFill>
              </a:rPr>
              <a:t>Acquired versus inherited?</a:t>
            </a:r>
          </a:p>
        </p:txBody>
      </p:sp>
      <p:sp>
        <p:nvSpPr>
          <p:cNvPr id="4" name="Rectangle 8">
            <a:extLst>
              <a:ext uri="{FF2B5EF4-FFF2-40B4-BE49-F238E27FC236}">
                <a16:creationId xmlns:a16="http://schemas.microsoft.com/office/drawing/2014/main" id="{F7D8064D-0EBF-3F74-3712-7E84595C1140}"/>
              </a:ext>
            </a:extLst>
          </p:cNvPr>
          <p:cNvSpPr>
            <a:spLocks noChangeArrowheads="1"/>
          </p:cNvSpPr>
          <p:nvPr/>
        </p:nvSpPr>
        <p:spPr bwMode="auto">
          <a:xfrm>
            <a:off x="609600" y="766929"/>
            <a:ext cx="85344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b="1" dirty="0"/>
              <a:t>Clinical evaluation:</a:t>
            </a:r>
            <a:r>
              <a:rPr lang="en-US" altLang="en-US" sz="2000" dirty="0"/>
              <a:t> history and physical exam</a:t>
            </a:r>
          </a:p>
          <a:p>
            <a:pPr eaLnBrk="1" hangingPunct="1"/>
            <a:endParaRPr lang="en-US" altLang="en-US" sz="1800" dirty="0"/>
          </a:p>
          <a:p>
            <a:pPr eaLnBrk="1" hangingPunct="1"/>
            <a:r>
              <a:rPr lang="en-US" altLang="en-US" sz="1800" dirty="0">
                <a:solidFill>
                  <a:srgbClr val="1F497D"/>
                </a:solidFill>
              </a:rPr>
              <a:t>Suggestive of </a:t>
            </a:r>
            <a:r>
              <a:rPr lang="en-US" altLang="en-US" sz="1800" i="1" dirty="0">
                <a:solidFill>
                  <a:srgbClr val="1F497D"/>
                </a:solidFill>
              </a:rPr>
              <a:t>acquired BMF</a:t>
            </a:r>
            <a:r>
              <a:rPr lang="en-US" altLang="en-US" sz="1800" i="1" dirty="0">
                <a:solidFill>
                  <a:srgbClr val="3366FF"/>
                </a:solidFill>
              </a:rPr>
              <a:t>: </a:t>
            </a:r>
            <a:r>
              <a:rPr lang="en-US" altLang="en-US" sz="1800" dirty="0"/>
              <a:t>recent infections, history of immune defects, autoimmune diseases</a:t>
            </a:r>
          </a:p>
        </p:txBody>
      </p:sp>
      <p:sp>
        <p:nvSpPr>
          <p:cNvPr id="5" name="Rectangle 3">
            <a:extLst>
              <a:ext uri="{FF2B5EF4-FFF2-40B4-BE49-F238E27FC236}">
                <a16:creationId xmlns:a16="http://schemas.microsoft.com/office/drawing/2014/main" id="{34D79F0A-1323-699C-1FAB-0172DBE16714}"/>
              </a:ext>
            </a:extLst>
          </p:cNvPr>
          <p:cNvSpPr>
            <a:spLocks noChangeArrowheads="1"/>
          </p:cNvSpPr>
          <p:nvPr/>
        </p:nvSpPr>
        <p:spPr bwMode="auto">
          <a:xfrm>
            <a:off x="627016" y="2114550"/>
            <a:ext cx="828838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dirty="0">
                <a:solidFill>
                  <a:srgbClr val="1F497D"/>
                </a:solidFill>
              </a:rPr>
              <a:t>Clues about </a:t>
            </a:r>
            <a:r>
              <a:rPr lang="en-US" altLang="en-US" sz="1800" i="1" dirty="0">
                <a:solidFill>
                  <a:srgbClr val="1F497D"/>
                </a:solidFill>
              </a:rPr>
              <a:t>inherited BMF:</a:t>
            </a:r>
          </a:p>
          <a:p>
            <a:pPr eaLnBrk="1" hangingPunct="1"/>
            <a:r>
              <a:rPr lang="en-US" altLang="en-US" sz="1800" dirty="0"/>
              <a:t>-</a:t>
            </a:r>
            <a:r>
              <a:rPr lang="en-US" altLang="en-US" sz="1800" u="sng" dirty="0"/>
              <a:t>Birth history and development</a:t>
            </a:r>
            <a:r>
              <a:rPr lang="en-US" altLang="en-US" sz="1800" dirty="0"/>
              <a:t>: size at birth, height, failure to thrive / develop</a:t>
            </a:r>
          </a:p>
          <a:p>
            <a:pPr eaLnBrk="1" hangingPunct="1"/>
            <a:r>
              <a:rPr lang="en-US" altLang="en-US" sz="1800" dirty="0"/>
              <a:t>-</a:t>
            </a:r>
            <a:r>
              <a:rPr lang="en-US" altLang="en-US" sz="1800" u="sng" dirty="0"/>
              <a:t>Family history:</a:t>
            </a:r>
            <a:r>
              <a:rPr lang="en-US" altLang="en-US" sz="1800" dirty="0"/>
              <a:t> blood diseases, cancers, other organ disease, early death</a:t>
            </a:r>
          </a:p>
          <a:p>
            <a:pPr eaLnBrk="1" hangingPunct="1"/>
            <a:r>
              <a:rPr lang="en-US" altLang="en-US" sz="1800" dirty="0"/>
              <a:t>-</a:t>
            </a:r>
            <a:r>
              <a:rPr lang="en-US" altLang="en-US" sz="1800" u="sng" dirty="0"/>
              <a:t>Skin / mucosal abnormalities:</a:t>
            </a:r>
            <a:r>
              <a:rPr lang="en-US" altLang="en-US" sz="1800" dirty="0"/>
              <a:t> birthmarks, skin pigment abnormalities, hair, nails</a:t>
            </a:r>
          </a:p>
          <a:p>
            <a:pPr eaLnBrk="1" hangingPunct="1"/>
            <a:r>
              <a:rPr lang="en-US" altLang="en-US" sz="1800" dirty="0"/>
              <a:t>-</a:t>
            </a:r>
            <a:r>
              <a:rPr lang="en-US" altLang="en-US" sz="1800" u="sng" dirty="0"/>
              <a:t>facial / skeletal abnormalities</a:t>
            </a:r>
            <a:r>
              <a:rPr lang="en-US" altLang="en-US" sz="1800" dirty="0"/>
              <a:t>: abnormalities of shape of eyes, nose, ears; forearm or thumb abnormalities, weak bones</a:t>
            </a:r>
          </a:p>
          <a:p>
            <a:pPr eaLnBrk="1" hangingPunct="1"/>
            <a:r>
              <a:rPr lang="en-US" altLang="en-US" sz="1800" dirty="0"/>
              <a:t>-</a:t>
            </a:r>
            <a:r>
              <a:rPr lang="en-US" altLang="en-US" sz="1800" u="sng" dirty="0"/>
              <a:t>Any other body systems:</a:t>
            </a:r>
            <a:r>
              <a:rPr lang="en-US" altLang="en-US" sz="1800" dirty="0"/>
              <a:t> abnormalities of liver; lung; heart; kidney; gut; pancreas; endocrine; neurological; immune system</a:t>
            </a:r>
          </a:p>
        </p:txBody>
      </p:sp>
    </p:spTree>
    <p:extLst>
      <p:ext uri="{BB962C8B-B14F-4D97-AF65-F5344CB8AC3E}">
        <p14:creationId xmlns:p14="http://schemas.microsoft.com/office/powerpoint/2010/main" val="210722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3">
            <a:extLst>
              <a:ext uri="{FF2B5EF4-FFF2-40B4-BE49-F238E27FC236}">
                <a16:creationId xmlns:a16="http://schemas.microsoft.com/office/drawing/2014/main" id="{9DCAC853-F986-CE0E-05AB-D5993D93BED6}"/>
              </a:ext>
            </a:extLst>
          </p:cNvPr>
          <p:cNvSpPr txBox="1">
            <a:spLocks noChangeArrowheads="1"/>
          </p:cNvSpPr>
          <p:nvPr/>
        </p:nvSpPr>
        <p:spPr bwMode="auto">
          <a:xfrm>
            <a:off x="2844604" y="361950"/>
            <a:ext cx="345479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700" dirty="0">
                <a:solidFill>
                  <a:srgbClr val="1F497D"/>
                </a:solidFill>
              </a:rPr>
              <a:t>Evaluating for IBMFS</a:t>
            </a:r>
          </a:p>
        </p:txBody>
      </p:sp>
      <p:sp>
        <p:nvSpPr>
          <p:cNvPr id="2" name="Rectangle 8">
            <a:extLst>
              <a:ext uri="{FF2B5EF4-FFF2-40B4-BE49-F238E27FC236}">
                <a16:creationId xmlns:a16="http://schemas.microsoft.com/office/drawing/2014/main" id="{5F511464-85D7-E618-D96A-14BD9EDA867C}"/>
              </a:ext>
            </a:extLst>
          </p:cNvPr>
          <p:cNvSpPr>
            <a:spLocks noChangeArrowheads="1"/>
          </p:cNvSpPr>
          <p:nvPr/>
        </p:nvSpPr>
        <p:spPr bwMode="auto">
          <a:xfrm>
            <a:off x="609600" y="1047750"/>
            <a:ext cx="79248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342900" indent="-342900" eaLnBrk="1" hangingPunct="1">
              <a:buAutoNum type="arabicParenR"/>
            </a:pPr>
            <a:r>
              <a:rPr lang="en-US" altLang="en-US" b="1" dirty="0"/>
              <a:t>Clinical diagnosis</a:t>
            </a:r>
          </a:p>
          <a:p>
            <a:pPr marL="1085850" lvl="1" indent="-342900" eaLnBrk="1" hangingPunct="1">
              <a:buFont typeface="Arial" panose="020B0604020202020204" pitchFamily="34" charset="0"/>
              <a:buChar char="•"/>
            </a:pPr>
            <a:r>
              <a:rPr lang="en-US" altLang="en-US" b="1" dirty="0"/>
              <a:t>fitting a “textbook” description (phenotype)</a:t>
            </a:r>
          </a:p>
          <a:p>
            <a:pPr marL="342900" indent="-342900" eaLnBrk="1" hangingPunct="1">
              <a:buAutoNum type="arabicParenR"/>
            </a:pPr>
            <a:endParaRPr lang="en-US" altLang="en-US" dirty="0"/>
          </a:p>
          <a:p>
            <a:pPr marL="342900" indent="-342900" eaLnBrk="1" hangingPunct="1">
              <a:buAutoNum type="arabicParenR"/>
            </a:pPr>
            <a:r>
              <a:rPr lang="en-US" altLang="en-US" dirty="0"/>
              <a:t>Functional testing for the defect in the cell</a:t>
            </a:r>
          </a:p>
          <a:p>
            <a:pPr marL="1085850" lvl="1" indent="-342900" eaLnBrk="1" hangingPunct="1">
              <a:buFont typeface="Arial" panose="020B0604020202020204" pitchFamily="34" charset="0"/>
              <a:buChar char="•"/>
            </a:pPr>
            <a:r>
              <a:rPr lang="en-US" altLang="en-US" dirty="0"/>
              <a:t>may re-define the disease category</a:t>
            </a:r>
          </a:p>
          <a:p>
            <a:pPr lvl="1" indent="0" eaLnBrk="1" hangingPunct="1"/>
            <a:endParaRPr lang="en-US" altLang="en-US" dirty="0"/>
          </a:p>
          <a:p>
            <a:pPr marL="342900" indent="-342900" eaLnBrk="1" hangingPunct="1">
              <a:buAutoNum type="arabicParenR"/>
            </a:pPr>
            <a:r>
              <a:rPr lang="en-US" altLang="en-US" dirty="0"/>
              <a:t>Genetic testing for the mutation underlying the disease</a:t>
            </a:r>
          </a:p>
          <a:p>
            <a:pPr marL="1085850" lvl="1" indent="-342900" eaLnBrk="1" hangingPunct="1">
              <a:buFont typeface="Arial" panose="020B0604020202020204" pitchFamily="34" charset="0"/>
              <a:buChar char="•"/>
            </a:pPr>
            <a:r>
              <a:rPr lang="en-US" altLang="en-US" dirty="0"/>
              <a:t>power and complexities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52742831-BB50-5798-E6E6-6F479BF0D712}"/>
              </a:ext>
            </a:extLst>
          </p:cNvPr>
          <p:cNvSpPr>
            <a:spLocks noGrp="1" noChangeArrowheads="1"/>
          </p:cNvSpPr>
          <p:nvPr>
            <p:ph type="title"/>
          </p:nvPr>
        </p:nvSpPr>
        <p:spPr>
          <a:xfrm>
            <a:off x="1447800" y="87584"/>
            <a:ext cx="5829300" cy="857250"/>
          </a:xfrm>
        </p:spPr>
        <p:txBody>
          <a:bodyPr/>
          <a:lstStyle/>
          <a:p>
            <a:r>
              <a:rPr lang="en-US" altLang="en-US" sz="2700" dirty="0">
                <a:solidFill>
                  <a:srgbClr val="002060"/>
                </a:solidFill>
              </a:rPr>
              <a:t>Fanconi anemia</a:t>
            </a:r>
            <a:br>
              <a:rPr lang="en-US" altLang="en-US" sz="2700" dirty="0">
                <a:solidFill>
                  <a:srgbClr val="002060"/>
                </a:solidFill>
              </a:rPr>
            </a:br>
            <a:r>
              <a:rPr lang="en-US" altLang="en-US" sz="2100" dirty="0">
                <a:solidFill>
                  <a:srgbClr val="002060"/>
                </a:solidFill>
              </a:rPr>
              <a:t>Clinical diagnosis</a:t>
            </a:r>
          </a:p>
        </p:txBody>
      </p:sp>
      <p:sp>
        <p:nvSpPr>
          <p:cNvPr id="17410" name="Content Placeholder 2">
            <a:extLst>
              <a:ext uri="{FF2B5EF4-FFF2-40B4-BE49-F238E27FC236}">
                <a16:creationId xmlns:a16="http://schemas.microsoft.com/office/drawing/2014/main" id="{22B2C1B2-BABB-37F0-B1D9-6DAD4DAAA0EF}"/>
              </a:ext>
            </a:extLst>
          </p:cNvPr>
          <p:cNvSpPr>
            <a:spLocks noGrp="1"/>
          </p:cNvSpPr>
          <p:nvPr>
            <p:ph idx="1"/>
          </p:nvPr>
        </p:nvSpPr>
        <p:spPr>
          <a:xfrm>
            <a:off x="228600" y="1019435"/>
            <a:ext cx="5105400" cy="3542046"/>
          </a:xfrm>
        </p:spPr>
        <p:txBody>
          <a:bodyPr/>
          <a:lstStyle/>
          <a:p>
            <a:pPr>
              <a:defRPr/>
            </a:pPr>
            <a:r>
              <a:rPr lang="en-US" sz="1800" dirty="0"/>
              <a:t>First described 1927</a:t>
            </a:r>
          </a:p>
          <a:p>
            <a:pPr>
              <a:defRPr/>
            </a:pPr>
            <a:r>
              <a:rPr lang="en-US" sz="1800" dirty="0"/>
              <a:t>Diagnostic features:</a:t>
            </a:r>
          </a:p>
          <a:p>
            <a:pPr lvl="1">
              <a:defRPr/>
            </a:pPr>
            <a:r>
              <a:rPr lang="en-US" sz="1800" dirty="0"/>
              <a:t>Bone marrow failure, skin hyper-pigmentation, skeletal malformations, short stature</a:t>
            </a:r>
          </a:p>
          <a:p>
            <a:pPr lvl="1">
              <a:defRPr/>
            </a:pPr>
            <a:r>
              <a:rPr lang="en-US" sz="1800" dirty="0"/>
              <a:t>Family members affected</a:t>
            </a:r>
          </a:p>
          <a:p>
            <a:pPr marL="342900" lvl="1" indent="0">
              <a:buNone/>
              <a:defRPr/>
            </a:pPr>
            <a:endParaRPr lang="en-US" sz="1800" dirty="0"/>
          </a:p>
          <a:p>
            <a:pPr>
              <a:defRPr/>
            </a:pPr>
            <a:r>
              <a:rPr lang="en-US" sz="1800" dirty="0"/>
              <a:t>Occasionally milder features noted in siblings with bone marrow failure</a:t>
            </a:r>
          </a:p>
          <a:p>
            <a:pPr>
              <a:defRPr/>
            </a:pPr>
            <a:endParaRPr lang="en-US" sz="1800" dirty="0"/>
          </a:p>
          <a:p>
            <a:pPr>
              <a:defRPr/>
            </a:pPr>
            <a:r>
              <a:rPr lang="en-US" sz="1800" b="1" dirty="0"/>
              <a:t>1980s – “clinical features often unreliable”</a:t>
            </a:r>
          </a:p>
        </p:txBody>
      </p:sp>
      <p:pic>
        <p:nvPicPr>
          <p:cNvPr id="2" name="Picture 4" descr="Fanconi Anemia.jpg">
            <a:extLst>
              <a:ext uri="{FF2B5EF4-FFF2-40B4-BE49-F238E27FC236}">
                <a16:creationId xmlns:a16="http://schemas.microsoft.com/office/drawing/2014/main" id="{469609BA-989A-8832-2FE8-FFBBEE87A7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5791200" y="1351851"/>
            <a:ext cx="2438400" cy="287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296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52742831-BB50-5798-E6E6-6F479BF0D712}"/>
              </a:ext>
            </a:extLst>
          </p:cNvPr>
          <p:cNvSpPr>
            <a:spLocks noGrp="1" noChangeArrowheads="1"/>
          </p:cNvSpPr>
          <p:nvPr>
            <p:ph type="title"/>
          </p:nvPr>
        </p:nvSpPr>
        <p:spPr>
          <a:xfrm>
            <a:off x="1714500" y="0"/>
            <a:ext cx="5829300" cy="857250"/>
          </a:xfrm>
        </p:spPr>
        <p:txBody>
          <a:bodyPr/>
          <a:lstStyle/>
          <a:p>
            <a:r>
              <a:rPr lang="en-US" altLang="en-US" sz="2700" dirty="0">
                <a:solidFill>
                  <a:srgbClr val="002060"/>
                </a:solidFill>
              </a:rPr>
              <a:t>Dyskeratosis congenita</a:t>
            </a:r>
            <a:br>
              <a:rPr lang="en-US" altLang="en-US" sz="2700" dirty="0">
                <a:solidFill>
                  <a:srgbClr val="002060"/>
                </a:solidFill>
              </a:rPr>
            </a:br>
            <a:r>
              <a:rPr lang="en-US" altLang="en-US" sz="2100" dirty="0">
                <a:solidFill>
                  <a:srgbClr val="002060"/>
                </a:solidFill>
              </a:rPr>
              <a:t>Clinical diagnosis</a:t>
            </a:r>
          </a:p>
        </p:txBody>
      </p:sp>
      <p:sp>
        <p:nvSpPr>
          <p:cNvPr id="17410" name="Content Placeholder 2">
            <a:extLst>
              <a:ext uri="{FF2B5EF4-FFF2-40B4-BE49-F238E27FC236}">
                <a16:creationId xmlns:a16="http://schemas.microsoft.com/office/drawing/2014/main" id="{22B2C1B2-BABB-37F0-B1D9-6DAD4DAAA0EF}"/>
              </a:ext>
            </a:extLst>
          </p:cNvPr>
          <p:cNvSpPr>
            <a:spLocks noGrp="1"/>
          </p:cNvSpPr>
          <p:nvPr>
            <p:ph idx="1"/>
          </p:nvPr>
        </p:nvSpPr>
        <p:spPr>
          <a:xfrm>
            <a:off x="412750" y="918937"/>
            <a:ext cx="4387850" cy="2955925"/>
          </a:xfrm>
        </p:spPr>
        <p:txBody>
          <a:bodyPr/>
          <a:lstStyle/>
          <a:p>
            <a:pPr>
              <a:defRPr/>
            </a:pPr>
            <a:r>
              <a:rPr lang="en-US" sz="1600" dirty="0"/>
              <a:t>first described early 1900s</a:t>
            </a:r>
          </a:p>
          <a:p>
            <a:pPr>
              <a:defRPr/>
            </a:pPr>
            <a:r>
              <a:rPr lang="en-US" sz="1600" dirty="0"/>
              <a:t>Incidence:  1/1,000,000?</a:t>
            </a:r>
          </a:p>
          <a:p>
            <a:pPr>
              <a:defRPr/>
            </a:pPr>
            <a:r>
              <a:rPr lang="en-US" sz="1600" dirty="0"/>
              <a:t>Classic triad:</a:t>
            </a:r>
          </a:p>
          <a:p>
            <a:pPr lvl="1">
              <a:defRPr/>
            </a:pPr>
            <a:r>
              <a:rPr lang="en-US" sz="1600" dirty="0"/>
              <a:t>irregular skin pigmentation</a:t>
            </a:r>
          </a:p>
          <a:p>
            <a:pPr lvl="1">
              <a:defRPr/>
            </a:pPr>
            <a:r>
              <a:rPr lang="en-US" sz="1600" dirty="0"/>
              <a:t>oral white lesions</a:t>
            </a:r>
          </a:p>
          <a:p>
            <a:pPr lvl="1">
              <a:defRPr/>
            </a:pPr>
            <a:r>
              <a:rPr lang="en-US" sz="1600" dirty="0"/>
              <a:t>fragile or absent nails</a:t>
            </a:r>
          </a:p>
          <a:p>
            <a:pPr>
              <a:defRPr/>
            </a:pPr>
            <a:r>
              <a:rPr lang="en-US" sz="1600" dirty="0"/>
              <a:t>Systemic degenerative disorder</a:t>
            </a:r>
          </a:p>
          <a:p>
            <a:pPr lvl="1">
              <a:defRPr/>
            </a:pPr>
            <a:r>
              <a:rPr lang="en-US" sz="1600" dirty="0">
                <a:solidFill>
                  <a:srgbClr val="0070C0"/>
                </a:solidFill>
                <a:cs typeface="ＭＳ Ｐゴシック" charset="0"/>
              </a:rPr>
              <a:t>High rate of bone marrow failure</a:t>
            </a:r>
          </a:p>
          <a:p>
            <a:pPr lvl="1">
              <a:defRPr/>
            </a:pPr>
            <a:r>
              <a:rPr lang="en-US" sz="1600" dirty="0">
                <a:solidFill>
                  <a:srgbClr val="0070C0"/>
                </a:solidFill>
                <a:cs typeface="ＭＳ Ｐゴシック" charset="0"/>
              </a:rPr>
              <a:t>Increased blood and other cancers </a:t>
            </a:r>
          </a:p>
          <a:p>
            <a:pPr lvl="1">
              <a:defRPr/>
            </a:pPr>
            <a:r>
              <a:rPr lang="en-US" sz="1600" dirty="0">
                <a:solidFill>
                  <a:srgbClr val="0070C0"/>
                </a:solidFill>
                <a:cs typeface="ＭＳ Ｐゴシック" charset="0"/>
              </a:rPr>
              <a:t>Other organ systems involved</a:t>
            </a:r>
            <a:endParaRPr lang="en-US" sz="1600" dirty="0"/>
          </a:p>
          <a:p>
            <a:pPr>
              <a:defRPr/>
            </a:pPr>
            <a:r>
              <a:rPr lang="en-US" sz="1600" dirty="0"/>
              <a:t>1990s – high degree of variability beyond the ‘classic triad’</a:t>
            </a:r>
          </a:p>
          <a:p>
            <a:pPr>
              <a:defRPr/>
            </a:pPr>
            <a:r>
              <a:rPr lang="en-US" sz="1600" b="1" dirty="0"/>
              <a:t>Missing the diagnosis in some patients</a:t>
            </a:r>
          </a:p>
        </p:txBody>
      </p:sp>
      <p:pic>
        <p:nvPicPr>
          <p:cNvPr id="23555" name="Picture 5">
            <a:extLst>
              <a:ext uri="{FF2B5EF4-FFF2-40B4-BE49-F238E27FC236}">
                <a16:creationId xmlns:a16="http://schemas.microsoft.com/office/drawing/2014/main" id="{727A03E1-89B5-D121-E2F1-A816DE273234}"/>
              </a:ext>
            </a:extLst>
          </p:cNvPr>
          <p:cNvPicPr>
            <a:picLocks noChangeAspect="1"/>
          </p:cNvPicPr>
          <p:nvPr/>
        </p:nvPicPr>
        <p:blipFill>
          <a:blip r:embed="rId3" cstate="screen">
            <a:extLst>
              <a:ext uri="{28A0092B-C50C-407E-A947-70E740481C1C}">
                <a14:useLocalDpi xmlns:a14="http://schemas.microsoft.com/office/drawing/2010/main"/>
              </a:ext>
            </a:extLst>
          </a:blip>
          <a:srcRect t="-2"/>
          <a:stretch>
            <a:fillRect/>
          </a:stretch>
        </p:blipFill>
        <p:spPr bwMode="auto">
          <a:xfrm>
            <a:off x="4419600" y="954088"/>
            <a:ext cx="1400175" cy="17224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62103C70-1A62-B9F0-DF43-5566AF186C6C}"/>
              </a:ext>
            </a:extLst>
          </p:cNvPr>
          <p:cNvGrpSpPr>
            <a:grpSpLocks/>
          </p:cNvGrpSpPr>
          <p:nvPr/>
        </p:nvGrpSpPr>
        <p:grpSpPr bwMode="auto">
          <a:xfrm>
            <a:off x="4800600" y="2676525"/>
            <a:ext cx="4049712" cy="2252662"/>
            <a:chOff x="4038512" y="3736656"/>
            <a:chExt cx="5400346" cy="3002407"/>
          </a:xfrm>
        </p:grpSpPr>
        <p:pic>
          <p:nvPicPr>
            <p:cNvPr id="23559" name="Picture 1">
              <a:extLst>
                <a:ext uri="{FF2B5EF4-FFF2-40B4-BE49-F238E27FC236}">
                  <a16:creationId xmlns:a16="http://schemas.microsoft.com/office/drawing/2014/main" id="{472466AC-0A95-6F67-39B6-0072C7CC4CA5}"/>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13730" y="4038599"/>
              <a:ext cx="3825128" cy="239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Box 2">
              <a:extLst>
                <a:ext uri="{FF2B5EF4-FFF2-40B4-BE49-F238E27FC236}">
                  <a16:creationId xmlns:a16="http://schemas.microsoft.com/office/drawing/2014/main" id="{4454EB91-F25C-B821-F1F0-CDA357E41A15}"/>
                </a:ext>
              </a:extLst>
            </p:cNvPr>
            <p:cNvSpPr txBox="1">
              <a:spLocks noChangeArrowheads="1"/>
            </p:cNvSpPr>
            <p:nvPr/>
          </p:nvSpPr>
          <p:spPr bwMode="auto">
            <a:xfrm>
              <a:off x="4038512" y="3736656"/>
              <a:ext cx="2309595" cy="399897"/>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r>
                <a:rPr lang="en-US" altLang="en-US" sz="1350" u="sng">
                  <a:solidFill>
                    <a:srgbClr val="0000FF"/>
                  </a:solidFill>
                </a:rPr>
                <a:t>Bone marrow failure</a:t>
              </a:r>
            </a:p>
          </p:txBody>
        </p:sp>
        <p:pic>
          <p:nvPicPr>
            <p:cNvPr id="23561" name="Picture 11">
              <a:extLst>
                <a:ext uri="{FF2B5EF4-FFF2-40B4-BE49-F238E27FC236}">
                  <a16:creationId xmlns:a16="http://schemas.microsoft.com/office/drawing/2014/main" id="{9939841C-1B56-D900-612A-899025090A66}"/>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rot="5400000">
              <a:off x="3921071" y="4374462"/>
              <a:ext cx="1823688" cy="1367766"/>
            </a:xfrm>
            <a:prstGeom prst="rect">
              <a:avLst/>
            </a:prstGeom>
            <a:solidFill>
              <a:schemeClr val="tx1"/>
            </a:solidFill>
            <a:ln w="9525">
              <a:solidFill>
                <a:srgbClr val="000000"/>
              </a:solidFill>
              <a:miter lim="800000"/>
              <a:headEnd/>
              <a:tailEnd/>
            </a:ln>
          </p:spPr>
        </p:pic>
        <p:sp>
          <p:nvSpPr>
            <p:cNvPr id="22538" name="TextBox 3">
              <a:extLst>
                <a:ext uri="{FF2B5EF4-FFF2-40B4-BE49-F238E27FC236}">
                  <a16:creationId xmlns:a16="http://schemas.microsoft.com/office/drawing/2014/main" id="{C6AC98E4-86CA-BF45-CF8D-9E25C48E5694}"/>
                </a:ext>
              </a:extLst>
            </p:cNvPr>
            <p:cNvSpPr txBox="1">
              <a:spLocks noChangeArrowheads="1"/>
            </p:cNvSpPr>
            <p:nvPr/>
          </p:nvSpPr>
          <p:spPr bwMode="auto">
            <a:xfrm>
              <a:off x="7925237" y="6339166"/>
              <a:ext cx="1475515" cy="399897"/>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r>
                <a:rPr lang="en-US" altLang="en-US" sz="1350"/>
                <a:t>Dokal, 2000</a:t>
              </a:r>
            </a:p>
          </p:txBody>
        </p:sp>
      </p:grpSp>
      <p:pic>
        <p:nvPicPr>
          <p:cNvPr id="23557" name="Picture 14" descr="DSC_1420">
            <a:extLst>
              <a:ext uri="{FF2B5EF4-FFF2-40B4-BE49-F238E27FC236}">
                <a16:creationId xmlns:a16="http://schemas.microsoft.com/office/drawing/2014/main" id="{7011C67A-17EB-5BE5-262B-AE48193A920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56488" y="944563"/>
            <a:ext cx="1233487" cy="1457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558" name="Picture 2">
            <a:extLst>
              <a:ext uri="{FF2B5EF4-FFF2-40B4-BE49-F238E27FC236}">
                <a16:creationId xmlns:a16="http://schemas.microsoft.com/office/drawing/2014/main" id="{15779E18-44F3-8244-B3A8-32D8D283CB18}"/>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924550" y="944563"/>
            <a:ext cx="1468438" cy="1114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554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0">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0">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0">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0">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41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3">
            <a:extLst>
              <a:ext uri="{FF2B5EF4-FFF2-40B4-BE49-F238E27FC236}">
                <a16:creationId xmlns:a16="http://schemas.microsoft.com/office/drawing/2014/main" id="{9DCAC853-F986-CE0E-05AB-D5993D93BED6}"/>
              </a:ext>
            </a:extLst>
          </p:cNvPr>
          <p:cNvSpPr txBox="1">
            <a:spLocks noChangeArrowheads="1"/>
          </p:cNvSpPr>
          <p:nvPr/>
        </p:nvSpPr>
        <p:spPr bwMode="auto">
          <a:xfrm>
            <a:off x="2844604" y="361950"/>
            <a:ext cx="345479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700" dirty="0"/>
              <a:t>Evaluating for IBMFS</a:t>
            </a:r>
          </a:p>
        </p:txBody>
      </p:sp>
      <p:sp>
        <p:nvSpPr>
          <p:cNvPr id="2" name="Rectangle 8">
            <a:extLst>
              <a:ext uri="{FF2B5EF4-FFF2-40B4-BE49-F238E27FC236}">
                <a16:creationId xmlns:a16="http://schemas.microsoft.com/office/drawing/2014/main" id="{5F511464-85D7-E618-D96A-14BD9EDA867C}"/>
              </a:ext>
            </a:extLst>
          </p:cNvPr>
          <p:cNvSpPr>
            <a:spLocks noChangeArrowheads="1"/>
          </p:cNvSpPr>
          <p:nvPr/>
        </p:nvSpPr>
        <p:spPr bwMode="auto">
          <a:xfrm>
            <a:off x="609600" y="1047750"/>
            <a:ext cx="79248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342900" indent="-342900" eaLnBrk="1" hangingPunct="1">
              <a:buAutoNum type="arabicParenR"/>
            </a:pPr>
            <a:r>
              <a:rPr lang="en-US" altLang="en-US" dirty="0"/>
              <a:t>Clinical diagnosis</a:t>
            </a:r>
          </a:p>
          <a:p>
            <a:pPr marL="1085850" lvl="1" indent="-342900" eaLnBrk="1" hangingPunct="1">
              <a:buFont typeface="Arial" panose="020B0604020202020204" pitchFamily="34" charset="0"/>
              <a:buChar char="•"/>
            </a:pPr>
            <a:r>
              <a:rPr lang="en-US" altLang="en-US" dirty="0"/>
              <a:t>fitting a “textbook” description (phenotype)</a:t>
            </a:r>
          </a:p>
          <a:p>
            <a:pPr marL="342900" indent="-342900" eaLnBrk="1" hangingPunct="1">
              <a:buAutoNum type="arabicParenR"/>
            </a:pPr>
            <a:endParaRPr lang="en-US" altLang="en-US" dirty="0"/>
          </a:p>
          <a:p>
            <a:pPr marL="342900" indent="-342900" eaLnBrk="1" hangingPunct="1">
              <a:buAutoNum type="arabicParenR"/>
            </a:pPr>
            <a:r>
              <a:rPr lang="en-US" altLang="en-US" b="1" dirty="0"/>
              <a:t>Functional testing for the defect in the cell</a:t>
            </a:r>
          </a:p>
          <a:p>
            <a:pPr marL="1085850" lvl="1" indent="-342900" eaLnBrk="1" hangingPunct="1">
              <a:buFont typeface="Arial" panose="020B0604020202020204" pitchFamily="34" charset="0"/>
              <a:buChar char="•"/>
            </a:pPr>
            <a:r>
              <a:rPr lang="en-US" altLang="en-US" b="1" dirty="0"/>
              <a:t>may re-define the disease category</a:t>
            </a:r>
          </a:p>
          <a:p>
            <a:pPr lvl="1" indent="0" eaLnBrk="1" hangingPunct="1"/>
            <a:endParaRPr lang="en-US" altLang="en-US" dirty="0"/>
          </a:p>
          <a:p>
            <a:pPr marL="342900" indent="-342900" eaLnBrk="1" hangingPunct="1">
              <a:buAutoNum type="arabicParenR"/>
            </a:pPr>
            <a:r>
              <a:rPr lang="en-US" altLang="en-US" dirty="0"/>
              <a:t>Genetic testing for the mutation underlying the disease</a:t>
            </a:r>
          </a:p>
          <a:p>
            <a:pPr marL="1085850" lvl="1" indent="-342900" eaLnBrk="1" hangingPunct="1">
              <a:buFont typeface="Arial" panose="020B0604020202020204" pitchFamily="34" charset="0"/>
              <a:buChar char="•"/>
            </a:pPr>
            <a:r>
              <a:rPr lang="en-US" altLang="en-US" dirty="0"/>
              <a:t>power and complexities</a:t>
            </a:r>
          </a:p>
        </p:txBody>
      </p:sp>
    </p:spTree>
    <p:extLst>
      <p:ext uri="{BB962C8B-B14F-4D97-AF65-F5344CB8AC3E}">
        <p14:creationId xmlns:p14="http://schemas.microsoft.com/office/powerpoint/2010/main" val="3722099752"/>
      </p:ext>
    </p:extLst>
  </p:cSld>
  <p:clrMapOvr>
    <a:masterClrMapping/>
  </p:clrMapOvr>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13167</TotalTime>
  <Words>2784</Words>
  <Application>Microsoft Macintosh PowerPoint</Application>
  <PresentationFormat>On-screen Show (16:9)</PresentationFormat>
  <Paragraphs>591</Paragraphs>
  <Slides>47</Slides>
  <Notes>46</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47</vt:i4>
      </vt:variant>
    </vt:vector>
  </HeadingPairs>
  <TitlesOfParts>
    <vt:vector size="49" baseType="lpstr">
      <vt:lpstr>Arial</vt:lpstr>
      <vt:lpstr>Default Design</vt:lpstr>
      <vt:lpstr>Inherited Bone Marrow Failure Syndromes and Predisposition to MDS      Suneet Agarwal, MD, PhD Associate Professor of Pediatrics Harvard Medical School </vt:lpstr>
      <vt:lpstr>PowerPoint Presentation</vt:lpstr>
      <vt:lpstr>PowerPoint Presentation</vt:lpstr>
      <vt:lpstr>PowerPoint Presentation</vt:lpstr>
      <vt:lpstr>PowerPoint Presentation</vt:lpstr>
      <vt:lpstr>PowerPoint Presentation</vt:lpstr>
      <vt:lpstr>Fanconi anemia Clinical diagnosis</vt:lpstr>
      <vt:lpstr>Dyskeratosis congenita Clinical diagnosis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Genetic discoveries inform why the bone marrow fails DC / telomere diseases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Pathways of somatic clonal evolution in SDS</vt:lpstr>
      <vt:lpstr>Why it matters?</vt:lpstr>
      <vt:lpstr>Surveillance for MDS risk in predisposition disorders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problem: outcomes of HCT for BMF in DC patients</vt:lpstr>
      <vt:lpstr>PowerPoint Presentation</vt:lpstr>
      <vt:lpstr>PowerPoint Presentation</vt:lpstr>
      <vt:lpstr>PowerPoint Presentation</vt:lpstr>
      <vt:lpstr>PowerPoint Presentation</vt:lpstr>
      <vt:lpstr>PowerPoint Presentation</vt:lpstr>
    </vt:vector>
  </TitlesOfParts>
  <Company>Partners HealthCare System,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Non-TBI and alkylator-free conditioning for allogeneic bone marrow transplantation for bone marrow failure due to dyskeratosiscongenita / telomere disease</dc:title>
  <dc:creator>Partners Information Systems</dc:creator>
  <cp:lastModifiedBy>Agarwal, Suneet</cp:lastModifiedBy>
  <cp:revision>844</cp:revision>
  <cp:lastPrinted>2015-01-15T13:14:51Z</cp:lastPrinted>
  <dcterms:created xsi:type="dcterms:W3CDTF">2012-04-26T13:42:33Z</dcterms:created>
  <dcterms:modified xsi:type="dcterms:W3CDTF">2023-07-15T12:28:51Z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-1714878357</vt:i4>
  </property>
  <property fmtid="{D5CDD505-2E9C-101B-9397-08002B2CF9AE}" pid="3" name="_NewReviewCycle">
    <vt:lpwstr/>
  </property>
  <property fmtid="{D5CDD505-2E9C-101B-9397-08002B2CF9AE}" pid="4" name="_EmailSubject">
    <vt:lpwstr>Power point for DC study</vt:lpwstr>
  </property>
  <property fmtid="{D5CDD505-2E9C-101B-9397-08002B2CF9AE}" pid="5" name="_AuthorEmail">
    <vt:lpwstr>Joanne_Kennedy1@dfci.harvard.edu</vt:lpwstr>
  </property>
  <property fmtid="{D5CDD505-2E9C-101B-9397-08002B2CF9AE}" pid="6" name="_AuthorEmailDisplayName">
    <vt:lpwstr>Kennedy, Joanne,R.N.</vt:lpwstr>
  </property>
</Properties>
</file>