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4" r:id="rId2"/>
    <p:sldId id="297" r:id="rId3"/>
    <p:sldId id="319" r:id="rId4"/>
    <p:sldId id="267" r:id="rId5"/>
    <p:sldId id="269" r:id="rId6"/>
    <p:sldId id="268" r:id="rId7"/>
    <p:sldId id="270" r:id="rId8"/>
    <p:sldId id="325" r:id="rId9"/>
    <p:sldId id="271" r:id="rId10"/>
    <p:sldId id="330" r:id="rId11"/>
    <p:sldId id="274" r:id="rId12"/>
    <p:sldId id="282" r:id="rId13"/>
    <p:sldId id="281" r:id="rId14"/>
    <p:sldId id="323" r:id="rId15"/>
    <p:sldId id="334" r:id="rId16"/>
    <p:sldId id="278" r:id="rId17"/>
    <p:sldId id="279" r:id="rId18"/>
    <p:sldId id="280" r:id="rId19"/>
    <p:sldId id="331" r:id="rId20"/>
    <p:sldId id="288" r:id="rId21"/>
    <p:sldId id="313" r:id="rId22"/>
    <p:sldId id="287" r:id="rId23"/>
    <p:sldId id="289" r:id="rId24"/>
    <p:sldId id="338" r:id="rId25"/>
    <p:sldId id="291" r:id="rId26"/>
    <p:sldId id="292" r:id="rId27"/>
    <p:sldId id="293" r:id="rId28"/>
    <p:sldId id="320" r:id="rId29"/>
    <p:sldId id="304" r:id="rId30"/>
    <p:sldId id="326" r:id="rId31"/>
    <p:sldId id="315" r:id="rId32"/>
    <p:sldId id="316" r:id="rId33"/>
    <p:sldId id="303" r:id="rId34"/>
    <p:sldId id="302" r:id="rId35"/>
    <p:sldId id="339" r:id="rId36"/>
    <p:sldId id="332" r:id="rId37"/>
    <p:sldId id="317" r:id="rId38"/>
    <p:sldId id="321" r:id="rId39"/>
    <p:sldId id="340" r:id="rId40"/>
    <p:sldId id="337" r:id="rId41"/>
    <p:sldId id="26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snapToObjects="1">
      <p:cViewPr varScale="1">
        <p:scale>
          <a:sx n="121" d="100"/>
          <a:sy n="121" d="100"/>
        </p:scale>
        <p:origin x="1912" y="176"/>
      </p:cViewPr>
      <p:guideLst>
        <p:guide orient="horz" pos="2160"/>
        <p:guide pos="2880"/>
      </p:guideLst>
    </p:cSldViewPr>
  </p:slideViewPr>
  <p:notesTextViewPr>
    <p:cViewPr>
      <p:scale>
        <a:sx n="3" d="2"/>
        <a:sy n="3" d="2"/>
      </p:scale>
      <p:origin x="0" y="0"/>
    </p:cViewPr>
  </p:notesTextViewPr>
  <p:sorterViewPr>
    <p:cViewPr>
      <p:scale>
        <a:sx n="1" d="1"/>
        <a:sy n="1" d="1"/>
      </p:scale>
      <p:origin x="0" y="2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9A39D-C466-7B4F-8140-AFB7DE3F255E}" type="datetimeFigureOut">
              <a:rPr lang="en-US" smtClean="0"/>
              <a:t>7/10/23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51817-BC5D-6A4A-BCB2-E7BD22554E7E}" type="slidenum">
              <a:rPr lang="en-US" smtClean="0"/>
              <a:t>‹#›</a:t>
            </a:fld>
            <a:endParaRPr lang="en-US"/>
          </a:p>
        </p:txBody>
      </p:sp>
    </p:spTree>
    <p:extLst>
      <p:ext uri="{BB962C8B-B14F-4D97-AF65-F5344CB8AC3E}">
        <p14:creationId xmlns:p14="http://schemas.microsoft.com/office/powerpoint/2010/main" val="4184789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Carbohydrate" TargetMode="External"/><Relationship Id="rId13" Type="http://schemas.openxmlformats.org/officeDocument/2006/relationships/hyperlink" Target="https://en.wikipedia.org/wiki/Fatty_acids" TargetMode="External"/><Relationship Id="rId18" Type="http://schemas.openxmlformats.org/officeDocument/2006/relationships/hyperlink" Target="https://en.wikipedia.org/wiki/Golgi_apparatus" TargetMode="External"/><Relationship Id="rId3" Type="http://schemas.openxmlformats.org/officeDocument/2006/relationships/hyperlink" Target="https://en.wikipedia.org/wiki/Glycolipid" TargetMode="External"/><Relationship Id="rId7" Type="http://schemas.openxmlformats.org/officeDocument/2006/relationships/hyperlink" Target="https://en.wikipedia.org/wiki/Phosphatidylinositol" TargetMode="External"/><Relationship Id="rId12" Type="http://schemas.openxmlformats.org/officeDocument/2006/relationships/hyperlink" Target="https://en.wikipedia.org/wiki/Ethanolamine_phosphate" TargetMode="External"/><Relationship Id="rId17" Type="http://schemas.openxmlformats.org/officeDocument/2006/relationships/hyperlink" Target="https://en.wikipedia.org/wiki/Secretory_pathway" TargetMode="External"/><Relationship Id="rId2" Type="http://schemas.openxmlformats.org/officeDocument/2006/relationships/slide" Target="../slides/slide4.xml"/><Relationship Id="rId16" Type="http://schemas.openxmlformats.org/officeDocument/2006/relationships/hyperlink" Target="https://en.wikipedia.org/wiki/Endoplasmic_reticulum" TargetMode="External"/><Relationship Id="rId1" Type="http://schemas.openxmlformats.org/officeDocument/2006/relationships/notesMaster" Target="../notesMasters/notesMaster1.xml"/><Relationship Id="rId6" Type="http://schemas.openxmlformats.org/officeDocument/2006/relationships/hyperlink" Target="https://en.wikipedia.org/wiki/Posttranslational_modification" TargetMode="External"/><Relationship Id="rId11" Type="http://schemas.openxmlformats.org/officeDocument/2006/relationships/hyperlink" Target="https://en.wikipedia.org/wiki/Inositol" TargetMode="External"/><Relationship Id="rId5" Type="http://schemas.openxmlformats.org/officeDocument/2006/relationships/hyperlink" Target="https://en.wikipedia.org/wiki/Protein" TargetMode="External"/><Relationship Id="rId15" Type="http://schemas.openxmlformats.org/officeDocument/2006/relationships/hyperlink" Target="https://en.wikipedia.org/wiki/Signal_peptide" TargetMode="External"/><Relationship Id="rId10" Type="http://schemas.openxmlformats.org/officeDocument/2006/relationships/hyperlink" Target="https://en.wikipedia.org/wiki/Mannose" TargetMode="External"/><Relationship Id="rId19" Type="http://schemas.openxmlformats.org/officeDocument/2006/relationships/hyperlink" Target="https://en.wikipedia.org/wiki/Cell_membrane" TargetMode="External"/><Relationship Id="rId4" Type="http://schemas.openxmlformats.org/officeDocument/2006/relationships/hyperlink" Target="https://en.wikipedia.org/wiki/C-terminus" TargetMode="External"/><Relationship Id="rId9" Type="http://schemas.openxmlformats.org/officeDocument/2006/relationships/hyperlink" Target="https://en.wikipedia.org/wiki/Glucosamine" TargetMode="External"/><Relationship Id="rId14" Type="http://schemas.openxmlformats.org/officeDocument/2006/relationships/hyperlink" Target="https://en.wikipedia.org/wiki/Biological_membra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8B066-0FE6-DB43-9E6E-9A8A40D7B61D}" type="slidenum">
              <a:rPr lang="en-US"/>
              <a:pPr/>
              <a:t>3</a:t>
            </a:fld>
            <a:endParaRPr lang="en-US" dirty="0"/>
          </a:p>
        </p:txBody>
      </p:sp>
      <p:sp>
        <p:nvSpPr>
          <p:cNvPr id="819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24" tIns="45712" rIns="91424" bIns="45712">
            <a:prstTxWarp prst="textNoShape">
              <a:avLst/>
            </a:prstTxWarp>
          </a:bodyPr>
          <a:lstStyle/>
          <a:p>
            <a:endParaRPr lang="en-US" dirty="0"/>
          </a:p>
        </p:txBody>
      </p:sp>
    </p:spTree>
    <p:extLst>
      <p:ext uri="{BB962C8B-B14F-4D97-AF65-F5344CB8AC3E}">
        <p14:creationId xmlns:p14="http://schemas.microsoft.com/office/powerpoint/2010/main" val="42660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GPI</a:t>
            </a:r>
            <a:r>
              <a:rPr lang="en-US" sz="1200" kern="1200" dirty="0">
                <a:solidFill>
                  <a:schemeClr val="tx1"/>
                </a:solidFill>
                <a:effectLst/>
                <a:latin typeface="+mn-lt"/>
                <a:ea typeface="+mn-ea"/>
                <a:cs typeface="+mn-cs"/>
              </a:rPr>
              <a:t> is a </a:t>
            </a:r>
            <a:r>
              <a:rPr lang="en-US" sz="1200" u="none" strike="noStrike" kern="1200" dirty="0">
                <a:solidFill>
                  <a:schemeClr val="tx1"/>
                </a:solidFill>
                <a:effectLst/>
                <a:latin typeface="+mn-lt"/>
                <a:ea typeface="+mn-ea"/>
                <a:cs typeface="+mn-cs"/>
                <a:hlinkClick r:id="rId3"/>
              </a:rPr>
              <a:t>glycolipid</a:t>
            </a:r>
            <a:r>
              <a:rPr lang="en-US" sz="1200" kern="1200" dirty="0">
                <a:solidFill>
                  <a:schemeClr val="tx1"/>
                </a:solidFill>
                <a:effectLst/>
                <a:latin typeface="+mn-lt"/>
                <a:ea typeface="+mn-ea"/>
                <a:cs typeface="+mn-cs"/>
              </a:rPr>
              <a:t> that can be attached to the </a:t>
            </a:r>
            <a:r>
              <a:rPr lang="en-US" sz="1200" u="none" strike="noStrike" kern="1200" dirty="0">
                <a:solidFill>
                  <a:schemeClr val="tx1"/>
                </a:solidFill>
                <a:effectLst/>
                <a:latin typeface="+mn-lt"/>
                <a:ea typeface="+mn-ea"/>
                <a:cs typeface="+mn-cs"/>
                <a:hlinkClick r:id="rId4"/>
              </a:rPr>
              <a:t>C-terminus</a:t>
            </a:r>
            <a:r>
              <a:rPr lang="en-US" sz="1200" kern="1200" dirty="0">
                <a:solidFill>
                  <a:schemeClr val="tx1"/>
                </a:solidFill>
                <a:effectLst/>
                <a:latin typeface="+mn-lt"/>
                <a:ea typeface="+mn-ea"/>
                <a:cs typeface="+mn-cs"/>
              </a:rPr>
              <a:t> of a </a:t>
            </a:r>
            <a:r>
              <a:rPr lang="en-US" sz="1200" u="none" strike="noStrike" kern="1200" dirty="0">
                <a:solidFill>
                  <a:schemeClr val="tx1"/>
                </a:solidFill>
                <a:effectLst/>
                <a:latin typeface="+mn-lt"/>
                <a:ea typeface="+mn-ea"/>
                <a:cs typeface="+mn-cs"/>
                <a:hlinkClick r:id="rId5"/>
              </a:rPr>
              <a:t>protein</a:t>
            </a:r>
            <a:r>
              <a:rPr lang="en-US" sz="1200" kern="1200" dirty="0">
                <a:solidFill>
                  <a:schemeClr val="tx1"/>
                </a:solidFill>
                <a:effectLst/>
                <a:latin typeface="+mn-lt"/>
                <a:ea typeface="+mn-ea"/>
                <a:cs typeface="+mn-cs"/>
              </a:rPr>
              <a:t> during </a:t>
            </a:r>
            <a:r>
              <a:rPr lang="en-US" sz="1200" u="none" strike="noStrike" kern="1200" dirty="0">
                <a:solidFill>
                  <a:schemeClr val="tx1"/>
                </a:solidFill>
                <a:effectLst/>
                <a:latin typeface="+mn-lt"/>
                <a:ea typeface="+mn-ea"/>
                <a:cs typeface="+mn-cs"/>
                <a:hlinkClick r:id="rId6"/>
              </a:rPr>
              <a:t>posttranslational modification</a:t>
            </a:r>
            <a:r>
              <a:rPr lang="en-US" sz="1200" kern="1200" dirty="0">
                <a:solidFill>
                  <a:schemeClr val="tx1"/>
                </a:solidFill>
                <a:effectLst/>
                <a:latin typeface="+mn-lt"/>
                <a:ea typeface="+mn-ea"/>
                <a:cs typeface="+mn-cs"/>
              </a:rPr>
              <a:t>. It is composed of a </a:t>
            </a:r>
            <a:r>
              <a:rPr lang="en-US" sz="1200" u="none" strike="noStrike" kern="1200" dirty="0">
                <a:solidFill>
                  <a:schemeClr val="tx1"/>
                </a:solidFill>
                <a:effectLst/>
                <a:latin typeface="+mn-lt"/>
                <a:ea typeface="+mn-ea"/>
                <a:cs typeface="+mn-cs"/>
                <a:hlinkClick r:id="rId7"/>
              </a:rPr>
              <a:t>phosphatidylinositol</a:t>
            </a:r>
            <a:r>
              <a:rPr lang="en-US" sz="1200" kern="1200" dirty="0">
                <a:solidFill>
                  <a:schemeClr val="tx1"/>
                </a:solidFill>
                <a:effectLst/>
                <a:latin typeface="+mn-lt"/>
                <a:ea typeface="+mn-ea"/>
                <a:cs typeface="+mn-cs"/>
              </a:rPr>
              <a:t> group linked through a </a:t>
            </a:r>
            <a:r>
              <a:rPr lang="en-US" sz="1200" u="none" strike="noStrike" kern="1200" dirty="0">
                <a:solidFill>
                  <a:schemeClr val="tx1"/>
                </a:solidFill>
                <a:effectLst/>
                <a:latin typeface="+mn-lt"/>
                <a:ea typeface="+mn-ea"/>
                <a:cs typeface="+mn-cs"/>
                <a:hlinkClick r:id="rId8"/>
              </a:rPr>
              <a:t>carbohydrate</a:t>
            </a:r>
            <a:r>
              <a:rPr lang="en-US" sz="1200" kern="1200" dirty="0">
                <a:solidFill>
                  <a:schemeClr val="tx1"/>
                </a:solidFill>
                <a:effectLst/>
                <a:latin typeface="+mn-lt"/>
                <a:ea typeface="+mn-ea"/>
                <a:cs typeface="+mn-cs"/>
              </a:rPr>
              <a:t>-containing linker (</a:t>
            </a:r>
            <a:r>
              <a:rPr lang="en-US" sz="1200" u="none" strike="noStrike" kern="1200" dirty="0">
                <a:solidFill>
                  <a:schemeClr val="tx1"/>
                </a:solidFill>
                <a:effectLst/>
                <a:latin typeface="+mn-lt"/>
                <a:ea typeface="+mn-ea"/>
                <a:cs typeface="+mn-cs"/>
                <a:hlinkClick r:id="rId9"/>
              </a:rPr>
              <a:t>glucosamine</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10"/>
              </a:rPr>
              <a:t>mannose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glycosidically</a:t>
            </a:r>
            <a:r>
              <a:rPr lang="en-US" sz="1200" kern="1200" dirty="0">
                <a:solidFill>
                  <a:schemeClr val="tx1"/>
                </a:solidFill>
                <a:effectLst/>
                <a:latin typeface="+mn-lt"/>
                <a:ea typeface="+mn-ea"/>
                <a:cs typeface="+mn-cs"/>
              </a:rPr>
              <a:t> bound to the </a:t>
            </a:r>
            <a:r>
              <a:rPr lang="en-US" sz="1200" u="none" strike="noStrike" kern="1200" dirty="0">
                <a:solidFill>
                  <a:schemeClr val="tx1"/>
                </a:solidFill>
                <a:effectLst/>
                <a:latin typeface="+mn-lt"/>
                <a:ea typeface="+mn-ea"/>
                <a:cs typeface="+mn-cs"/>
                <a:hlinkClick r:id="rId11"/>
              </a:rPr>
              <a:t>inositol</a:t>
            </a:r>
            <a:r>
              <a:rPr lang="en-US" sz="1200" kern="1200" dirty="0">
                <a:solidFill>
                  <a:schemeClr val="tx1"/>
                </a:solidFill>
                <a:effectLst/>
                <a:latin typeface="+mn-lt"/>
                <a:ea typeface="+mn-ea"/>
                <a:cs typeface="+mn-cs"/>
              </a:rPr>
              <a:t> residue) and via an </a:t>
            </a:r>
            <a:r>
              <a:rPr lang="en-US" sz="1200" u="none" strike="noStrike" kern="1200" dirty="0">
                <a:solidFill>
                  <a:schemeClr val="tx1"/>
                </a:solidFill>
                <a:effectLst/>
                <a:latin typeface="+mn-lt"/>
                <a:ea typeface="+mn-ea"/>
                <a:cs typeface="+mn-cs"/>
                <a:hlinkClick r:id="rId12"/>
              </a:rPr>
              <a:t>ethanolamine phosphate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EtNP</a:t>
            </a:r>
            <a:r>
              <a:rPr lang="en-US" sz="1200" kern="1200" dirty="0">
                <a:solidFill>
                  <a:schemeClr val="tx1"/>
                </a:solidFill>
                <a:effectLst/>
                <a:latin typeface="+mn-lt"/>
                <a:ea typeface="+mn-ea"/>
                <a:cs typeface="+mn-cs"/>
              </a:rPr>
              <a:t>) bridge to the C-terminal amino acid of a mature protein. The two </a:t>
            </a:r>
            <a:r>
              <a:rPr lang="en-US" sz="1200" u="none" strike="noStrike" kern="1200" dirty="0">
                <a:solidFill>
                  <a:schemeClr val="tx1"/>
                </a:solidFill>
                <a:effectLst/>
                <a:latin typeface="+mn-lt"/>
                <a:ea typeface="+mn-ea"/>
                <a:cs typeface="+mn-cs"/>
                <a:hlinkClick r:id="rId13"/>
              </a:rPr>
              <a:t>fatty acids</a:t>
            </a:r>
            <a:r>
              <a:rPr lang="en-US" sz="1200" kern="1200" dirty="0">
                <a:solidFill>
                  <a:schemeClr val="tx1"/>
                </a:solidFill>
                <a:effectLst/>
                <a:latin typeface="+mn-lt"/>
                <a:ea typeface="+mn-ea"/>
                <a:cs typeface="+mn-cs"/>
              </a:rPr>
              <a:t> within the hydrophobic </a:t>
            </a:r>
            <a:r>
              <a:rPr lang="en-US" sz="1200" kern="1200" dirty="0" err="1">
                <a:solidFill>
                  <a:schemeClr val="tx1"/>
                </a:solidFill>
                <a:effectLst/>
                <a:latin typeface="+mn-lt"/>
                <a:ea typeface="+mn-ea"/>
                <a:cs typeface="+mn-cs"/>
              </a:rPr>
              <a:t>phosphatidyl</a:t>
            </a:r>
            <a:r>
              <a:rPr lang="en-US" sz="1200" kern="1200" dirty="0">
                <a:solidFill>
                  <a:schemeClr val="tx1"/>
                </a:solidFill>
                <a:effectLst/>
                <a:latin typeface="+mn-lt"/>
                <a:ea typeface="+mn-ea"/>
                <a:cs typeface="+mn-cs"/>
              </a:rPr>
              <a:t>-inositol group anchor the protein to the </a:t>
            </a:r>
            <a:r>
              <a:rPr lang="en-US" sz="1200" u="none" strike="noStrike" kern="1200" dirty="0">
                <a:solidFill>
                  <a:schemeClr val="tx1"/>
                </a:solidFill>
                <a:effectLst/>
                <a:latin typeface="+mn-lt"/>
                <a:ea typeface="+mn-ea"/>
                <a:cs typeface="+mn-cs"/>
                <a:hlinkClick r:id="rId14"/>
              </a:rPr>
              <a:t>cell membrane</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Glypiated</a:t>
            </a:r>
            <a:r>
              <a:rPr lang="en-US" sz="1200" kern="1200" dirty="0">
                <a:solidFill>
                  <a:schemeClr val="tx1"/>
                </a:solidFill>
                <a:effectLst/>
                <a:latin typeface="+mn-lt"/>
                <a:ea typeface="+mn-ea"/>
                <a:cs typeface="+mn-cs"/>
              </a:rPr>
              <a:t> (GPI-linked) proteins contain a </a:t>
            </a:r>
            <a:r>
              <a:rPr lang="en-US" sz="1200" u="none" strike="noStrike" kern="1200" dirty="0">
                <a:solidFill>
                  <a:schemeClr val="tx1"/>
                </a:solidFill>
                <a:effectLst/>
                <a:latin typeface="+mn-lt"/>
                <a:ea typeface="+mn-ea"/>
                <a:cs typeface="+mn-cs"/>
                <a:hlinkClick r:id="rId15"/>
              </a:rPr>
              <a:t>signal sequence</a:t>
            </a:r>
            <a:r>
              <a:rPr lang="en-US" sz="1200" kern="1200" dirty="0">
                <a:solidFill>
                  <a:schemeClr val="tx1"/>
                </a:solidFill>
                <a:effectLst/>
                <a:latin typeface="+mn-lt"/>
                <a:ea typeface="+mn-ea"/>
                <a:cs typeface="+mn-cs"/>
              </a:rPr>
              <a:t> that  direct them to the </a:t>
            </a:r>
            <a:r>
              <a:rPr lang="en-US" sz="1200" u="none" strike="noStrike" kern="1200" dirty="0">
                <a:solidFill>
                  <a:schemeClr val="tx1"/>
                </a:solidFill>
                <a:effectLst/>
                <a:latin typeface="+mn-lt"/>
                <a:ea typeface="+mn-ea"/>
                <a:cs typeface="+mn-cs"/>
                <a:hlinkClick r:id="rId16"/>
              </a:rPr>
              <a:t>endoplasmic reticulum</a:t>
            </a:r>
            <a:r>
              <a:rPr lang="en-US" sz="1200" kern="1200" dirty="0">
                <a:solidFill>
                  <a:schemeClr val="tx1"/>
                </a:solidFill>
                <a:effectLst/>
                <a:latin typeface="+mn-lt"/>
                <a:ea typeface="+mn-ea"/>
                <a:cs typeface="+mn-cs"/>
              </a:rPr>
              <a:t> (ER). The protein is co-</a:t>
            </a:r>
            <a:r>
              <a:rPr lang="en-US" sz="1200" kern="1200" dirty="0" err="1">
                <a:solidFill>
                  <a:schemeClr val="tx1"/>
                </a:solidFill>
                <a:effectLst/>
                <a:latin typeface="+mn-lt"/>
                <a:ea typeface="+mn-ea"/>
                <a:cs typeface="+mn-cs"/>
              </a:rPr>
              <a:t>translationally</a:t>
            </a:r>
            <a:r>
              <a:rPr lang="en-US" sz="1200" kern="1200" dirty="0">
                <a:solidFill>
                  <a:schemeClr val="tx1"/>
                </a:solidFill>
                <a:effectLst/>
                <a:latin typeface="+mn-lt"/>
                <a:ea typeface="+mn-ea"/>
                <a:cs typeface="+mn-cs"/>
              </a:rPr>
              <a:t> inserted in the ER membrane via a </a:t>
            </a:r>
            <a:r>
              <a:rPr lang="en-US" sz="1200" kern="1200" dirty="0" err="1">
                <a:solidFill>
                  <a:schemeClr val="tx1"/>
                </a:solidFill>
                <a:effectLst/>
                <a:latin typeface="+mn-lt"/>
                <a:ea typeface="+mn-ea"/>
                <a:cs typeface="+mn-cs"/>
              </a:rPr>
              <a:t>translocon</a:t>
            </a:r>
            <a:r>
              <a:rPr lang="en-US" sz="1200" kern="1200" dirty="0">
                <a:solidFill>
                  <a:schemeClr val="tx1"/>
                </a:solidFill>
                <a:effectLst/>
                <a:latin typeface="+mn-lt"/>
                <a:ea typeface="+mn-ea"/>
                <a:cs typeface="+mn-cs"/>
              </a:rPr>
              <a:t> and is attached to the ER membrane by its hydrophobic C terminus; the majority of the protein extends into the ER lumen. The hydrophobic C-terminal sequence is then cleaved off and replaced by the GPI-anchor. As the protein processes through the </a:t>
            </a:r>
            <a:r>
              <a:rPr lang="en-US" sz="1200" u="none" strike="noStrike" kern="1200" dirty="0">
                <a:solidFill>
                  <a:schemeClr val="tx1"/>
                </a:solidFill>
                <a:effectLst/>
                <a:latin typeface="+mn-lt"/>
                <a:ea typeface="+mn-ea"/>
                <a:cs typeface="+mn-cs"/>
                <a:hlinkClick r:id="rId17"/>
              </a:rPr>
              <a:t>secretory pathway</a:t>
            </a:r>
            <a:r>
              <a:rPr lang="en-US" sz="1200" kern="1200" dirty="0">
                <a:solidFill>
                  <a:schemeClr val="tx1"/>
                </a:solidFill>
                <a:effectLst/>
                <a:latin typeface="+mn-lt"/>
                <a:ea typeface="+mn-ea"/>
                <a:cs typeface="+mn-cs"/>
              </a:rPr>
              <a:t>, it is transferred via vesicles to the </a:t>
            </a:r>
            <a:r>
              <a:rPr lang="en-US" sz="1200" u="none" strike="noStrike" kern="1200" dirty="0">
                <a:solidFill>
                  <a:schemeClr val="tx1"/>
                </a:solidFill>
                <a:effectLst/>
                <a:latin typeface="+mn-lt"/>
                <a:ea typeface="+mn-ea"/>
                <a:cs typeface="+mn-cs"/>
                <a:hlinkClick r:id="rId18"/>
              </a:rPr>
              <a:t>Golgi apparatus</a:t>
            </a:r>
            <a:r>
              <a:rPr lang="en-US" sz="1200" kern="1200" dirty="0">
                <a:solidFill>
                  <a:schemeClr val="tx1"/>
                </a:solidFill>
                <a:effectLst/>
                <a:latin typeface="+mn-lt"/>
                <a:ea typeface="+mn-ea"/>
                <a:cs typeface="+mn-cs"/>
              </a:rPr>
              <a:t> and finally to the plasma membrane where it remains attached to a leaflet of the </a:t>
            </a:r>
            <a:r>
              <a:rPr lang="en-US" sz="1200" u="none" strike="noStrike" kern="1200" dirty="0">
                <a:solidFill>
                  <a:schemeClr val="tx1"/>
                </a:solidFill>
                <a:effectLst/>
                <a:latin typeface="+mn-lt"/>
                <a:ea typeface="+mn-ea"/>
                <a:cs typeface="+mn-cs"/>
                <a:hlinkClick r:id="rId19"/>
              </a:rPr>
              <a:t>cell membrane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951817-BC5D-6A4A-BCB2-E7BD22554E7E}" type="slidenum">
              <a:rPr lang="en-US" smtClean="0"/>
              <a:t>4</a:t>
            </a:fld>
            <a:endParaRPr lang="en-US"/>
          </a:p>
        </p:txBody>
      </p:sp>
    </p:spTree>
    <p:extLst>
      <p:ext uri="{BB962C8B-B14F-4D97-AF65-F5344CB8AC3E}">
        <p14:creationId xmlns:p14="http://schemas.microsoft.com/office/powerpoint/2010/main" val="245810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7F7BC-AA87-C540-9DE2-D6291AE6EBB2}" type="slidenum">
              <a:rPr lang="en-US"/>
              <a:pPr/>
              <a:t>12</a:t>
            </a:fld>
            <a:endParaRPr lang="en-US"/>
          </a:p>
        </p:txBody>
      </p:sp>
      <p:sp>
        <p:nvSpPr>
          <p:cNvPr id="56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68430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A7EEE-7091-AA4A-B1EC-61895ED9290F}" type="slidenum">
              <a:rPr lang="en-US"/>
              <a:pPr/>
              <a:t>13</a:t>
            </a:fld>
            <a:endParaRPr lang="en-US"/>
          </a:p>
        </p:txBody>
      </p:sp>
      <p:sp>
        <p:nvSpPr>
          <p:cNvPr id="6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7859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a:lstStyle/>
          <a:p>
            <a:fld id="{41E3DB32-6BD0-0846-A700-C412C1B18159}" type="slidenum">
              <a:rPr lang="en-US" smtClean="0"/>
              <a:pPr/>
              <a:t>15</a:t>
            </a:fld>
            <a:endParaRPr lang="en-US"/>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43AEBA-0B1D-5544-80C4-0253A619D737}" type="slidenum">
              <a:rPr lang="en-US" smtClean="0">
                <a:ea typeface="ＭＳ Ｐゴシック" pitchFamily="-106" charset="-128"/>
                <a:cs typeface="ＭＳ Ｐゴシック" pitchFamily="-106" charset="-128"/>
              </a:rPr>
              <a:pPr fontAlgn="base">
                <a:spcBef>
                  <a:spcPct val="0"/>
                </a:spcBef>
                <a:spcAft>
                  <a:spcPct val="0"/>
                </a:spcAft>
                <a:defRPr/>
              </a:pPr>
              <a:t>16</a:t>
            </a:fld>
            <a:endParaRPr lang="en-US">
              <a:ea typeface="ＭＳ Ｐゴシック" pitchFamily="-106" charset="-128"/>
              <a:cs typeface="ＭＳ Ｐゴシック" pitchFamily="-106" charset="-128"/>
            </a:endParaRPr>
          </a:p>
        </p:txBody>
      </p:sp>
      <p:sp>
        <p:nvSpPr>
          <p:cNvPr id="5427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65" charset="-128"/>
              <a:cs typeface="ＭＳ Ｐゴシック" pitchFamily="-65" charset="-128"/>
            </a:endParaRPr>
          </a:p>
        </p:txBody>
      </p:sp>
    </p:spTree>
    <p:extLst>
      <p:ext uri="{BB962C8B-B14F-4D97-AF65-F5344CB8AC3E}">
        <p14:creationId xmlns:p14="http://schemas.microsoft.com/office/powerpoint/2010/main" val="99586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0377C-F67C-3644-AE0F-BDE8766FE7FA}" type="slidenum">
              <a:rPr lang="en-US" smtClean="0">
                <a:ea typeface="ＭＳ Ｐゴシック" pitchFamily="-106" charset="-128"/>
                <a:cs typeface="ＭＳ Ｐゴシック" pitchFamily="-106" charset="-128"/>
              </a:rPr>
              <a:pPr fontAlgn="base">
                <a:spcBef>
                  <a:spcPct val="0"/>
                </a:spcBef>
                <a:spcAft>
                  <a:spcPct val="0"/>
                </a:spcAft>
                <a:defRPr/>
              </a:pPr>
              <a:t>17</a:t>
            </a:fld>
            <a:endParaRPr lang="en-US">
              <a:ea typeface="ＭＳ Ｐゴシック" pitchFamily="-106" charset="-128"/>
              <a:cs typeface="ＭＳ Ｐゴシック" pitchFamily="-106" charset="-128"/>
            </a:endParaRPr>
          </a:p>
        </p:txBody>
      </p:sp>
      <p:sp>
        <p:nvSpPr>
          <p:cNvPr id="7065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65" charset="-128"/>
              <a:cs typeface="ＭＳ Ｐゴシック" pitchFamily="-65" charset="-128"/>
            </a:endParaRPr>
          </a:p>
        </p:txBody>
      </p:sp>
    </p:spTree>
    <p:extLst>
      <p:ext uri="{BB962C8B-B14F-4D97-AF65-F5344CB8AC3E}">
        <p14:creationId xmlns:p14="http://schemas.microsoft.com/office/powerpoint/2010/main" val="335962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CE499-9528-FE4A-BC7E-0791F8554A6C}" type="slidenum">
              <a:rPr lang="en-US"/>
              <a:pPr/>
              <a:t>29</a:t>
            </a:fld>
            <a:endParaRPr lang="en-US"/>
          </a:p>
        </p:txBody>
      </p:sp>
      <p:sp>
        <p:nvSpPr>
          <p:cNvPr id="91138" name="Rectangle 2"/>
          <p:cNvSpPr>
            <a:spLocks noGrp="1" noRot="1" noChangeAspect="1" noChangeArrowheads="1" noTextEdit="1"/>
          </p:cNvSpPr>
          <p:nvPr>
            <p:ph type="sldImg"/>
          </p:nvPr>
        </p:nvSpPr>
        <p:spPr bwMode="auto">
          <a:xfrm>
            <a:off x="669925" y="206375"/>
            <a:ext cx="5519738" cy="4140200"/>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560388" y="4437063"/>
            <a:ext cx="5737225" cy="4303712"/>
          </a:xfrm>
          <a:prstGeom prst="rect">
            <a:avLst/>
          </a:prstGeom>
          <a:solidFill>
            <a:srgbClr val="FFFFFF"/>
          </a:solidFill>
          <a:ln>
            <a:solidFill>
              <a:srgbClr val="000000"/>
            </a:solidFill>
            <a:miter lim="800000"/>
            <a:headEnd/>
            <a:tailEnd/>
          </a:ln>
        </p:spPr>
        <p:txBody>
          <a:bodyPr lIns="89720" tIns="44859" rIns="89720" bIns="44859">
            <a:prstTxWarp prst="textNoShape">
              <a:avLst/>
            </a:prstTxWarp>
          </a:bodyPr>
          <a:lstStyle/>
          <a:p>
            <a:pPr marL="231775" indent="-231775">
              <a:buFontTx/>
              <a:buChar char="•"/>
            </a:pPr>
            <a:r>
              <a:rPr lang="en-US" dirty="0"/>
              <a:t>SOLIRIS is a first-in-class, humanized, anti-C5 monoclonal antibody</a:t>
            </a:r>
          </a:p>
          <a:p>
            <a:pPr marL="231775" indent="-231775">
              <a:buFontTx/>
              <a:buChar char="•"/>
            </a:pPr>
            <a:r>
              <a:rPr lang="en-US" dirty="0"/>
              <a:t>Very high binding affinity for human C5; each SOLIRIS molecule binds two C5 proteins</a:t>
            </a:r>
          </a:p>
          <a:p>
            <a:pPr marL="231775" indent="-231775">
              <a:buFontTx/>
              <a:buChar char="•"/>
            </a:pPr>
            <a:r>
              <a:rPr lang="en-US" dirty="0"/>
              <a:t>First therapy to specifically target complement-mediated hemolysis</a:t>
            </a:r>
          </a:p>
          <a:p>
            <a:pPr marL="231775" indent="-231775"/>
            <a:endParaRPr lang="en-US" dirty="0"/>
          </a:p>
          <a:p>
            <a:pPr marL="231775" indent="-231775">
              <a:buFontTx/>
              <a:buChar char="•"/>
            </a:pPr>
            <a:r>
              <a:rPr lang="en-US" dirty="0"/>
              <a:t>SOLIRIS is unique among humanized monoclonal antibodies because </a:t>
            </a:r>
            <a:r>
              <a:rPr lang="en-US" dirty="0" err="1"/>
              <a:t>germline</a:t>
            </a:r>
            <a:r>
              <a:rPr lang="en-US" dirty="0"/>
              <a:t> human framework acceptor sequences were used to minimize immunogenicity</a:t>
            </a:r>
          </a:p>
          <a:p>
            <a:pPr lvl="1" indent="-111125">
              <a:buFontTx/>
              <a:buChar char="•"/>
            </a:pPr>
            <a:r>
              <a:rPr lang="en-US" dirty="0"/>
              <a:t>Human IgG</a:t>
            </a:r>
            <a:r>
              <a:rPr lang="en-US" baseline="-25000" dirty="0"/>
              <a:t>2/4</a:t>
            </a:r>
            <a:r>
              <a:rPr lang="en-US" dirty="0"/>
              <a:t> heavy chain constant regions were used to eliminate the ability of the antibody to bind Fc receptors and activate complement</a:t>
            </a:r>
          </a:p>
          <a:p>
            <a:pPr marL="231775" indent="-231775"/>
            <a:endParaRPr lang="en-US" dirty="0"/>
          </a:p>
        </p:txBody>
      </p:sp>
    </p:spTree>
    <p:extLst>
      <p:ext uri="{BB962C8B-B14F-4D97-AF65-F5344CB8AC3E}">
        <p14:creationId xmlns:p14="http://schemas.microsoft.com/office/powerpoint/2010/main" val="67703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F7C7E0-C585-AD49-8436-99B73D8DE5AB}" type="datetimeFigureOut">
              <a:rPr lang="en-US" smtClean="0"/>
              <a:t>7/10/23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140519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7C7E0-C585-AD49-8436-99B73D8DE5AB}" type="datetimeFigureOut">
              <a:rPr lang="en-US" smtClean="0"/>
              <a:t>7/10/23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284124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7C7E0-C585-AD49-8436-99B73D8DE5AB}" type="datetimeFigureOut">
              <a:rPr lang="en-US" smtClean="0"/>
              <a:t>7/10/23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360050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7C7E0-C585-AD49-8436-99B73D8DE5AB}" type="datetimeFigureOut">
              <a:rPr lang="en-US" smtClean="0"/>
              <a:t>7/10/23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251610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7C7E0-C585-AD49-8436-99B73D8DE5AB}" type="datetimeFigureOut">
              <a:rPr lang="en-US" smtClean="0"/>
              <a:t>7/10/23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197893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7C7E0-C585-AD49-8436-99B73D8DE5AB}" type="datetimeFigureOut">
              <a:rPr lang="en-US" smtClean="0"/>
              <a:t>7/10/23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241323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7C7E0-C585-AD49-8436-99B73D8DE5AB}" type="datetimeFigureOut">
              <a:rPr lang="en-US" smtClean="0"/>
              <a:t>7/10/23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364285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7C7E0-C585-AD49-8436-99B73D8DE5AB}" type="datetimeFigureOut">
              <a:rPr lang="en-US" smtClean="0"/>
              <a:t>7/10/23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28249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7C7E0-C585-AD49-8436-99B73D8DE5AB}" type="datetimeFigureOut">
              <a:rPr lang="en-US" smtClean="0"/>
              <a:t>7/10/23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81513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7C7E0-C585-AD49-8436-99B73D8DE5AB}" type="datetimeFigureOut">
              <a:rPr lang="en-US" smtClean="0"/>
              <a:t>7/10/23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326767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7C7E0-C585-AD49-8436-99B73D8DE5AB}" type="datetimeFigureOut">
              <a:rPr lang="en-US" smtClean="0"/>
              <a:t>7/10/23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22906-0C62-6841-A5A5-E8BF136687F9}" type="slidenum">
              <a:rPr lang="en-US" smtClean="0"/>
              <a:t>‹#›</a:t>
            </a:fld>
            <a:endParaRPr lang="en-US"/>
          </a:p>
        </p:txBody>
      </p:sp>
    </p:spTree>
    <p:extLst>
      <p:ext uri="{BB962C8B-B14F-4D97-AF65-F5344CB8AC3E}">
        <p14:creationId xmlns:p14="http://schemas.microsoft.com/office/powerpoint/2010/main" val="416676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7C7E0-C585-AD49-8436-99B73D8DE5AB}" type="datetimeFigureOut">
              <a:rPr lang="en-US" smtClean="0"/>
              <a:t>7/10/23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22906-0C62-6841-A5A5-E8BF136687F9}" type="slidenum">
              <a:rPr lang="en-US" smtClean="0"/>
              <a:t>‹#›</a:t>
            </a:fld>
            <a:endParaRPr lang="en-US"/>
          </a:p>
        </p:txBody>
      </p:sp>
    </p:spTree>
    <p:extLst>
      <p:ext uri="{BB962C8B-B14F-4D97-AF65-F5344CB8AC3E}">
        <p14:creationId xmlns:p14="http://schemas.microsoft.com/office/powerpoint/2010/main" val="104715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085" y="636910"/>
            <a:ext cx="7772400" cy="1753163"/>
          </a:xfrm>
        </p:spPr>
        <p:txBody>
          <a:bodyPr>
            <a:normAutofit fontScale="90000"/>
          </a:bodyPr>
          <a:lstStyle/>
          <a:p>
            <a:r>
              <a:rPr lang="en-US" dirty="0">
                <a:solidFill>
                  <a:srgbClr val="0070C0"/>
                </a:solidFill>
              </a:rPr>
              <a:t>Paroxysmal Nocturnal Hemoglobinuria (PNH) and Non-Transplant Therapies</a:t>
            </a:r>
          </a:p>
        </p:txBody>
      </p:sp>
      <p:sp>
        <p:nvSpPr>
          <p:cNvPr id="3" name="Subtitle 2"/>
          <p:cNvSpPr>
            <a:spLocks noGrp="1"/>
          </p:cNvSpPr>
          <p:nvPr>
            <p:ph type="subTitle" idx="1"/>
          </p:nvPr>
        </p:nvSpPr>
        <p:spPr>
          <a:xfrm>
            <a:off x="1371600" y="3141952"/>
            <a:ext cx="6400800" cy="1752600"/>
          </a:xfrm>
        </p:spPr>
        <p:txBody>
          <a:bodyPr>
            <a:normAutofit fontScale="85000" lnSpcReduction="20000"/>
          </a:bodyPr>
          <a:lstStyle/>
          <a:p>
            <a:r>
              <a:rPr lang="en-US" dirty="0"/>
              <a:t>Charles Parker, M. D.</a:t>
            </a:r>
          </a:p>
          <a:p>
            <a:r>
              <a:rPr lang="en-US" dirty="0"/>
              <a:t>Professor of Medicine</a:t>
            </a:r>
          </a:p>
          <a:p>
            <a:r>
              <a:rPr lang="en-US" dirty="0"/>
              <a:t>University of Utah School of Medicine</a:t>
            </a:r>
          </a:p>
          <a:p>
            <a:r>
              <a:rPr lang="en-US" dirty="0"/>
              <a:t>Salt Lake City, Utah</a:t>
            </a:r>
          </a:p>
        </p:txBody>
      </p:sp>
      <p:cxnSp>
        <p:nvCxnSpPr>
          <p:cNvPr id="5" name="Straight Connector 4"/>
          <p:cNvCxnSpPr/>
          <p:nvPr/>
        </p:nvCxnSpPr>
        <p:spPr>
          <a:xfrm>
            <a:off x="550073" y="2653961"/>
            <a:ext cx="8380567" cy="6471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Ulogo.jpg"/>
          <p:cNvPicPr>
            <a:picLocks noChangeAspect="1"/>
          </p:cNvPicPr>
          <p:nvPr/>
        </p:nvPicPr>
        <p:blipFill>
          <a:blip r:embed="rId2"/>
          <a:stretch>
            <a:fillRect/>
          </a:stretch>
        </p:blipFill>
        <p:spPr>
          <a:xfrm>
            <a:off x="7319571" y="5433618"/>
            <a:ext cx="1611069" cy="1150764"/>
          </a:xfrm>
          <a:prstGeom prst="rect">
            <a:avLst/>
          </a:prstGeom>
        </p:spPr>
      </p:pic>
    </p:spTree>
    <p:extLst>
      <p:ext uri="{BB962C8B-B14F-4D97-AF65-F5344CB8AC3E}">
        <p14:creationId xmlns:p14="http://schemas.microsoft.com/office/powerpoint/2010/main" val="151917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PNH</a:t>
            </a:r>
          </a:p>
        </p:txBody>
      </p:sp>
      <p:sp>
        <p:nvSpPr>
          <p:cNvPr id="3" name="Content Placeholder 2"/>
          <p:cNvSpPr>
            <a:spLocks noGrp="1"/>
          </p:cNvSpPr>
          <p:nvPr>
            <p:ph idx="1"/>
          </p:nvPr>
        </p:nvSpPr>
        <p:spPr/>
        <p:txBody>
          <a:bodyPr/>
          <a:lstStyle/>
          <a:p>
            <a:r>
              <a:rPr lang="en-US" dirty="0">
                <a:solidFill>
                  <a:srgbClr val="3366FF"/>
                </a:solidFill>
              </a:rPr>
              <a:t>Pathophysiology</a:t>
            </a:r>
          </a:p>
          <a:p>
            <a:r>
              <a:rPr lang="en-US" dirty="0">
                <a:solidFill>
                  <a:srgbClr val="3366FF"/>
                </a:solidFill>
              </a:rPr>
              <a:t>Diagnosis</a:t>
            </a:r>
          </a:p>
          <a:p>
            <a:r>
              <a:rPr lang="en-US" dirty="0"/>
              <a:t>Management</a:t>
            </a:r>
          </a:p>
          <a:p>
            <a:r>
              <a:rPr lang="en-US" dirty="0"/>
              <a:t>What’s on the horizon for treatment of PNH</a:t>
            </a:r>
          </a:p>
        </p:txBody>
      </p:sp>
      <p:cxnSp>
        <p:nvCxnSpPr>
          <p:cNvPr id="5" name="Straight Connector 4"/>
          <p:cNvCxnSpPr/>
          <p:nvPr/>
        </p:nvCxnSpPr>
        <p:spPr>
          <a:xfrm>
            <a:off x="457200" y="1417638"/>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81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Characteristics of PNH</a:t>
            </a:r>
          </a:p>
        </p:txBody>
      </p:sp>
      <p:sp>
        <p:nvSpPr>
          <p:cNvPr id="3" name="Content Placeholder 2"/>
          <p:cNvSpPr>
            <a:spLocks noGrp="1"/>
          </p:cNvSpPr>
          <p:nvPr>
            <p:ph idx="1"/>
          </p:nvPr>
        </p:nvSpPr>
        <p:spPr/>
        <p:txBody>
          <a:bodyPr>
            <a:normAutofit/>
          </a:bodyPr>
          <a:lstStyle/>
          <a:p>
            <a:r>
              <a:rPr lang="en-US" dirty="0"/>
              <a:t>Once suspected, diagnosis of PNH is straightforward, however, </a:t>
            </a:r>
            <a:r>
              <a:rPr lang="en-US" u="sng" dirty="0"/>
              <a:t>PNH is a heterogeneous disease</a:t>
            </a:r>
            <a:r>
              <a:rPr lang="en-US" dirty="0"/>
              <a:t> because </a:t>
            </a:r>
            <a:r>
              <a:rPr lang="en-US" dirty="0">
                <a:solidFill>
                  <a:srgbClr val="0000FF"/>
                </a:solidFill>
              </a:rPr>
              <a:t>the size of the PNH clones vary among patients</a:t>
            </a:r>
          </a:p>
          <a:p>
            <a:pPr lvl="1"/>
            <a:r>
              <a:rPr lang="en-US" dirty="0">
                <a:solidFill>
                  <a:srgbClr val="FF0000"/>
                </a:solidFill>
              </a:rPr>
              <a:t>The percentage of circulating  PNH cells (determined by the size of the PNH clones in the marrow), along with the PNH phenotype of the RBCs, is the major determinant of the clinical manifestations of the disease</a:t>
            </a:r>
          </a:p>
          <a:p>
            <a:pPr lvl="1"/>
            <a:endParaRPr lang="en-US" dirty="0"/>
          </a:p>
          <a:p>
            <a:endParaRPr lang="en-US" dirty="0"/>
          </a:p>
        </p:txBody>
      </p:sp>
      <p:cxnSp>
        <p:nvCxnSpPr>
          <p:cNvPr id="5" name="Straight Connector 4"/>
          <p:cNvCxnSpPr/>
          <p:nvPr/>
        </p:nvCxnSpPr>
        <p:spPr>
          <a:xfrm>
            <a:off x="457200" y="1417638"/>
            <a:ext cx="82296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92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444500"/>
            <a:ext cx="7772400" cy="774700"/>
          </a:xfrm>
        </p:spPr>
        <p:txBody>
          <a:bodyPr>
            <a:normAutofit/>
          </a:bodyPr>
          <a:lstStyle/>
          <a:p>
            <a:pPr algn="l"/>
            <a:r>
              <a:rPr lang="en-US" sz="3600" dirty="0">
                <a:solidFill>
                  <a:schemeClr val="bg1"/>
                </a:solidFill>
              </a:rPr>
              <a:t>PNH – High Resolution Method</a:t>
            </a:r>
            <a:endParaRPr lang="en-US" sz="3200" dirty="0">
              <a:solidFill>
                <a:schemeClr val="bg1"/>
              </a:solidFill>
            </a:endParaRPr>
          </a:p>
        </p:txBody>
      </p:sp>
      <p:sp>
        <p:nvSpPr>
          <p:cNvPr id="55299" name="Line 3"/>
          <p:cNvSpPr>
            <a:spLocks noChangeShapeType="1"/>
          </p:cNvSpPr>
          <p:nvPr/>
        </p:nvSpPr>
        <p:spPr bwMode="auto">
          <a:xfrm flipH="1">
            <a:off x="685800" y="1295400"/>
            <a:ext cx="8458200" cy="0"/>
          </a:xfrm>
          <a:prstGeom prst="line">
            <a:avLst/>
          </a:prstGeom>
          <a:noFill/>
          <a:ln w="12700">
            <a:solidFill>
              <a:schemeClr val="bg1"/>
            </a:solidFill>
            <a:round/>
            <a:headEnd/>
            <a:tailEnd/>
          </a:ln>
          <a:effectLst/>
        </p:spPr>
        <p:txBody>
          <a:bodyPr wrap="none" anchor="ctr">
            <a:prstTxWarp prst="textNoShape">
              <a:avLst/>
            </a:prstTxWarp>
          </a:bodyPr>
          <a:lstStyle/>
          <a:p>
            <a:endParaRPr lang="en-US"/>
          </a:p>
        </p:txBody>
      </p:sp>
      <p:sp>
        <p:nvSpPr>
          <p:cNvPr id="55300" name="Rectangle 4"/>
          <p:cNvSpPr>
            <a:spLocks noChangeArrowheads="1"/>
          </p:cNvSpPr>
          <p:nvPr/>
        </p:nvSpPr>
        <p:spPr bwMode="auto">
          <a:xfrm>
            <a:off x="0" y="2281238"/>
            <a:ext cx="9144000" cy="639762"/>
          </a:xfrm>
          <a:prstGeom prst="rect">
            <a:avLst/>
          </a:prstGeom>
          <a:noFill/>
          <a:ln w="9525">
            <a:noFill/>
            <a:miter lim="800000"/>
            <a:headEnd/>
            <a:tailEnd/>
          </a:ln>
          <a:effectLst/>
        </p:spPr>
        <p:txBody>
          <a:bodyPr>
            <a:prstTxWarp prst="textNoShape">
              <a:avLst/>
            </a:prstTxWarp>
            <a:spAutoFit/>
          </a:bodyPr>
          <a:lstStyle/>
          <a:p>
            <a:r>
              <a:rPr lang="en-US" sz="1200">
                <a:latin typeface="Times New Roman" pitchFamily="-65" charset="0"/>
                <a:ea typeface="Times" pitchFamily="-65" charset="0"/>
                <a:cs typeface="Times" pitchFamily="-65" charset="0"/>
              </a:rPr>
              <a:t> </a:t>
            </a:r>
          </a:p>
          <a:p>
            <a:endParaRPr lang="en-US">
              <a:latin typeface="Times New Roman" pitchFamily="-65" charset="0"/>
            </a:endParaRPr>
          </a:p>
        </p:txBody>
      </p:sp>
      <p:sp>
        <p:nvSpPr>
          <p:cNvPr id="55301" name="Rectangle 5"/>
          <p:cNvSpPr>
            <a:spLocks noChangeArrowheads="1"/>
          </p:cNvSpPr>
          <p:nvPr/>
        </p:nvSpPr>
        <p:spPr bwMode="auto">
          <a:xfrm>
            <a:off x="3305175" y="2290763"/>
            <a:ext cx="9144000" cy="0"/>
          </a:xfrm>
          <a:prstGeom prst="rect">
            <a:avLst/>
          </a:prstGeom>
          <a:noFill/>
          <a:ln w="9525">
            <a:noFill/>
            <a:miter lim="800000"/>
            <a:headEnd/>
            <a:tailEnd/>
          </a:ln>
          <a:effectLst/>
        </p:spPr>
        <p:txBody>
          <a:bodyPr>
            <a:prstTxWarp prst="textNoShape">
              <a:avLst/>
            </a:prstTxWarp>
            <a:spAutoFit/>
          </a:bodyPr>
          <a:lstStyle/>
          <a:p>
            <a:endParaRPr lang="en-US"/>
          </a:p>
        </p:txBody>
      </p:sp>
      <p:sp>
        <p:nvSpPr>
          <p:cNvPr id="55302" name="Text Box 6"/>
          <p:cNvSpPr txBox="1">
            <a:spLocks noChangeArrowheads="1"/>
          </p:cNvSpPr>
          <p:nvPr/>
        </p:nvSpPr>
        <p:spPr bwMode="auto">
          <a:xfrm>
            <a:off x="304800" y="4419600"/>
            <a:ext cx="549275" cy="2209800"/>
          </a:xfrm>
          <a:prstGeom prst="rect">
            <a:avLst/>
          </a:prstGeom>
          <a:noFill/>
          <a:ln w="9525">
            <a:noFill/>
            <a:miter lim="800000"/>
            <a:headEnd/>
            <a:tailEnd/>
          </a:ln>
          <a:effectLst/>
        </p:spPr>
        <p:txBody>
          <a:bodyPr vert="eaVert">
            <a:prstTxWarp prst="textNoShape">
              <a:avLst/>
            </a:prstTxWarp>
            <a:spAutoFit/>
          </a:bodyPr>
          <a:lstStyle/>
          <a:p>
            <a:pPr>
              <a:spcBef>
                <a:spcPct val="50000"/>
              </a:spcBef>
            </a:pPr>
            <a:r>
              <a:rPr lang="en-US" b="1">
                <a:solidFill>
                  <a:schemeClr val="bg1"/>
                </a:solidFill>
                <a:latin typeface="Times New Roman" pitchFamily="-65" charset="0"/>
              </a:rPr>
              <a:t>Granulocytes</a:t>
            </a:r>
            <a:endParaRPr lang="en-US" sz="2000">
              <a:solidFill>
                <a:schemeClr val="bg1"/>
              </a:solidFill>
              <a:latin typeface="Times New Roman" pitchFamily="-65" charset="0"/>
            </a:endParaRPr>
          </a:p>
        </p:txBody>
      </p:sp>
      <p:grpSp>
        <p:nvGrpSpPr>
          <p:cNvPr id="2" name="Group 7"/>
          <p:cNvGrpSpPr>
            <a:grpSpLocks/>
          </p:cNvGrpSpPr>
          <p:nvPr/>
        </p:nvGrpSpPr>
        <p:grpSpPr bwMode="auto">
          <a:xfrm>
            <a:off x="914400" y="1905000"/>
            <a:ext cx="2514600" cy="2243138"/>
            <a:chOff x="144" y="1104"/>
            <a:chExt cx="1584" cy="1413"/>
          </a:xfrm>
        </p:grpSpPr>
        <p:pic>
          <p:nvPicPr>
            <p:cNvPr id="55304" name="Picture 8"/>
            <p:cNvPicPr>
              <a:picLocks noChangeAspect="1" noChangeArrowheads="1"/>
            </p:cNvPicPr>
            <p:nvPr/>
          </p:nvPicPr>
          <p:blipFill>
            <a:blip r:embed="rId3"/>
            <a:srcRect/>
            <a:stretch>
              <a:fillRect/>
            </a:stretch>
          </p:blipFill>
          <p:spPr bwMode="auto">
            <a:xfrm>
              <a:off x="144" y="1104"/>
              <a:ext cx="1584" cy="1413"/>
            </a:xfrm>
            <a:prstGeom prst="rect">
              <a:avLst/>
            </a:prstGeom>
            <a:noFill/>
          </p:spPr>
        </p:pic>
        <p:sp>
          <p:nvSpPr>
            <p:cNvPr id="55305" name="Text Box 9"/>
            <p:cNvSpPr txBox="1">
              <a:spLocks noChangeArrowheads="1"/>
            </p:cNvSpPr>
            <p:nvPr/>
          </p:nvSpPr>
          <p:spPr bwMode="auto">
            <a:xfrm>
              <a:off x="432" y="1680"/>
              <a:ext cx="329" cy="250"/>
            </a:xfrm>
            <a:prstGeom prst="rect">
              <a:avLst/>
            </a:prstGeom>
            <a:noFill/>
            <a:ln w="9525">
              <a:noFill/>
              <a:miter lim="800000"/>
              <a:headEnd/>
              <a:tailEnd/>
            </a:ln>
            <a:effectLst/>
          </p:spPr>
          <p:txBody>
            <a:bodyPr wrap="none">
              <a:prstTxWarp prst="textNoShape">
                <a:avLst/>
              </a:prstTxWarp>
              <a:spAutoFit/>
            </a:bodyPr>
            <a:lstStyle/>
            <a:p>
              <a:pPr algn="ctr"/>
              <a:r>
                <a:rPr lang="en-US" sz="2000">
                  <a:latin typeface="Times New Roman" pitchFamily="-65" charset="0"/>
                </a:rPr>
                <a:t>0%</a:t>
              </a:r>
            </a:p>
          </p:txBody>
        </p:sp>
      </p:grpSp>
      <p:grpSp>
        <p:nvGrpSpPr>
          <p:cNvPr id="3" name="Group 10"/>
          <p:cNvGrpSpPr>
            <a:grpSpLocks/>
          </p:cNvGrpSpPr>
          <p:nvPr/>
        </p:nvGrpSpPr>
        <p:grpSpPr bwMode="auto">
          <a:xfrm>
            <a:off x="914400" y="4267200"/>
            <a:ext cx="2533650" cy="2276475"/>
            <a:chOff x="2880" y="1104"/>
            <a:chExt cx="1596" cy="1434"/>
          </a:xfrm>
        </p:grpSpPr>
        <p:pic>
          <p:nvPicPr>
            <p:cNvPr id="55307" name="Picture 11"/>
            <p:cNvPicPr>
              <a:picLocks noChangeAspect="1" noChangeArrowheads="1"/>
            </p:cNvPicPr>
            <p:nvPr/>
          </p:nvPicPr>
          <p:blipFill>
            <a:blip r:embed="rId4"/>
            <a:srcRect/>
            <a:stretch>
              <a:fillRect/>
            </a:stretch>
          </p:blipFill>
          <p:spPr bwMode="auto">
            <a:xfrm>
              <a:off x="2880" y="1104"/>
              <a:ext cx="1596" cy="1434"/>
            </a:xfrm>
            <a:prstGeom prst="rect">
              <a:avLst/>
            </a:prstGeom>
            <a:noFill/>
          </p:spPr>
        </p:pic>
        <p:sp>
          <p:nvSpPr>
            <p:cNvPr id="55308" name="Text Box 12"/>
            <p:cNvSpPr txBox="1">
              <a:spLocks noChangeArrowheads="1"/>
            </p:cNvSpPr>
            <p:nvPr/>
          </p:nvSpPr>
          <p:spPr bwMode="auto">
            <a:xfrm>
              <a:off x="3072" y="1670"/>
              <a:ext cx="716" cy="250"/>
            </a:xfrm>
            <a:prstGeom prst="rect">
              <a:avLst/>
            </a:prstGeom>
            <a:noFill/>
            <a:ln w="9525">
              <a:noFill/>
              <a:miter lim="800000"/>
              <a:headEnd/>
              <a:tailEnd/>
            </a:ln>
            <a:effectLst/>
          </p:spPr>
          <p:txBody>
            <a:bodyPr>
              <a:prstTxWarp prst="textNoShape">
                <a:avLst/>
              </a:prstTxWarp>
              <a:spAutoFit/>
            </a:bodyPr>
            <a:lstStyle/>
            <a:p>
              <a:pPr algn="ctr"/>
              <a:r>
                <a:rPr lang="en-US" sz="2000">
                  <a:latin typeface="Times New Roman" pitchFamily="-65" charset="0"/>
                </a:rPr>
                <a:t>0.001%</a:t>
              </a:r>
            </a:p>
          </p:txBody>
        </p:sp>
      </p:grpSp>
      <p:sp>
        <p:nvSpPr>
          <p:cNvPr id="55309" name="Text Box 13"/>
          <p:cNvSpPr txBox="1">
            <a:spLocks noChangeArrowheads="1"/>
          </p:cNvSpPr>
          <p:nvPr/>
        </p:nvSpPr>
        <p:spPr bwMode="auto">
          <a:xfrm>
            <a:off x="1600200" y="1447800"/>
            <a:ext cx="960438"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bg1"/>
                </a:solidFill>
                <a:latin typeface="Times New Roman" pitchFamily="-65" charset="0"/>
              </a:rPr>
              <a:t>Normal</a:t>
            </a:r>
          </a:p>
        </p:txBody>
      </p:sp>
      <p:grpSp>
        <p:nvGrpSpPr>
          <p:cNvPr id="4" name="Group 14"/>
          <p:cNvGrpSpPr>
            <a:grpSpLocks/>
          </p:cNvGrpSpPr>
          <p:nvPr/>
        </p:nvGrpSpPr>
        <p:grpSpPr bwMode="auto">
          <a:xfrm>
            <a:off x="6070600" y="1524000"/>
            <a:ext cx="2590800" cy="5003800"/>
            <a:chOff x="2256" y="960"/>
            <a:chExt cx="1632" cy="3152"/>
          </a:xfrm>
        </p:grpSpPr>
        <p:grpSp>
          <p:nvGrpSpPr>
            <p:cNvPr id="5" name="Group 15"/>
            <p:cNvGrpSpPr>
              <a:grpSpLocks/>
            </p:cNvGrpSpPr>
            <p:nvPr/>
          </p:nvGrpSpPr>
          <p:grpSpPr bwMode="auto">
            <a:xfrm>
              <a:off x="2256" y="2688"/>
              <a:ext cx="1584" cy="1424"/>
              <a:chOff x="3984" y="1776"/>
              <a:chExt cx="1584" cy="1424"/>
            </a:xfrm>
          </p:grpSpPr>
          <p:pic>
            <p:nvPicPr>
              <p:cNvPr id="55312" name="Picture 16"/>
              <p:cNvPicPr>
                <a:picLocks noChangeAspect="1" noChangeArrowheads="1"/>
              </p:cNvPicPr>
              <p:nvPr/>
            </p:nvPicPr>
            <p:blipFill>
              <a:blip r:embed="rId5"/>
              <a:srcRect/>
              <a:stretch>
                <a:fillRect/>
              </a:stretch>
            </p:blipFill>
            <p:spPr bwMode="auto">
              <a:xfrm>
                <a:off x="3984" y="1776"/>
                <a:ext cx="1584" cy="1424"/>
              </a:xfrm>
              <a:prstGeom prst="rect">
                <a:avLst/>
              </a:prstGeom>
              <a:noFill/>
            </p:spPr>
          </p:pic>
          <p:sp>
            <p:nvSpPr>
              <p:cNvPr id="55313" name="Text Box 17"/>
              <p:cNvSpPr txBox="1">
                <a:spLocks noChangeArrowheads="1"/>
              </p:cNvSpPr>
              <p:nvPr/>
            </p:nvSpPr>
            <p:spPr bwMode="auto">
              <a:xfrm>
                <a:off x="4320" y="2352"/>
                <a:ext cx="409" cy="250"/>
              </a:xfrm>
              <a:prstGeom prst="rect">
                <a:avLst/>
              </a:prstGeom>
              <a:noFill/>
              <a:ln w="9525">
                <a:noFill/>
                <a:miter lim="800000"/>
                <a:headEnd/>
                <a:tailEnd/>
              </a:ln>
              <a:effectLst/>
            </p:spPr>
            <p:txBody>
              <a:bodyPr wrap="none">
                <a:prstTxWarp prst="textNoShape">
                  <a:avLst/>
                </a:prstTxWarp>
                <a:spAutoFit/>
              </a:bodyPr>
              <a:lstStyle/>
              <a:p>
                <a:pPr algn="ctr"/>
                <a:r>
                  <a:rPr lang="en-US" sz="2000">
                    <a:latin typeface="Times New Roman" pitchFamily="-65" charset="0"/>
                  </a:rPr>
                  <a:t>21%</a:t>
                </a:r>
              </a:p>
            </p:txBody>
          </p:sp>
        </p:grpSp>
        <p:grpSp>
          <p:nvGrpSpPr>
            <p:cNvPr id="6" name="Group 18"/>
            <p:cNvGrpSpPr>
              <a:grpSpLocks/>
            </p:cNvGrpSpPr>
            <p:nvPr/>
          </p:nvGrpSpPr>
          <p:grpSpPr bwMode="auto">
            <a:xfrm>
              <a:off x="2304" y="1200"/>
              <a:ext cx="1584" cy="1412"/>
              <a:chOff x="1296" y="1776"/>
              <a:chExt cx="1584" cy="1412"/>
            </a:xfrm>
          </p:grpSpPr>
          <p:pic>
            <p:nvPicPr>
              <p:cNvPr id="55315" name="Picture 19"/>
              <p:cNvPicPr>
                <a:picLocks noChangeAspect="1" noChangeArrowheads="1"/>
              </p:cNvPicPr>
              <p:nvPr/>
            </p:nvPicPr>
            <p:blipFill>
              <a:blip r:embed="rId6"/>
              <a:srcRect/>
              <a:stretch>
                <a:fillRect/>
              </a:stretch>
            </p:blipFill>
            <p:spPr bwMode="auto">
              <a:xfrm>
                <a:off x="1296" y="1776"/>
                <a:ext cx="1584" cy="1412"/>
              </a:xfrm>
              <a:prstGeom prst="rect">
                <a:avLst/>
              </a:prstGeom>
              <a:noFill/>
            </p:spPr>
          </p:pic>
          <p:sp>
            <p:nvSpPr>
              <p:cNvPr id="55316" name="Text Box 20"/>
              <p:cNvSpPr txBox="1">
                <a:spLocks noChangeArrowheads="1"/>
              </p:cNvSpPr>
              <p:nvPr/>
            </p:nvSpPr>
            <p:spPr bwMode="auto">
              <a:xfrm>
                <a:off x="1536" y="2400"/>
                <a:ext cx="329" cy="250"/>
              </a:xfrm>
              <a:prstGeom prst="rect">
                <a:avLst/>
              </a:prstGeom>
              <a:noFill/>
              <a:ln w="9525">
                <a:noFill/>
                <a:miter lim="800000"/>
                <a:headEnd/>
                <a:tailEnd/>
              </a:ln>
              <a:effectLst/>
            </p:spPr>
            <p:txBody>
              <a:bodyPr wrap="none">
                <a:prstTxWarp prst="textNoShape">
                  <a:avLst/>
                </a:prstTxWarp>
                <a:spAutoFit/>
              </a:bodyPr>
              <a:lstStyle/>
              <a:p>
                <a:pPr algn="ctr"/>
                <a:r>
                  <a:rPr lang="en-US" sz="2000">
                    <a:latin typeface="Times New Roman" pitchFamily="-65" charset="0"/>
                  </a:rPr>
                  <a:t>3%</a:t>
                </a:r>
              </a:p>
            </p:txBody>
          </p:sp>
        </p:grpSp>
        <p:sp>
          <p:nvSpPr>
            <p:cNvPr id="55317" name="Text Box 21"/>
            <p:cNvSpPr txBox="1">
              <a:spLocks noChangeArrowheads="1"/>
            </p:cNvSpPr>
            <p:nvPr/>
          </p:nvSpPr>
          <p:spPr bwMode="auto">
            <a:xfrm>
              <a:off x="2590" y="960"/>
              <a:ext cx="1011" cy="250"/>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bg1"/>
                  </a:solidFill>
                  <a:latin typeface="Times New Roman" pitchFamily="-65" charset="0"/>
                </a:rPr>
                <a:t>PNH+ Patient</a:t>
              </a:r>
            </a:p>
          </p:txBody>
        </p:sp>
      </p:grpSp>
      <p:sp>
        <p:nvSpPr>
          <p:cNvPr id="55324" name="Text Box 28"/>
          <p:cNvSpPr txBox="1">
            <a:spLocks noChangeArrowheads="1"/>
          </p:cNvSpPr>
          <p:nvPr/>
        </p:nvSpPr>
        <p:spPr bwMode="auto">
          <a:xfrm>
            <a:off x="2349500" y="368300"/>
            <a:ext cx="4762500" cy="457200"/>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endParaRPr lang="en-US"/>
          </a:p>
        </p:txBody>
      </p:sp>
      <p:sp>
        <p:nvSpPr>
          <p:cNvPr id="55326" name="Text Box 30"/>
          <p:cNvSpPr txBox="1">
            <a:spLocks noChangeArrowheads="1"/>
          </p:cNvSpPr>
          <p:nvPr/>
        </p:nvSpPr>
        <p:spPr bwMode="auto">
          <a:xfrm>
            <a:off x="177800" y="2755900"/>
            <a:ext cx="812800" cy="366713"/>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r>
              <a:rPr lang="en-US" sz="1800">
                <a:solidFill>
                  <a:srgbClr val="FF0000"/>
                </a:solidFill>
              </a:rPr>
              <a:t>RBCs</a:t>
            </a:r>
            <a:endParaRPr lang="en-US"/>
          </a:p>
        </p:txBody>
      </p:sp>
      <p:sp>
        <p:nvSpPr>
          <p:cNvPr id="55327" name="Text Box 31"/>
          <p:cNvSpPr txBox="1">
            <a:spLocks noChangeArrowheads="1"/>
          </p:cNvSpPr>
          <p:nvPr/>
        </p:nvSpPr>
        <p:spPr bwMode="auto">
          <a:xfrm>
            <a:off x="190500" y="5130800"/>
            <a:ext cx="927100" cy="366713"/>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r>
              <a:rPr lang="en-US" sz="1800">
                <a:solidFill>
                  <a:schemeClr val="accent2"/>
                </a:solidFill>
              </a:rPr>
              <a:t>PMNs</a:t>
            </a:r>
            <a:endParaRPr lang="en-US"/>
          </a:p>
        </p:txBody>
      </p:sp>
      <p:grpSp>
        <p:nvGrpSpPr>
          <p:cNvPr id="34" name="Group 22"/>
          <p:cNvGrpSpPr>
            <a:grpSpLocks/>
          </p:cNvGrpSpPr>
          <p:nvPr/>
        </p:nvGrpSpPr>
        <p:grpSpPr bwMode="auto">
          <a:xfrm>
            <a:off x="3556000" y="1539875"/>
            <a:ext cx="2514600" cy="5003800"/>
            <a:chOff x="3984" y="960"/>
            <a:chExt cx="1584" cy="3152"/>
          </a:xfrm>
        </p:grpSpPr>
        <p:pic>
          <p:nvPicPr>
            <p:cNvPr id="35" name="Picture 23"/>
            <p:cNvPicPr>
              <a:picLocks noChangeAspect="1" noChangeArrowheads="1"/>
            </p:cNvPicPr>
            <p:nvPr/>
          </p:nvPicPr>
          <p:blipFill>
            <a:blip r:embed="rId7"/>
            <a:srcRect/>
            <a:stretch>
              <a:fillRect/>
            </a:stretch>
          </p:blipFill>
          <p:spPr bwMode="auto">
            <a:xfrm>
              <a:off x="3984" y="1200"/>
              <a:ext cx="1584" cy="1418"/>
            </a:xfrm>
            <a:prstGeom prst="rect">
              <a:avLst/>
            </a:prstGeom>
            <a:noFill/>
          </p:spPr>
        </p:pic>
        <p:sp>
          <p:nvSpPr>
            <p:cNvPr id="36" name="Text Box 24"/>
            <p:cNvSpPr txBox="1">
              <a:spLocks noChangeArrowheads="1"/>
            </p:cNvSpPr>
            <p:nvPr/>
          </p:nvSpPr>
          <p:spPr bwMode="auto">
            <a:xfrm>
              <a:off x="4239" y="1824"/>
              <a:ext cx="609" cy="250"/>
            </a:xfrm>
            <a:prstGeom prst="rect">
              <a:avLst/>
            </a:prstGeom>
            <a:solidFill>
              <a:schemeClr val="bg1">
                <a:alpha val="50000"/>
              </a:schemeClr>
            </a:solidFill>
            <a:ln w="9525">
              <a:noFill/>
              <a:miter lim="800000"/>
              <a:headEnd/>
              <a:tailEnd/>
            </a:ln>
            <a:effectLst/>
          </p:spPr>
          <p:txBody>
            <a:bodyPr wrap="none">
              <a:prstTxWarp prst="textNoShape">
                <a:avLst/>
              </a:prstTxWarp>
              <a:spAutoFit/>
            </a:bodyPr>
            <a:lstStyle/>
            <a:p>
              <a:pPr algn="ctr"/>
              <a:r>
                <a:rPr lang="en-US" sz="2000">
                  <a:latin typeface="Times New Roman" pitchFamily="-65" charset="0"/>
                </a:rPr>
                <a:t>0.077%</a:t>
              </a:r>
            </a:p>
          </p:txBody>
        </p:sp>
        <p:pic>
          <p:nvPicPr>
            <p:cNvPr id="37" name="Picture 25"/>
            <p:cNvPicPr>
              <a:picLocks noChangeAspect="1" noChangeArrowheads="1"/>
            </p:cNvPicPr>
            <p:nvPr/>
          </p:nvPicPr>
          <p:blipFill>
            <a:blip r:embed="rId8"/>
            <a:srcRect/>
            <a:stretch>
              <a:fillRect/>
            </a:stretch>
          </p:blipFill>
          <p:spPr bwMode="auto">
            <a:xfrm>
              <a:off x="3984" y="2688"/>
              <a:ext cx="1584" cy="1424"/>
            </a:xfrm>
            <a:prstGeom prst="rect">
              <a:avLst/>
            </a:prstGeom>
            <a:noFill/>
          </p:spPr>
        </p:pic>
        <p:sp>
          <p:nvSpPr>
            <p:cNvPr id="38" name="Text Box 26"/>
            <p:cNvSpPr txBox="1">
              <a:spLocks noChangeArrowheads="1"/>
            </p:cNvSpPr>
            <p:nvPr/>
          </p:nvSpPr>
          <p:spPr bwMode="auto">
            <a:xfrm>
              <a:off x="4287" y="3264"/>
              <a:ext cx="609" cy="250"/>
            </a:xfrm>
            <a:prstGeom prst="rect">
              <a:avLst/>
            </a:prstGeom>
            <a:solidFill>
              <a:schemeClr val="bg1">
                <a:alpha val="50000"/>
              </a:schemeClr>
            </a:solidFill>
            <a:ln w="9525">
              <a:noFill/>
              <a:miter lim="800000"/>
              <a:headEnd/>
              <a:tailEnd/>
            </a:ln>
            <a:effectLst/>
          </p:spPr>
          <p:txBody>
            <a:bodyPr wrap="none">
              <a:prstTxWarp prst="textNoShape">
                <a:avLst/>
              </a:prstTxWarp>
              <a:spAutoFit/>
            </a:bodyPr>
            <a:lstStyle/>
            <a:p>
              <a:pPr algn="ctr"/>
              <a:r>
                <a:rPr lang="en-US" sz="2000">
                  <a:latin typeface="Times New Roman" pitchFamily="-65" charset="0"/>
                </a:rPr>
                <a:t>0.747%</a:t>
              </a:r>
            </a:p>
          </p:txBody>
        </p:sp>
        <p:sp>
          <p:nvSpPr>
            <p:cNvPr id="39" name="Text Box 27"/>
            <p:cNvSpPr txBox="1">
              <a:spLocks noChangeArrowheads="1"/>
            </p:cNvSpPr>
            <p:nvPr/>
          </p:nvSpPr>
          <p:spPr bwMode="auto">
            <a:xfrm>
              <a:off x="4127" y="960"/>
              <a:ext cx="1223" cy="250"/>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bg1"/>
                  </a:solidFill>
                  <a:latin typeface="Times New Roman" pitchFamily="-65" charset="0"/>
                </a:rPr>
                <a:t>Small Population</a:t>
              </a:r>
            </a:p>
          </p:txBody>
        </p:sp>
      </p:grpSp>
      <p:sp>
        <p:nvSpPr>
          <p:cNvPr id="40" name="TextBox 39"/>
          <p:cNvSpPr txBox="1"/>
          <p:nvPr/>
        </p:nvSpPr>
        <p:spPr>
          <a:xfrm>
            <a:off x="3960813" y="1539875"/>
            <a:ext cx="1763713" cy="369332"/>
          </a:xfrm>
          <a:prstGeom prst="rect">
            <a:avLst/>
          </a:prstGeom>
          <a:noFill/>
        </p:spPr>
        <p:txBody>
          <a:bodyPr wrap="square" rtlCol="0">
            <a:spAutoFit/>
          </a:bodyPr>
          <a:lstStyle/>
          <a:p>
            <a:r>
              <a:rPr lang="en-US" dirty="0"/>
              <a:t>Subclinical PNH</a:t>
            </a:r>
          </a:p>
        </p:txBody>
      </p:sp>
      <p:sp>
        <p:nvSpPr>
          <p:cNvPr id="41" name="TextBox 40"/>
          <p:cNvSpPr txBox="1"/>
          <p:nvPr/>
        </p:nvSpPr>
        <p:spPr>
          <a:xfrm>
            <a:off x="6796088" y="1528207"/>
            <a:ext cx="1409700" cy="381000"/>
          </a:xfrm>
          <a:prstGeom prst="rect">
            <a:avLst/>
          </a:prstGeom>
          <a:noFill/>
        </p:spPr>
        <p:txBody>
          <a:bodyPr wrap="square" rtlCol="0">
            <a:spAutoFit/>
          </a:bodyPr>
          <a:lstStyle/>
          <a:p>
            <a:r>
              <a:rPr lang="en-US" dirty="0"/>
              <a:t>PNH/BMF</a:t>
            </a:r>
          </a:p>
        </p:txBody>
      </p:sp>
      <p:sp>
        <p:nvSpPr>
          <p:cNvPr id="42" name="TextBox 41"/>
          <p:cNvSpPr txBox="1"/>
          <p:nvPr/>
        </p:nvSpPr>
        <p:spPr>
          <a:xfrm>
            <a:off x="1600199" y="1539875"/>
            <a:ext cx="1704975" cy="369332"/>
          </a:xfrm>
          <a:prstGeom prst="rect">
            <a:avLst/>
          </a:prstGeom>
          <a:noFill/>
        </p:spPr>
        <p:txBody>
          <a:bodyPr wrap="square" rtlCol="0">
            <a:spAutoFit/>
          </a:bodyPr>
          <a:lstStyle/>
          <a:p>
            <a:r>
              <a:rPr lang="en-US" dirty="0"/>
              <a:t>Normal Control</a:t>
            </a:r>
          </a:p>
        </p:txBody>
      </p:sp>
      <p:sp>
        <p:nvSpPr>
          <p:cNvPr id="43" name="TextBox 42"/>
          <p:cNvSpPr txBox="1"/>
          <p:nvPr/>
        </p:nvSpPr>
        <p:spPr>
          <a:xfrm>
            <a:off x="470719" y="454493"/>
            <a:ext cx="8422198" cy="461665"/>
          </a:xfrm>
          <a:prstGeom prst="rect">
            <a:avLst/>
          </a:prstGeom>
          <a:noFill/>
        </p:spPr>
        <p:txBody>
          <a:bodyPr wrap="none" rtlCol="0">
            <a:spAutoFit/>
          </a:bodyPr>
          <a:lstStyle/>
          <a:p>
            <a:r>
              <a:rPr lang="en-US" sz="2400" dirty="0">
                <a:solidFill>
                  <a:srgbClr val="0000FF"/>
                </a:solidFill>
              </a:rPr>
              <a:t>Flow Cytometric Analysis of </a:t>
            </a:r>
            <a:r>
              <a:rPr lang="en-US" sz="2400" u="sng" dirty="0">
                <a:solidFill>
                  <a:srgbClr val="0000FF"/>
                </a:solidFill>
              </a:rPr>
              <a:t>Peripheral Blood</a:t>
            </a:r>
            <a:r>
              <a:rPr lang="en-US" sz="2400" dirty="0">
                <a:solidFill>
                  <a:srgbClr val="0000FF"/>
                </a:solidFill>
              </a:rPr>
              <a:t> for Diagnosis of PNH</a:t>
            </a:r>
          </a:p>
        </p:txBody>
      </p:sp>
      <p:cxnSp>
        <p:nvCxnSpPr>
          <p:cNvPr id="9" name="Straight Connector 8"/>
          <p:cNvCxnSpPr/>
          <p:nvPr/>
        </p:nvCxnSpPr>
        <p:spPr>
          <a:xfrm>
            <a:off x="190500" y="1219200"/>
            <a:ext cx="881238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71600" y="6420534"/>
            <a:ext cx="7289800" cy="369332"/>
          </a:xfrm>
          <a:prstGeom prst="rect">
            <a:avLst/>
          </a:prstGeom>
          <a:noFill/>
        </p:spPr>
        <p:txBody>
          <a:bodyPr wrap="square" rtlCol="0">
            <a:spAutoFit/>
          </a:bodyPr>
          <a:lstStyle/>
          <a:p>
            <a:r>
              <a:rPr lang="en-US" dirty="0">
                <a:solidFill>
                  <a:srgbClr val="FF0000"/>
                </a:solidFill>
              </a:rPr>
              <a:t>The FLAR reagent can be used for analysis of GPI-AP expression on  PMNs</a:t>
            </a:r>
          </a:p>
        </p:txBody>
      </p:sp>
    </p:spTree>
    <p:extLst>
      <p:ext uri="{BB962C8B-B14F-4D97-AF65-F5344CB8AC3E}">
        <p14:creationId xmlns:p14="http://schemas.microsoft.com/office/powerpoint/2010/main" val="13974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flipH="1">
            <a:off x="685800" y="1295400"/>
            <a:ext cx="8458200" cy="0"/>
          </a:xfrm>
          <a:prstGeom prst="line">
            <a:avLst/>
          </a:prstGeom>
          <a:noFill/>
          <a:ln w="12700">
            <a:solidFill>
              <a:schemeClr val="bg1"/>
            </a:solidFill>
            <a:round/>
            <a:headEnd/>
            <a:tailEnd/>
          </a:ln>
          <a:effectLst/>
        </p:spPr>
        <p:txBody>
          <a:bodyPr wrap="none" anchor="ctr">
            <a:prstTxWarp prst="textNoShape">
              <a:avLst/>
            </a:prstTxWarp>
          </a:bodyPr>
          <a:lstStyle/>
          <a:p>
            <a:endParaRPr lang="en-US"/>
          </a:p>
        </p:txBody>
      </p:sp>
      <p:sp>
        <p:nvSpPr>
          <p:cNvPr id="59397" name="Text Box 5"/>
          <p:cNvSpPr txBox="1">
            <a:spLocks noChangeArrowheads="1"/>
          </p:cNvSpPr>
          <p:nvPr/>
        </p:nvSpPr>
        <p:spPr bwMode="auto">
          <a:xfrm>
            <a:off x="1550988" y="1905000"/>
            <a:ext cx="889000"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bg1"/>
                </a:solidFill>
                <a:latin typeface="Times New Roman" pitchFamily="-65" charset="0"/>
              </a:rPr>
              <a:t>Patient</a:t>
            </a:r>
          </a:p>
        </p:txBody>
      </p:sp>
      <p:sp>
        <p:nvSpPr>
          <p:cNvPr id="59398" name="Text Box 6"/>
          <p:cNvSpPr txBox="1">
            <a:spLocks noChangeArrowheads="1"/>
          </p:cNvSpPr>
          <p:nvPr/>
        </p:nvSpPr>
        <p:spPr bwMode="auto">
          <a:xfrm>
            <a:off x="4154488" y="1905000"/>
            <a:ext cx="833437"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bg1"/>
                </a:solidFill>
                <a:latin typeface="Times New Roman" pitchFamily="-65" charset="0"/>
              </a:rPr>
              <a:t>Donor</a:t>
            </a:r>
          </a:p>
        </p:txBody>
      </p:sp>
      <p:sp>
        <p:nvSpPr>
          <p:cNvPr id="59399" name="Text Box 7"/>
          <p:cNvSpPr txBox="1">
            <a:spLocks noChangeArrowheads="1"/>
          </p:cNvSpPr>
          <p:nvPr/>
        </p:nvSpPr>
        <p:spPr bwMode="auto">
          <a:xfrm>
            <a:off x="304800" y="4648200"/>
            <a:ext cx="549275" cy="2209800"/>
          </a:xfrm>
          <a:prstGeom prst="rect">
            <a:avLst/>
          </a:prstGeom>
          <a:noFill/>
          <a:ln w="9525">
            <a:noFill/>
            <a:miter lim="800000"/>
            <a:headEnd/>
            <a:tailEnd/>
          </a:ln>
          <a:effectLst/>
        </p:spPr>
        <p:txBody>
          <a:bodyPr vert="eaVert">
            <a:prstTxWarp prst="textNoShape">
              <a:avLst/>
            </a:prstTxWarp>
            <a:spAutoFit/>
          </a:bodyPr>
          <a:lstStyle/>
          <a:p>
            <a:pPr>
              <a:spcBef>
                <a:spcPct val="50000"/>
              </a:spcBef>
            </a:pPr>
            <a:r>
              <a:rPr lang="en-US" b="1">
                <a:solidFill>
                  <a:schemeClr val="bg1"/>
                </a:solidFill>
                <a:latin typeface="Times New Roman" pitchFamily="-65" charset="0"/>
              </a:rPr>
              <a:t>Granulocytes</a:t>
            </a:r>
            <a:endParaRPr lang="en-US" sz="2000">
              <a:solidFill>
                <a:schemeClr val="bg1"/>
              </a:solidFill>
              <a:latin typeface="Times New Roman" pitchFamily="-65" charset="0"/>
            </a:endParaRPr>
          </a:p>
        </p:txBody>
      </p:sp>
      <p:grpSp>
        <p:nvGrpSpPr>
          <p:cNvPr id="2" name="Group 9"/>
          <p:cNvGrpSpPr>
            <a:grpSpLocks/>
          </p:cNvGrpSpPr>
          <p:nvPr/>
        </p:nvGrpSpPr>
        <p:grpSpPr bwMode="auto">
          <a:xfrm>
            <a:off x="4711700" y="1612900"/>
            <a:ext cx="2514600" cy="4873625"/>
            <a:chOff x="480" y="1136"/>
            <a:chExt cx="1584" cy="3070"/>
          </a:xfrm>
        </p:grpSpPr>
        <p:pic>
          <p:nvPicPr>
            <p:cNvPr id="59402" name="Picture 10"/>
            <p:cNvPicPr>
              <a:picLocks noChangeAspect="1" noChangeArrowheads="1"/>
            </p:cNvPicPr>
            <p:nvPr/>
          </p:nvPicPr>
          <p:blipFill>
            <a:blip r:embed="rId3"/>
            <a:srcRect/>
            <a:stretch>
              <a:fillRect/>
            </a:stretch>
          </p:blipFill>
          <p:spPr bwMode="auto">
            <a:xfrm>
              <a:off x="480" y="1392"/>
              <a:ext cx="1584" cy="1415"/>
            </a:xfrm>
            <a:prstGeom prst="rect">
              <a:avLst/>
            </a:prstGeom>
            <a:noFill/>
          </p:spPr>
        </p:pic>
        <p:pic>
          <p:nvPicPr>
            <p:cNvPr id="59403" name="Picture 11"/>
            <p:cNvPicPr>
              <a:picLocks noChangeAspect="1" noChangeArrowheads="1"/>
            </p:cNvPicPr>
            <p:nvPr/>
          </p:nvPicPr>
          <p:blipFill>
            <a:blip r:embed="rId4"/>
            <a:srcRect/>
            <a:stretch>
              <a:fillRect/>
            </a:stretch>
          </p:blipFill>
          <p:spPr bwMode="auto">
            <a:xfrm>
              <a:off x="480" y="2784"/>
              <a:ext cx="1584" cy="1422"/>
            </a:xfrm>
            <a:prstGeom prst="rect">
              <a:avLst/>
            </a:prstGeom>
            <a:noFill/>
          </p:spPr>
        </p:pic>
        <p:sp>
          <p:nvSpPr>
            <p:cNvPr id="59404" name="Text Box 12"/>
            <p:cNvSpPr txBox="1">
              <a:spLocks noChangeArrowheads="1"/>
            </p:cNvSpPr>
            <p:nvPr/>
          </p:nvSpPr>
          <p:spPr bwMode="auto">
            <a:xfrm>
              <a:off x="816" y="1136"/>
              <a:ext cx="872" cy="233"/>
            </a:xfrm>
            <a:prstGeom prst="rect">
              <a:avLst/>
            </a:prstGeom>
            <a:noFill/>
            <a:ln w="12700">
              <a:noFill/>
              <a:miter lim="800000"/>
              <a:headEnd type="none" w="sm" len="sm"/>
              <a:tailEnd type="none" w="sm" len="sm"/>
            </a:ln>
            <a:effectLst/>
          </p:spPr>
          <p:txBody>
            <a:bodyPr wrap="square">
              <a:prstTxWarp prst="textNoShape">
                <a:avLst/>
              </a:prstTxWarp>
              <a:spAutoFit/>
            </a:bodyPr>
            <a:lstStyle/>
            <a:p>
              <a:pPr>
                <a:spcBef>
                  <a:spcPct val="50000"/>
                </a:spcBef>
              </a:pPr>
              <a:r>
                <a:rPr lang="en-US" sz="1800" dirty="0"/>
                <a:t>Classic PNH</a:t>
              </a:r>
              <a:endParaRPr lang="en-US" dirty="0"/>
            </a:p>
          </p:txBody>
        </p:sp>
      </p:grpSp>
      <p:grpSp>
        <p:nvGrpSpPr>
          <p:cNvPr id="3" name="Group 13"/>
          <p:cNvGrpSpPr>
            <a:grpSpLocks/>
          </p:cNvGrpSpPr>
          <p:nvPr/>
        </p:nvGrpSpPr>
        <p:grpSpPr bwMode="auto">
          <a:xfrm>
            <a:off x="508000" y="1600200"/>
            <a:ext cx="3441700" cy="4913313"/>
            <a:chOff x="320" y="1008"/>
            <a:chExt cx="2168" cy="3095"/>
          </a:xfrm>
        </p:grpSpPr>
        <p:grpSp>
          <p:nvGrpSpPr>
            <p:cNvPr id="4" name="Group 14"/>
            <p:cNvGrpSpPr>
              <a:grpSpLocks/>
            </p:cNvGrpSpPr>
            <p:nvPr/>
          </p:nvGrpSpPr>
          <p:grpSpPr bwMode="auto">
            <a:xfrm>
              <a:off x="904" y="1008"/>
              <a:ext cx="1584" cy="3095"/>
              <a:chOff x="2088" y="1112"/>
              <a:chExt cx="1584" cy="3095"/>
            </a:xfrm>
          </p:grpSpPr>
          <p:pic>
            <p:nvPicPr>
              <p:cNvPr id="59407" name="Picture 15"/>
              <p:cNvPicPr>
                <a:picLocks noChangeAspect="1" noChangeArrowheads="1"/>
              </p:cNvPicPr>
              <p:nvPr/>
            </p:nvPicPr>
            <p:blipFill>
              <a:blip r:embed="rId5"/>
              <a:srcRect/>
              <a:stretch>
                <a:fillRect/>
              </a:stretch>
            </p:blipFill>
            <p:spPr bwMode="auto">
              <a:xfrm>
                <a:off x="2088" y="1407"/>
                <a:ext cx="1584" cy="1425"/>
              </a:xfrm>
              <a:prstGeom prst="rect">
                <a:avLst/>
              </a:prstGeom>
              <a:noFill/>
            </p:spPr>
          </p:pic>
          <p:pic>
            <p:nvPicPr>
              <p:cNvPr id="59408" name="Picture 16"/>
              <p:cNvPicPr>
                <a:picLocks noChangeAspect="1" noChangeArrowheads="1"/>
              </p:cNvPicPr>
              <p:nvPr/>
            </p:nvPicPr>
            <p:blipFill>
              <a:blip r:embed="rId6"/>
              <a:srcRect/>
              <a:stretch>
                <a:fillRect/>
              </a:stretch>
            </p:blipFill>
            <p:spPr bwMode="auto">
              <a:xfrm>
                <a:off x="2088" y="2784"/>
                <a:ext cx="1584" cy="1423"/>
              </a:xfrm>
              <a:prstGeom prst="rect">
                <a:avLst/>
              </a:prstGeom>
              <a:noFill/>
            </p:spPr>
          </p:pic>
          <p:sp>
            <p:nvSpPr>
              <p:cNvPr id="59409" name="Text Box 17"/>
              <p:cNvSpPr txBox="1">
                <a:spLocks noChangeArrowheads="1"/>
              </p:cNvSpPr>
              <p:nvPr/>
            </p:nvSpPr>
            <p:spPr bwMode="auto">
              <a:xfrm>
                <a:off x="2376" y="1112"/>
                <a:ext cx="1224" cy="231"/>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r>
                  <a:rPr lang="en-US" sz="1800"/>
                  <a:t>Normal Control</a:t>
                </a:r>
              </a:p>
            </p:txBody>
          </p:sp>
        </p:grpSp>
        <p:sp>
          <p:nvSpPr>
            <p:cNvPr id="59410" name="Text Box 18"/>
            <p:cNvSpPr txBox="1">
              <a:spLocks noChangeArrowheads="1"/>
            </p:cNvSpPr>
            <p:nvPr/>
          </p:nvSpPr>
          <p:spPr bwMode="auto">
            <a:xfrm>
              <a:off x="360" y="1816"/>
              <a:ext cx="496" cy="231"/>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r>
                <a:rPr lang="en-US" sz="1800">
                  <a:solidFill>
                    <a:srgbClr val="FF0000"/>
                  </a:solidFill>
                </a:rPr>
                <a:t>RBCs</a:t>
              </a:r>
              <a:endParaRPr lang="en-US"/>
            </a:p>
          </p:txBody>
        </p:sp>
        <p:sp>
          <p:nvSpPr>
            <p:cNvPr id="59411" name="Text Box 19"/>
            <p:cNvSpPr txBox="1">
              <a:spLocks noChangeArrowheads="1"/>
            </p:cNvSpPr>
            <p:nvPr/>
          </p:nvSpPr>
          <p:spPr bwMode="auto">
            <a:xfrm>
              <a:off x="320" y="3200"/>
              <a:ext cx="520" cy="231"/>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r>
                <a:rPr lang="en-US" sz="1800">
                  <a:solidFill>
                    <a:schemeClr val="accent2"/>
                  </a:solidFill>
                </a:rPr>
                <a:t>PMNs</a:t>
              </a:r>
              <a:endParaRPr lang="en-US" sz="1800"/>
            </a:p>
          </p:txBody>
        </p:sp>
      </p:grpSp>
      <p:sp>
        <p:nvSpPr>
          <p:cNvPr id="59412" name="Text Box 20"/>
          <p:cNvSpPr txBox="1">
            <a:spLocks noChangeArrowheads="1"/>
          </p:cNvSpPr>
          <p:nvPr/>
        </p:nvSpPr>
        <p:spPr bwMode="auto">
          <a:xfrm>
            <a:off x="1629014" y="6272257"/>
            <a:ext cx="2568463" cy="307777"/>
          </a:xfrm>
          <a:prstGeom prst="rect">
            <a:avLst/>
          </a:prstGeom>
          <a:solidFill>
            <a:schemeClr val="bg1"/>
          </a:solidFill>
          <a:ln w="12700">
            <a:noFill/>
            <a:miter lim="800000"/>
            <a:headEnd type="none" w="sm" len="sm"/>
            <a:tailEnd type="none" w="sm" len="sm"/>
          </a:ln>
          <a:effectLst/>
        </p:spPr>
        <p:txBody>
          <a:bodyPr wrap="square">
            <a:prstTxWarp prst="textNoShape">
              <a:avLst/>
            </a:prstTxWarp>
            <a:spAutoFit/>
          </a:bodyPr>
          <a:lstStyle/>
          <a:p>
            <a:pPr>
              <a:spcBef>
                <a:spcPct val="50000"/>
              </a:spcBef>
            </a:pPr>
            <a:r>
              <a:rPr lang="en-US" sz="1400" dirty="0">
                <a:solidFill>
                  <a:srgbClr val="FF0000"/>
                </a:solidFill>
              </a:rPr>
              <a:t>anti-CD55-FITC + anti-CD59-FITC</a:t>
            </a:r>
            <a:endParaRPr lang="en-US" dirty="0"/>
          </a:p>
        </p:txBody>
      </p:sp>
      <p:sp>
        <p:nvSpPr>
          <p:cNvPr id="7" name="TextBox 6"/>
          <p:cNvSpPr txBox="1"/>
          <p:nvPr/>
        </p:nvSpPr>
        <p:spPr>
          <a:xfrm>
            <a:off x="5065183" y="3064947"/>
            <a:ext cx="639233" cy="369332"/>
          </a:xfrm>
          <a:prstGeom prst="rect">
            <a:avLst/>
          </a:prstGeom>
          <a:noFill/>
        </p:spPr>
        <p:txBody>
          <a:bodyPr wrap="square" rtlCol="0">
            <a:spAutoFit/>
          </a:bodyPr>
          <a:lstStyle/>
          <a:p>
            <a:r>
              <a:rPr lang="en-US" dirty="0"/>
              <a:t>72%</a:t>
            </a:r>
          </a:p>
        </p:txBody>
      </p:sp>
      <p:sp>
        <p:nvSpPr>
          <p:cNvPr id="26" name="TextBox 25"/>
          <p:cNvSpPr txBox="1"/>
          <p:nvPr/>
        </p:nvSpPr>
        <p:spPr>
          <a:xfrm>
            <a:off x="5164666" y="5032036"/>
            <a:ext cx="639233" cy="369332"/>
          </a:xfrm>
          <a:prstGeom prst="rect">
            <a:avLst/>
          </a:prstGeom>
          <a:noFill/>
        </p:spPr>
        <p:txBody>
          <a:bodyPr wrap="square" rtlCol="0">
            <a:spAutoFit/>
          </a:bodyPr>
          <a:lstStyle/>
          <a:p>
            <a:r>
              <a:rPr lang="en-US" dirty="0"/>
              <a:t>96%</a:t>
            </a:r>
          </a:p>
        </p:txBody>
      </p:sp>
      <p:sp>
        <p:nvSpPr>
          <p:cNvPr id="5" name="TextBox 4"/>
          <p:cNvSpPr txBox="1"/>
          <p:nvPr/>
        </p:nvSpPr>
        <p:spPr>
          <a:xfrm>
            <a:off x="509288" y="395697"/>
            <a:ext cx="8422198" cy="461665"/>
          </a:xfrm>
          <a:prstGeom prst="rect">
            <a:avLst/>
          </a:prstGeom>
          <a:noFill/>
        </p:spPr>
        <p:txBody>
          <a:bodyPr wrap="none" rtlCol="0">
            <a:spAutoFit/>
          </a:bodyPr>
          <a:lstStyle/>
          <a:p>
            <a:r>
              <a:rPr lang="en-US" sz="2400" dirty="0">
                <a:solidFill>
                  <a:srgbClr val="0000FF"/>
                </a:solidFill>
              </a:rPr>
              <a:t>Flow Cytometric Analysis of Peripheral Blood for Diagnosis of PNH</a:t>
            </a:r>
          </a:p>
        </p:txBody>
      </p:sp>
      <p:cxnSp>
        <p:nvCxnSpPr>
          <p:cNvPr id="8" name="Straight Connector 7"/>
          <p:cNvCxnSpPr/>
          <p:nvPr/>
        </p:nvCxnSpPr>
        <p:spPr>
          <a:xfrm flipV="1">
            <a:off x="72769" y="1104273"/>
            <a:ext cx="8923136" cy="18405"/>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 Box 20"/>
          <p:cNvSpPr txBox="1">
            <a:spLocks noChangeArrowheads="1"/>
          </p:cNvSpPr>
          <p:nvPr/>
        </p:nvSpPr>
        <p:spPr bwMode="auto">
          <a:xfrm>
            <a:off x="4783700" y="6217697"/>
            <a:ext cx="2568463" cy="307777"/>
          </a:xfrm>
          <a:prstGeom prst="rect">
            <a:avLst/>
          </a:prstGeom>
          <a:solidFill>
            <a:schemeClr val="bg1"/>
          </a:solidFill>
          <a:ln w="12700">
            <a:noFill/>
            <a:miter lim="800000"/>
            <a:headEnd type="none" w="sm" len="sm"/>
            <a:tailEnd type="none" w="sm" len="sm"/>
          </a:ln>
          <a:effectLst/>
        </p:spPr>
        <p:txBody>
          <a:bodyPr wrap="square">
            <a:prstTxWarp prst="textNoShape">
              <a:avLst/>
            </a:prstTxWarp>
            <a:spAutoFit/>
          </a:bodyPr>
          <a:lstStyle/>
          <a:p>
            <a:pPr>
              <a:spcBef>
                <a:spcPct val="50000"/>
              </a:spcBef>
            </a:pPr>
            <a:r>
              <a:rPr lang="en-US" sz="1400" dirty="0">
                <a:solidFill>
                  <a:srgbClr val="FF0000"/>
                </a:solidFill>
              </a:rPr>
              <a:t>anti-CD55-FITC + anti-CD59-FITC</a:t>
            </a:r>
            <a:endParaRPr lang="en-US" dirty="0"/>
          </a:p>
        </p:txBody>
      </p:sp>
    </p:spTree>
    <p:extLst>
      <p:ext uri="{BB962C8B-B14F-4D97-AF65-F5344CB8AC3E}">
        <p14:creationId xmlns:p14="http://schemas.microsoft.com/office/powerpoint/2010/main" val="270636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Characteristics of PNH</a:t>
            </a:r>
          </a:p>
        </p:txBody>
      </p:sp>
      <p:sp>
        <p:nvSpPr>
          <p:cNvPr id="3" name="Content Placeholder 2"/>
          <p:cNvSpPr>
            <a:spLocks noGrp="1"/>
          </p:cNvSpPr>
          <p:nvPr>
            <p:ph idx="1"/>
          </p:nvPr>
        </p:nvSpPr>
        <p:spPr/>
        <p:txBody>
          <a:bodyPr>
            <a:normAutofit/>
          </a:bodyPr>
          <a:lstStyle/>
          <a:p>
            <a:r>
              <a:rPr lang="en-US" dirty="0"/>
              <a:t>In addition to clone size, </a:t>
            </a:r>
            <a:r>
              <a:rPr lang="en-US" i="1" u="sng" dirty="0"/>
              <a:t>PNH phenotype </a:t>
            </a:r>
            <a:r>
              <a:rPr lang="en-US" dirty="0"/>
              <a:t>impacts on the clinical manifestations</a:t>
            </a:r>
          </a:p>
          <a:p>
            <a:r>
              <a:rPr lang="en-US" u="sng" dirty="0">
                <a:solidFill>
                  <a:srgbClr val="0000FF"/>
                </a:solidFill>
              </a:rPr>
              <a:t>PNH Phenotype</a:t>
            </a:r>
            <a:r>
              <a:rPr lang="en-US" dirty="0">
                <a:solidFill>
                  <a:srgbClr val="0000FF"/>
                </a:solidFill>
              </a:rPr>
              <a:t>: PNH erythrocytes are either completely or partially deficient in GPI-AP’s</a:t>
            </a:r>
          </a:p>
          <a:p>
            <a:pPr lvl="1"/>
            <a:r>
              <a:rPr lang="en-US" dirty="0">
                <a:solidFill>
                  <a:srgbClr val="0000FF"/>
                </a:solidFill>
              </a:rPr>
              <a:t>Type I cells are residual normal cells</a:t>
            </a:r>
          </a:p>
          <a:p>
            <a:pPr lvl="2"/>
            <a:r>
              <a:rPr lang="en-US" dirty="0">
                <a:solidFill>
                  <a:srgbClr val="0000FF"/>
                </a:solidFill>
              </a:rPr>
              <a:t>Normal expression of GPI-AP’s</a:t>
            </a:r>
          </a:p>
          <a:p>
            <a:pPr lvl="1"/>
            <a:r>
              <a:rPr lang="en-US" dirty="0">
                <a:solidFill>
                  <a:srgbClr val="0000FF"/>
                </a:solidFill>
              </a:rPr>
              <a:t>Type II cells are partially deficient</a:t>
            </a:r>
          </a:p>
          <a:p>
            <a:pPr lvl="1"/>
            <a:r>
              <a:rPr lang="en-US" dirty="0">
                <a:solidFill>
                  <a:srgbClr val="0000FF"/>
                </a:solidFill>
              </a:rPr>
              <a:t>Type III cells completely deficient</a:t>
            </a:r>
          </a:p>
          <a:p>
            <a:pPr lvl="1"/>
            <a:endParaRPr lang="en-US" dirty="0"/>
          </a:p>
          <a:p>
            <a:endParaRPr lang="en-US" dirty="0"/>
          </a:p>
        </p:txBody>
      </p:sp>
      <p:cxnSp>
        <p:nvCxnSpPr>
          <p:cNvPr id="5" name="Straight Connector 4"/>
          <p:cNvCxnSpPr/>
          <p:nvPr/>
        </p:nvCxnSpPr>
        <p:spPr>
          <a:xfrm>
            <a:off x="457200" y="1417638"/>
            <a:ext cx="82296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6175828" y="4808705"/>
            <a:ext cx="1917700" cy="901700"/>
            <a:chOff x="6299200" y="4635500"/>
            <a:chExt cx="1917700" cy="901700"/>
          </a:xfrm>
        </p:grpSpPr>
        <p:cxnSp>
          <p:nvCxnSpPr>
            <p:cNvPr id="7" name="Straight Connector 6"/>
            <p:cNvCxnSpPr/>
            <p:nvPr/>
          </p:nvCxnSpPr>
          <p:spPr>
            <a:xfrm rot="5400000">
              <a:off x="5854700" y="5080000"/>
              <a:ext cx="9017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362700" y="4774233"/>
              <a:ext cx="1854200" cy="646331"/>
            </a:xfrm>
            <a:prstGeom prst="rect">
              <a:avLst/>
            </a:prstGeom>
            <a:noFill/>
          </p:spPr>
          <p:txBody>
            <a:bodyPr wrap="square" rtlCol="0">
              <a:spAutoFit/>
            </a:bodyPr>
            <a:lstStyle/>
            <a:p>
              <a:r>
                <a:rPr lang="en-US" dirty="0">
                  <a:solidFill>
                    <a:srgbClr val="FF0000"/>
                  </a:solidFill>
                </a:rPr>
                <a:t>Depends on </a:t>
              </a:r>
              <a:r>
                <a:rPr lang="en-US" i="1" dirty="0">
                  <a:solidFill>
                    <a:srgbClr val="FF0000"/>
                  </a:solidFill>
                </a:rPr>
                <a:t>PIGA</a:t>
              </a:r>
              <a:r>
                <a:rPr lang="en-US" dirty="0">
                  <a:solidFill>
                    <a:srgbClr val="FF0000"/>
                  </a:solidFill>
                </a:rPr>
                <a:t> genotype</a:t>
              </a:r>
            </a:p>
          </p:txBody>
        </p:sp>
      </p:grpSp>
    </p:spTree>
    <p:extLst>
      <p:ext uri="{BB962C8B-B14F-4D97-AF65-F5344CB8AC3E}">
        <p14:creationId xmlns:p14="http://schemas.microsoft.com/office/powerpoint/2010/main" val="338975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1727200" y="762000"/>
            <a:ext cx="5183188" cy="6248400"/>
          </a:xfrm>
          <a:prstGeom prst="rect">
            <a:avLst/>
          </a:prstGeom>
          <a:noFill/>
          <a:ln w="9525">
            <a:noFill/>
            <a:miter lim="800000"/>
            <a:headEnd/>
            <a:tailEnd/>
          </a:ln>
        </p:spPr>
      </p:pic>
      <p:sp>
        <p:nvSpPr>
          <p:cNvPr id="36867" name="Text Box 3"/>
          <p:cNvSpPr txBox="1">
            <a:spLocks noChangeArrowheads="1"/>
          </p:cNvSpPr>
          <p:nvPr/>
        </p:nvSpPr>
        <p:spPr bwMode="auto">
          <a:xfrm>
            <a:off x="2362200" y="152400"/>
            <a:ext cx="4167188" cy="1062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rgbClr val="1F497D"/>
                </a:solidFill>
                <a:latin typeface="Times" charset="0"/>
              </a:rPr>
              <a:t>Wendell F. Rosse (Duke University)</a:t>
            </a:r>
          </a:p>
          <a:p>
            <a:pPr algn="ctr">
              <a:spcBef>
                <a:spcPct val="50000"/>
              </a:spcBef>
            </a:pPr>
            <a:r>
              <a:rPr lang="en-US">
                <a:solidFill>
                  <a:srgbClr val="1F497D"/>
                </a:solidFill>
                <a:latin typeface="Times" charset="0"/>
              </a:rPr>
              <a:t>28</a:t>
            </a:r>
            <a:r>
              <a:rPr lang="en-US" baseline="30000">
                <a:solidFill>
                  <a:srgbClr val="1F497D"/>
                </a:solidFill>
                <a:latin typeface="Times" charset="0"/>
              </a:rPr>
              <a:t>th</a:t>
            </a:r>
            <a:r>
              <a:rPr lang="en-US">
                <a:solidFill>
                  <a:srgbClr val="1F497D"/>
                </a:solidFill>
                <a:latin typeface="Times" charset="0"/>
              </a:rPr>
              <a:t> President of The American Society of Hematology</a:t>
            </a:r>
          </a:p>
        </p:txBody>
      </p:sp>
    </p:spTree>
    <p:extLst>
      <p:ext uri="{BB962C8B-B14F-4D97-AF65-F5344CB8AC3E}">
        <p14:creationId xmlns:p14="http://schemas.microsoft.com/office/powerpoint/2010/main" val="407550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438400" y="1600200"/>
            <a:ext cx="4876800" cy="457200"/>
          </a:xfrm>
          <a:prstGeom prst="rect">
            <a:avLst/>
          </a:prstGeom>
          <a:noFill/>
          <a:ln w="12700">
            <a:noFill/>
            <a:miter lim="800000"/>
            <a:headEnd/>
            <a:tailEnd/>
          </a:ln>
        </p:spPr>
        <p:txBody>
          <a:bodyPr>
            <a:prstTxWarp prst="textNoShape">
              <a:avLst/>
            </a:prstTxWarp>
            <a:spAutoFit/>
          </a:bodyPr>
          <a:lstStyle/>
          <a:p>
            <a:pPr>
              <a:spcBef>
                <a:spcPct val="50000"/>
              </a:spcBef>
            </a:pPr>
            <a:endParaRPr lang="en-US">
              <a:latin typeface="Times" pitchFamily="-65" charset="0"/>
            </a:endParaRPr>
          </a:p>
        </p:txBody>
      </p:sp>
      <p:pic>
        <p:nvPicPr>
          <p:cNvPr id="53251" name="Picture 3"/>
          <p:cNvPicPr>
            <a:picLocks noChangeAspect="1" noChangeArrowheads="1"/>
          </p:cNvPicPr>
          <p:nvPr/>
        </p:nvPicPr>
        <p:blipFill>
          <a:blip r:embed="rId3"/>
          <a:srcRect/>
          <a:stretch>
            <a:fillRect/>
          </a:stretch>
        </p:blipFill>
        <p:spPr bwMode="auto">
          <a:xfrm>
            <a:off x="1524000" y="1066800"/>
            <a:ext cx="6115050" cy="5029200"/>
          </a:xfrm>
          <a:prstGeom prst="rect">
            <a:avLst/>
          </a:prstGeom>
          <a:noFill/>
          <a:ln w="9525">
            <a:noFill/>
            <a:miter lim="800000"/>
            <a:headEnd/>
            <a:tailEnd/>
          </a:ln>
        </p:spPr>
      </p:pic>
      <p:sp>
        <p:nvSpPr>
          <p:cNvPr id="53252" name="TextBox 3"/>
          <p:cNvSpPr txBox="1">
            <a:spLocks noChangeArrowheads="1"/>
          </p:cNvSpPr>
          <p:nvPr/>
        </p:nvSpPr>
        <p:spPr bwMode="auto">
          <a:xfrm>
            <a:off x="282326" y="344198"/>
            <a:ext cx="8709274" cy="461665"/>
          </a:xfrm>
          <a:prstGeom prst="rect">
            <a:avLst/>
          </a:prstGeom>
          <a:noFill/>
          <a:ln w="9525">
            <a:noFill/>
            <a:miter lim="800000"/>
            <a:headEnd/>
            <a:tailEnd/>
          </a:ln>
        </p:spPr>
        <p:txBody>
          <a:bodyPr wrap="square">
            <a:prstTxWarp prst="textNoShape">
              <a:avLst/>
            </a:prstTxWarp>
            <a:spAutoFit/>
          </a:bodyPr>
          <a:lstStyle/>
          <a:p>
            <a:r>
              <a:rPr lang="en-US" sz="2400" dirty="0">
                <a:solidFill>
                  <a:srgbClr val="800000"/>
                </a:solidFill>
                <a:latin typeface="Times" pitchFamily="-65" charset="0"/>
                <a:ea typeface="Times" pitchFamily="-65" charset="0"/>
                <a:cs typeface="Times" pitchFamily="-65" charset="0"/>
              </a:rPr>
              <a:t>Phenotypic Mosaicism as Shown Using One-Color Flow Cytometry</a:t>
            </a:r>
          </a:p>
        </p:txBody>
      </p:sp>
      <p:sp>
        <p:nvSpPr>
          <p:cNvPr id="53253" name="TextBox 4"/>
          <p:cNvSpPr txBox="1">
            <a:spLocks noChangeArrowheads="1"/>
          </p:cNvSpPr>
          <p:nvPr/>
        </p:nvSpPr>
        <p:spPr bwMode="auto">
          <a:xfrm>
            <a:off x="5105400" y="6280150"/>
            <a:ext cx="3886200" cy="369888"/>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Times" pitchFamily="-65" charset="0"/>
                <a:ea typeface="Times" pitchFamily="-65" charset="0"/>
                <a:cs typeface="Times" pitchFamily="-65" charset="0"/>
              </a:rPr>
              <a:t>Endo et al. Blood 1996;87:2546-2557</a:t>
            </a:r>
          </a:p>
        </p:txBody>
      </p:sp>
      <p:sp>
        <p:nvSpPr>
          <p:cNvPr id="6" name="TextBox 5"/>
          <p:cNvSpPr txBox="1"/>
          <p:nvPr/>
        </p:nvSpPr>
        <p:spPr>
          <a:xfrm>
            <a:off x="6553200" y="2436911"/>
            <a:ext cx="609600" cy="307777"/>
          </a:xfrm>
          <a:prstGeom prst="rect">
            <a:avLst/>
          </a:prstGeom>
          <a:noFill/>
        </p:spPr>
        <p:txBody>
          <a:bodyPr wrap="square" rtlCol="0">
            <a:spAutoFit/>
          </a:bodyPr>
          <a:lstStyle/>
          <a:p>
            <a:r>
              <a:rPr lang="en-US" sz="1400" dirty="0">
                <a:solidFill>
                  <a:srgbClr val="FF0000"/>
                </a:solidFill>
              </a:rPr>
              <a:t>PNH I</a:t>
            </a:r>
          </a:p>
        </p:txBody>
      </p:sp>
      <p:sp>
        <p:nvSpPr>
          <p:cNvPr id="7" name="TextBox 6"/>
          <p:cNvSpPr txBox="1"/>
          <p:nvPr/>
        </p:nvSpPr>
        <p:spPr>
          <a:xfrm>
            <a:off x="6096000" y="1371600"/>
            <a:ext cx="685800" cy="307777"/>
          </a:xfrm>
          <a:prstGeom prst="rect">
            <a:avLst/>
          </a:prstGeom>
          <a:noFill/>
        </p:spPr>
        <p:txBody>
          <a:bodyPr wrap="square" rtlCol="0">
            <a:spAutoFit/>
          </a:bodyPr>
          <a:lstStyle/>
          <a:p>
            <a:r>
              <a:rPr lang="en-US" sz="1400" dirty="0">
                <a:solidFill>
                  <a:srgbClr val="FF0000"/>
                </a:solidFill>
              </a:rPr>
              <a:t>PNH II</a:t>
            </a:r>
          </a:p>
        </p:txBody>
      </p:sp>
      <p:sp>
        <p:nvSpPr>
          <p:cNvPr id="8" name="TextBox 7"/>
          <p:cNvSpPr txBox="1"/>
          <p:nvPr/>
        </p:nvSpPr>
        <p:spPr>
          <a:xfrm>
            <a:off x="5257800" y="2590799"/>
            <a:ext cx="723900" cy="307777"/>
          </a:xfrm>
          <a:prstGeom prst="rect">
            <a:avLst/>
          </a:prstGeom>
          <a:noFill/>
        </p:spPr>
        <p:txBody>
          <a:bodyPr wrap="square" rtlCol="0">
            <a:spAutoFit/>
          </a:bodyPr>
          <a:lstStyle/>
          <a:p>
            <a:r>
              <a:rPr lang="en-US" sz="1400" dirty="0">
                <a:solidFill>
                  <a:srgbClr val="FF0000"/>
                </a:solidFill>
              </a:rPr>
              <a:t>PNH III</a:t>
            </a:r>
          </a:p>
        </p:txBody>
      </p:sp>
      <p:cxnSp>
        <p:nvCxnSpPr>
          <p:cNvPr id="10" name="Straight Connector 9"/>
          <p:cNvCxnSpPr/>
          <p:nvPr/>
        </p:nvCxnSpPr>
        <p:spPr>
          <a:xfrm>
            <a:off x="533400" y="1065212"/>
            <a:ext cx="7391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flipH="1" flipV="1">
            <a:off x="6422571" y="3392714"/>
            <a:ext cx="145143" cy="1814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537450" y="3171578"/>
            <a:ext cx="1504950" cy="646331"/>
          </a:xfrm>
          <a:prstGeom prst="rect">
            <a:avLst/>
          </a:prstGeom>
          <a:noFill/>
        </p:spPr>
        <p:txBody>
          <a:bodyPr wrap="square" rtlCol="0">
            <a:spAutoFit/>
          </a:bodyPr>
          <a:lstStyle/>
          <a:p>
            <a:r>
              <a:rPr lang="en-US" sz="1200" dirty="0">
                <a:solidFill>
                  <a:srgbClr val="FF0000"/>
                </a:solidFill>
              </a:rPr>
              <a:t>Threshold for clonal selection:~90% GPI-AP deficient</a:t>
            </a:r>
          </a:p>
        </p:txBody>
      </p:sp>
    </p:spTree>
    <p:extLst>
      <p:ext uri="{BB962C8B-B14F-4D97-AF65-F5344CB8AC3E}">
        <p14:creationId xmlns:p14="http://schemas.microsoft.com/office/powerpoint/2010/main" val="72168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438400" y="1600200"/>
            <a:ext cx="4876800" cy="457200"/>
          </a:xfrm>
          <a:prstGeom prst="rect">
            <a:avLst/>
          </a:prstGeom>
          <a:noFill/>
          <a:ln w="12700">
            <a:noFill/>
            <a:miter lim="800000"/>
            <a:headEnd/>
            <a:tailEnd/>
          </a:ln>
        </p:spPr>
        <p:txBody>
          <a:bodyPr>
            <a:prstTxWarp prst="textNoShape">
              <a:avLst/>
            </a:prstTxWarp>
            <a:spAutoFit/>
          </a:bodyPr>
          <a:lstStyle/>
          <a:p>
            <a:pPr>
              <a:spcBef>
                <a:spcPct val="50000"/>
              </a:spcBef>
            </a:pPr>
            <a:endParaRPr lang="en-US">
              <a:latin typeface="Times" pitchFamily="-65" charset="0"/>
            </a:endParaRPr>
          </a:p>
        </p:txBody>
      </p:sp>
      <p:pic>
        <p:nvPicPr>
          <p:cNvPr id="69635" name="Picture 3"/>
          <p:cNvPicPr>
            <a:picLocks noChangeAspect="1" noChangeArrowheads="1"/>
          </p:cNvPicPr>
          <p:nvPr/>
        </p:nvPicPr>
        <p:blipFill>
          <a:blip r:embed="rId3"/>
          <a:srcRect/>
          <a:stretch>
            <a:fillRect/>
          </a:stretch>
        </p:blipFill>
        <p:spPr bwMode="auto">
          <a:xfrm>
            <a:off x="1524000" y="1066800"/>
            <a:ext cx="6115050" cy="5029200"/>
          </a:xfrm>
          <a:prstGeom prst="rect">
            <a:avLst/>
          </a:prstGeom>
          <a:noFill/>
          <a:ln w="9525">
            <a:noFill/>
            <a:miter lim="800000"/>
            <a:headEnd/>
            <a:tailEnd/>
          </a:ln>
        </p:spPr>
      </p:pic>
      <p:sp>
        <p:nvSpPr>
          <p:cNvPr id="69636" name="TextBox 3"/>
          <p:cNvSpPr txBox="1">
            <a:spLocks noChangeArrowheads="1"/>
          </p:cNvSpPr>
          <p:nvPr/>
        </p:nvSpPr>
        <p:spPr bwMode="auto">
          <a:xfrm>
            <a:off x="1525588" y="152400"/>
            <a:ext cx="6400800" cy="830262"/>
          </a:xfrm>
          <a:prstGeom prst="rect">
            <a:avLst/>
          </a:prstGeom>
          <a:noFill/>
          <a:ln w="9525">
            <a:noFill/>
            <a:miter lim="800000"/>
            <a:headEnd/>
            <a:tailEnd/>
          </a:ln>
        </p:spPr>
        <p:txBody>
          <a:bodyPr>
            <a:prstTxWarp prst="textNoShape">
              <a:avLst/>
            </a:prstTxWarp>
            <a:spAutoFit/>
          </a:bodyPr>
          <a:lstStyle/>
          <a:p>
            <a:pPr algn="ctr"/>
            <a:r>
              <a:rPr lang="en-US" sz="2400" dirty="0">
                <a:solidFill>
                  <a:srgbClr val="800000"/>
                </a:solidFill>
                <a:latin typeface="Times" pitchFamily="-65" charset="0"/>
                <a:ea typeface="Times" pitchFamily="-65" charset="0"/>
                <a:cs typeface="Times" pitchFamily="-65" charset="0"/>
              </a:rPr>
              <a:t>Phenotypic Mosaicism Is a Consequence of Genotypic Mosaicism</a:t>
            </a:r>
          </a:p>
        </p:txBody>
      </p:sp>
      <p:sp>
        <p:nvSpPr>
          <p:cNvPr id="69637" name="TextBox 4"/>
          <p:cNvSpPr txBox="1">
            <a:spLocks noChangeArrowheads="1"/>
          </p:cNvSpPr>
          <p:nvPr/>
        </p:nvSpPr>
        <p:spPr bwMode="auto">
          <a:xfrm>
            <a:off x="5105400" y="6280150"/>
            <a:ext cx="3886200" cy="369888"/>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Times" pitchFamily="-65" charset="0"/>
                <a:ea typeface="Times" pitchFamily="-65" charset="0"/>
                <a:cs typeface="Times" pitchFamily="-65" charset="0"/>
              </a:rPr>
              <a:t>Endo et al. Blood 1996;87:2546-2557</a:t>
            </a:r>
          </a:p>
        </p:txBody>
      </p:sp>
      <p:sp>
        <p:nvSpPr>
          <p:cNvPr id="9" name="Oval 8"/>
          <p:cNvSpPr/>
          <p:nvPr/>
        </p:nvSpPr>
        <p:spPr>
          <a:xfrm>
            <a:off x="5765800" y="3162300"/>
            <a:ext cx="101600" cy="762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410200" y="2971800"/>
            <a:ext cx="101600" cy="76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5537200" y="3124200"/>
            <a:ext cx="1016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6172200" y="30861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6223000" y="28194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6400800" y="30099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6324600" y="20574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6273800" y="23368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6400800" y="28194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6350000" y="263525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6223000" y="29718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6375400" y="22606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6248400" y="24892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6400800" y="24130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6350000" y="17780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6273800" y="21844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6477000" y="31242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6324600" y="310515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6248400" y="267335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6362700" y="293370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7734300" y="1981200"/>
            <a:ext cx="101600" cy="76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7734300" y="2184400"/>
            <a:ext cx="1016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7734300" y="2374900"/>
            <a:ext cx="101600" cy="762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7734300" y="2635250"/>
            <a:ext cx="1016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 name="Straight Connector 34"/>
          <p:cNvCxnSpPr/>
          <p:nvPr/>
        </p:nvCxnSpPr>
        <p:spPr>
          <a:xfrm rot="5400000">
            <a:off x="7559676" y="2346325"/>
            <a:ext cx="730250" cy="3175"/>
          </a:xfrm>
          <a:prstGeom prst="line">
            <a:avLst/>
          </a:prstGeom>
        </p:spPr>
        <p:style>
          <a:lnRef idx="2">
            <a:schemeClr val="accent1"/>
          </a:lnRef>
          <a:fillRef idx="0">
            <a:schemeClr val="accent1"/>
          </a:fillRef>
          <a:effectRef idx="1">
            <a:schemeClr val="accent1"/>
          </a:effectRef>
          <a:fontRef idx="minor">
            <a:schemeClr val="tx1"/>
          </a:fontRef>
        </p:style>
      </p:cxnSp>
      <p:sp>
        <p:nvSpPr>
          <p:cNvPr id="69663" name="TextBox 35"/>
          <p:cNvSpPr txBox="1">
            <a:spLocks noChangeArrowheads="1"/>
          </p:cNvSpPr>
          <p:nvPr/>
        </p:nvSpPr>
        <p:spPr bwMode="auto">
          <a:xfrm>
            <a:off x="7874000" y="1958975"/>
            <a:ext cx="1257300" cy="831850"/>
          </a:xfrm>
          <a:prstGeom prst="rect">
            <a:avLst/>
          </a:prstGeom>
          <a:noFill/>
          <a:ln w="9525">
            <a:noFill/>
            <a:miter lim="800000"/>
            <a:headEnd/>
            <a:tailEnd/>
          </a:ln>
        </p:spPr>
        <p:txBody>
          <a:bodyPr>
            <a:prstTxWarp prst="textNoShape">
              <a:avLst/>
            </a:prstTxWarp>
            <a:spAutoFit/>
          </a:bodyPr>
          <a:lstStyle/>
          <a:p>
            <a:r>
              <a:rPr lang="en-US" sz="1600">
                <a:solidFill>
                  <a:srgbClr val="660066"/>
                </a:solidFill>
              </a:rPr>
              <a:t>Discrete </a:t>
            </a:r>
            <a:r>
              <a:rPr lang="en-US" sz="1600" i="1">
                <a:solidFill>
                  <a:srgbClr val="660066"/>
                </a:solidFill>
              </a:rPr>
              <a:t>PIGA</a:t>
            </a:r>
            <a:r>
              <a:rPr lang="en-US" sz="1600">
                <a:solidFill>
                  <a:srgbClr val="660066"/>
                </a:solidFill>
              </a:rPr>
              <a:t> mutations</a:t>
            </a:r>
          </a:p>
        </p:txBody>
      </p:sp>
      <p:sp>
        <p:nvSpPr>
          <p:cNvPr id="36" name="Oval 35"/>
          <p:cNvSpPr/>
          <p:nvPr/>
        </p:nvSpPr>
        <p:spPr>
          <a:xfrm>
            <a:off x="5384800" y="3048000"/>
            <a:ext cx="101600" cy="76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5410200" y="3124200"/>
            <a:ext cx="101600" cy="76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 name="Straight Connector 37"/>
          <p:cNvCxnSpPr/>
          <p:nvPr/>
        </p:nvCxnSpPr>
        <p:spPr>
          <a:xfrm>
            <a:off x="685800" y="982662"/>
            <a:ext cx="75438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4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544208" y="4432441"/>
            <a:ext cx="1891424" cy="1497840"/>
            <a:chOff x="544208" y="4432441"/>
            <a:chExt cx="1891424" cy="1497840"/>
          </a:xfrm>
        </p:grpSpPr>
        <p:grpSp>
          <p:nvGrpSpPr>
            <p:cNvPr id="53" name="Group 52"/>
            <p:cNvGrpSpPr/>
            <p:nvPr/>
          </p:nvGrpSpPr>
          <p:grpSpPr>
            <a:xfrm>
              <a:off x="933231" y="4432441"/>
              <a:ext cx="1469569" cy="1325801"/>
              <a:chOff x="933231" y="4432441"/>
              <a:chExt cx="1469569" cy="1325801"/>
            </a:xfrm>
          </p:grpSpPr>
          <p:grpSp>
            <p:nvGrpSpPr>
              <p:cNvPr id="27" name="Group 26"/>
              <p:cNvGrpSpPr/>
              <p:nvPr/>
            </p:nvGrpSpPr>
            <p:grpSpPr>
              <a:xfrm>
                <a:off x="974123" y="4432441"/>
                <a:ext cx="1428677" cy="989887"/>
                <a:chOff x="1008478" y="793777"/>
                <a:chExt cx="1428677" cy="989887"/>
              </a:xfrm>
            </p:grpSpPr>
            <p:cxnSp>
              <p:nvCxnSpPr>
                <p:cNvPr id="28" name="Straight Connector 27"/>
                <p:cNvCxnSpPr/>
                <p:nvPr/>
              </p:nvCxnSpPr>
              <p:spPr>
                <a:xfrm>
                  <a:off x="1008478" y="793777"/>
                  <a:ext cx="0" cy="9898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008478" y="1783664"/>
                  <a:ext cx="142867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968018" y="4466911"/>
                <a:ext cx="1305493" cy="950221"/>
                <a:chOff x="968018" y="4466911"/>
                <a:chExt cx="1305493" cy="950221"/>
              </a:xfrm>
            </p:grpSpPr>
            <p:sp>
              <p:nvSpPr>
                <p:cNvPr id="4" name="Freeform 3"/>
                <p:cNvSpPr/>
                <p:nvPr/>
              </p:nvSpPr>
              <p:spPr>
                <a:xfrm>
                  <a:off x="968018" y="5195103"/>
                  <a:ext cx="310832" cy="222029"/>
                </a:xfrm>
                <a:custGeom>
                  <a:avLst/>
                  <a:gdLst>
                    <a:gd name="connsiteX0" fmla="*/ 0 w 310832"/>
                    <a:gd name="connsiteY0" fmla="*/ 213148 h 222029"/>
                    <a:gd name="connsiteX1" fmla="*/ 142095 w 310832"/>
                    <a:gd name="connsiteY1" fmla="*/ 15 h 222029"/>
                    <a:gd name="connsiteX2" fmla="*/ 310832 w 310832"/>
                    <a:gd name="connsiteY2" fmla="*/ 222029 h 222029"/>
                    <a:gd name="connsiteX3" fmla="*/ 310832 w 310832"/>
                    <a:gd name="connsiteY3" fmla="*/ 222029 h 222029"/>
                  </a:gdLst>
                  <a:ahLst/>
                  <a:cxnLst>
                    <a:cxn ang="0">
                      <a:pos x="connsiteX0" y="connsiteY0"/>
                    </a:cxn>
                    <a:cxn ang="0">
                      <a:pos x="connsiteX1" y="connsiteY1"/>
                    </a:cxn>
                    <a:cxn ang="0">
                      <a:pos x="connsiteX2" y="connsiteY2"/>
                    </a:cxn>
                    <a:cxn ang="0">
                      <a:pos x="connsiteX3" y="connsiteY3"/>
                    </a:cxn>
                  </a:cxnLst>
                  <a:rect l="l" t="t" r="r" b="b"/>
                  <a:pathLst>
                    <a:path w="310832" h="222029">
                      <a:moveTo>
                        <a:pt x="0" y="213148"/>
                      </a:moveTo>
                      <a:cubicBezTo>
                        <a:pt x="45145" y="105841"/>
                        <a:pt x="90290" y="-1465"/>
                        <a:pt x="142095" y="15"/>
                      </a:cubicBezTo>
                      <a:cubicBezTo>
                        <a:pt x="193900" y="1495"/>
                        <a:pt x="310832" y="222029"/>
                        <a:pt x="310832" y="222029"/>
                      </a:cubicBezTo>
                      <a:lnTo>
                        <a:pt x="310832" y="222029"/>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1278850" y="5417132"/>
                  <a:ext cx="673690"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936037" y="4466911"/>
                  <a:ext cx="337474" cy="950221"/>
                </a:xfrm>
                <a:custGeom>
                  <a:avLst/>
                  <a:gdLst>
                    <a:gd name="connsiteX0" fmla="*/ 0 w 337474"/>
                    <a:gd name="connsiteY0" fmla="*/ 941340 h 950221"/>
                    <a:gd name="connsiteX1" fmla="*/ 124333 w 337474"/>
                    <a:gd name="connsiteY1" fmla="*/ 3 h 950221"/>
                    <a:gd name="connsiteX2" fmla="*/ 337474 w 337474"/>
                    <a:gd name="connsiteY2" fmla="*/ 950221 h 950221"/>
                  </a:gdLst>
                  <a:ahLst/>
                  <a:cxnLst>
                    <a:cxn ang="0">
                      <a:pos x="connsiteX0" y="connsiteY0"/>
                    </a:cxn>
                    <a:cxn ang="0">
                      <a:pos x="connsiteX1" y="connsiteY1"/>
                    </a:cxn>
                    <a:cxn ang="0">
                      <a:pos x="connsiteX2" y="connsiteY2"/>
                    </a:cxn>
                  </a:cxnLst>
                  <a:rect l="l" t="t" r="r" b="b"/>
                  <a:pathLst>
                    <a:path w="337474" h="950221">
                      <a:moveTo>
                        <a:pt x="0" y="941340"/>
                      </a:moveTo>
                      <a:cubicBezTo>
                        <a:pt x="34043" y="469931"/>
                        <a:pt x="68087" y="-1477"/>
                        <a:pt x="124333" y="3"/>
                      </a:cubicBezTo>
                      <a:cubicBezTo>
                        <a:pt x="180579" y="1483"/>
                        <a:pt x="337474" y="950221"/>
                        <a:pt x="337474" y="950221"/>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 name="Straight Connector 43"/>
              <p:cNvCxnSpPr/>
              <p:nvPr/>
            </p:nvCxnSpPr>
            <p:spPr>
              <a:xfrm>
                <a:off x="1066364" y="5429799"/>
                <a:ext cx="0" cy="133208"/>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933231" y="5481243"/>
                <a:ext cx="261470" cy="276999"/>
              </a:xfrm>
              <a:prstGeom prst="rect">
                <a:avLst/>
              </a:prstGeom>
              <a:noFill/>
            </p:spPr>
            <p:txBody>
              <a:bodyPr wrap="square" rtlCol="0">
                <a:spAutoFit/>
              </a:bodyPr>
              <a:lstStyle/>
              <a:p>
                <a:r>
                  <a:rPr lang="en-US" sz="1200" dirty="0"/>
                  <a:t>1</a:t>
                </a:r>
              </a:p>
            </p:txBody>
          </p:sp>
          <p:cxnSp>
            <p:nvCxnSpPr>
              <p:cNvPr id="49" name="Straight Connector 48"/>
              <p:cNvCxnSpPr/>
              <p:nvPr/>
            </p:nvCxnSpPr>
            <p:spPr>
              <a:xfrm>
                <a:off x="1522896" y="5429799"/>
                <a:ext cx="0" cy="133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103628" y="5429799"/>
                <a:ext cx="0" cy="133208"/>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872666" y="5481243"/>
                <a:ext cx="423258" cy="276999"/>
              </a:xfrm>
              <a:prstGeom prst="rect">
                <a:avLst/>
              </a:prstGeom>
              <a:noFill/>
            </p:spPr>
            <p:txBody>
              <a:bodyPr wrap="square" rtlCol="0">
                <a:spAutoFit/>
              </a:bodyPr>
              <a:lstStyle/>
              <a:p>
                <a:r>
                  <a:rPr lang="en-US" sz="1200" dirty="0"/>
                  <a:t>100</a:t>
                </a:r>
              </a:p>
            </p:txBody>
          </p:sp>
          <p:sp>
            <p:nvSpPr>
              <p:cNvPr id="52" name="TextBox 51"/>
              <p:cNvSpPr txBox="1"/>
              <p:nvPr/>
            </p:nvSpPr>
            <p:spPr>
              <a:xfrm>
                <a:off x="1350116" y="5481243"/>
                <a:ext cx="420269" cy="276999"/>
              </a:xfrm>
              <a:prstGeom prst="rect">
                <a:avLst/>
              </a:prstGeom>
              <a:noFill/>
            </p:spPr>
            <p:txBody>
              <a:bodyPr wrap="square" rtlCol="0">
                <a:spAutoFit/>
              </a:bodyPr>
              <a:lstStyle/>
              <a:p>
                <a:r>
                  <a:rPr lang="en-US" sz="1200" dirty="0"/>
                  <a:t>10</a:t>
                </a:r>
              </a:p>
            </p:txBody>
          </p:sp>
        </p:grpSp>
        <p:sp>
          <p:nvSpPr>
            <p:cNvPr id="56" name="TextBox 55"/>
            <p:cNvSpPr txBox="1"/>
            <p:nvPr/>
          </p:nvSpPr>
          <p:spPr>
            <a:xfrm rot="16200000">
              <a:off x="242045" y="4807191"/>
              <a:ext cx="912104" cy="307777"/>
            </a:xfrm>
            <a:prstGeom prst="rect">
              <a:avLst/>
            </a:prstGeom>
            <a:noFill/>
          </p:spPr>
          <p:txBody>
            <a:bodyPr wrap="none" rtlCol="0">
              <a:spAutoFit/>
            </a:bodyPr>
            <a:lstStyle/>
            <a:p>
              <a:r>
                <a:rPr lang="en-US" sz="1400" dirty="0"/>
                <a:t>Cell count</a:t>
              </a:r>
            </a:p>
          </p:txBody>
        </p:sp>
        <p:sp>
          <p:nvSpPr>
            <p:cNvPr id="57" name="TextBox 56"/>
            <p:cNvSpPr txBox="1"/>
            <p:nvPr/>
          </p:nvSpPr>
          <p:spPr>
            <a:xfrm>
              <a:off x="1060752" y="5653282"/>
              <a:ext cx="1374880" cy="276999"/>
            </a:xfrm>
            <a:prstGeom prst="rect">
              <a:avLst/>
            </a:prstGeom>
            <a:noFill/>
          </p:spPr>
          <p:txBody>
            <a:bodyPr wrap="square" rtlCol="0">
              <a:spAutoFit/>
            </a:bodyPr>
            <a:lstStyle/>
            <a:p>
              <a:r>
                <a:rPr lang="en-US" sz="1200" dirty="0"/>
                <a:t>Log fluorescence</a:t>
              </a:r>
            </a:p>
          </p:txBody>
        </p:sp>
      </p:grpSp>
      <p:grpSp>
        <p:nvGrpSpPr>
          <p:cNvPr id="63" name="Group 62"/>
          <p:cNvGrpSpPr/>
          <p:nvPr/>
        </p:nvGrpSpPr>
        <p:grpSpPr>
          <a:xfrm>
            <a:off x="546054" y="2487051"/>
            <a:ext cx="1889578" cy="1471125"/>
            <a:chOff x="546054" y="2487051"/>
            <a:chExt cx="1889578" cy="1471125"/>
          </a:xfrm>
        </p:grpSpPr>
        <p:grpSp>
          <p:nvGrpSpPr>
            <p:cNvPr id="41" name="Group 40"/>
            <p:cNvGrpSpPr/>
            <p:nvPr/>
          </p:nvGrpSpPr>
          <p:grpSpPr>
            <a:xfrm>
              <a:off x="939378" y="2487051"/>
              <a:ext cx="1463422" cy="1320078"/>
              <a:chOff x="939378" y="2487051"/>
              <a:chExt cx="1463422" cy="1320078"/>
            </a:xfrm>
          </p:grpSpPr>
          <p:grpSp>
            <p:nvGrpSpPr>
              <p:cNvPr id="21" name="Group 20"/>
              <p:cNvGrpSpPr/>
              <p:nvPr/>
            </p:nvGrpSpPr>
            <p:grpSpPr>
              <a:xfrm>
                <a:off x="974123" y="2487051"/>
                <a:ext cx="1428677" cy="989887"/>
                <a:chOff x="1008478" y="793777"/>
                <a:chExt cx="1428677" cy="989887"/>
              </a:xfrm>
            </p:grpSpPr>
            <p:cxnSp>
              <p:nvCxnSpPr>
                <p:cNvPr id="22" name="Straight Connector 21"/>
                <p:cNvCxnSpPr/>
                <p:nvPr/>
              </p:nvCxnSpPr>
              <p:spPr>
                <a:xfrm>
                  <a:off x="1008478" y="793777"/>
                  <a:ext cx="0" cy="9898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08478" y="1783664"/>
                  <a:ext cx="142867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flipV="1">
                <a:off x="1198954" y="3465070"/>
                <a:ext cx="171978" cy="18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5" idx="2"/>
              </p:cNvCxnSpPr>
              <p:nvPr/>
            </p:nvCxnSpPr>
            <p:spPr>
              <a:xfrm flipV="1">
                <a:off x="1810105" y="3465070"/>
                <a:ext cx="154305" cy="649"/>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970207" y="2676436"/>
                <a:ext cx="1190050" cy="802360"/>
                <a:chOff x="970207" y="2676436"/>
                <a:chExt cx="1190050" cy="802360"/>
              </a:xfrm>
              <a:noFill/>
            </p:grpSpPr>
            <p:sp>
              <p:nvSpPr>
                <p:cNvPr id="8" name="Freeform 7"/>
                <p:cNvSpPr/>
                <p:nvPr/>
              </p:nvSpPr>
              <p:spPr>
                <a:xfrm>
                  <a:off x="970207" y="3218468"/>
                  <a:ext cx="228747" cy="260328"/>
                </a:xfrm>
                <a:custGeom>
                  <a:avLst/>
                  <a:gdLst>
                    <a:gd name="connsiteX0" fmla="*/ 0 w 228747"/>
                    <a:gd name="connsiteY0" fmla="*/ 252439 h 260328"/>
                    <a:gd name="connsiteX1" fmla="*/ 110430 w 228747"/>
                    <a:gd name="connsiteY1" fmla="*/ 10 h 260328"/>
                    <a:gd name="connsiteX2" fmla="*/ 228747 w 228747"/>
                    <a:gd name="connsiteY2" fmla="*/ 260328 h 260328"/>
                  </a:gdLst>
                  <a:ahLst/>
                  <a:cxnLst>
                    <a:cxn ang="0">
                      <a:pos x="connsiteX0" y="connsiteY0"/>
                    </a:cxn>
                    <a:cxn ang="0">
                      <a:pos x="connsiteX1" y="connsiteY1"/>
                    </a:cxn>
                    <a:cxn ang="0">
                      <a:pos x="connsiteX2" y="connsiteY2"/>
                    </a:cxn>
                  </a:cxnLst>
                  <a:rect l="l" t="t" r="r" b="b"/>
                  <a:pathLst>
                    <a:path w="228747" h="260328">
                      <a:moveTo>
                        <a:pt x="0" y="252439"/>
                      </a:moveTo>
                      <a:cubicBezTo>
                        <a:pt x="36153" y="125567"/>
                        <a:pt x="72306" y="-1305"/>
                        <a:pt x="110430" y="10"/>
                      </a:cubicBezTo>
                      <a:cubicBezTo>
                        <a:pt x="148554" y="1325"/>
                        <a:pt x="228747" y="260328"/>
                        <a:pt x="228747" y="260328"/>
                      </a:cubicBezTo>
                    </a:path>
                  </a:pathLst>
                </a:custGeom>
                <a:grpFill/>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370932" y="2676436"/>
                  <a:ext cx="439173" cy="789283"/>
                </a:xfrm>
                <a:custGeom>
                  <a:avLst/>
                  <a:gdLst>
                    <a:gd name="connsiteX0" fmla="*/ 0 w 439173"/>
                    <a:gd name="connsiteY0" fmla="*/ 783349 h 789283"/>
                    <a:gd name="connsiteX1" fmla="*/ 213652 w 439173"/>
                    <a:gd name="connsiteY1" fmla="*/ 1 h 789283"/>
                    <a:gd name="connsiteX2" fmla="*/ 439173 w 439173"/>
                    <a:gd name="connsiteY2" fmla="*/ 789283 h 789283"/>
                  </a:gdLst>
                  <a:ahLst/>
                  <a:cxnLst>
                    <a:cxn ang="0">
                      <a:pos x="connsiteX0" y="connsiteY0"/>
                    </a:cxn>
                    <a:cxn ang="0">
                      <a:pos x="connsiteX1" y="connsiteY1"/>
                    </a:cxn>
                    <a:cxn ang="0">
                      <a:pos x="connsiteX2" y="connsiteY2"/>
                    </a:cxn>
                  </a:cxnLst>
                  <a:rect l="l" t="t" r="r" b="b"/>
                  <a:pathLst>
                    <a:path w="439173" h="789283">
                      <a:moveTo>
                        <a:pt x="0" y="783349"/>
                      </a:moveTo>
                      <a:cubicBezTo>
                        <a:pt x="70228" y="391180"/>
                        <a:pt x="140457" y="-988"/>
                        <a:pt x="213652" y="1"/>
                      </a:cubicBezTo>
                      <a:cubicBezTo>
                        <a:pt x="286847" y="990"/>
                        <a:pt x="439173" y="789283"/>
                        <a:pt x="439173" y="789283"/>
                      </a:cubicBezTo>
                    </a:path>
                  </a:pathLst>
                </a:custGeom>
                <a:grpFill/>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952540" y="3240204"/>
                  <a:ext cx="207717" cy="231450"/>
                </a:xfrm>
                <a:custGeom>
                  <a:avLst/>
                  <a:gdLst>
                    <a:gd name="connsiteX0" fmla="*/ 0 w 207717"/>
                    <a:gd name="connsiteY0" fmla="*/ 225515 h 231450"/>
                    <a:gd name="connsiteX1" fmla="*/ 118695 w 207717"/>
                    <a:gd name="connsiteY1" fmla="*/ 6 h 231450"/>
                    <a:gd name="connsiteX2" fmla="*/ 207717 w 207717"/>
                    <a:gd name="connsiteY2" fmla="*/ 231450 h 231450"/>
                  </a:gdLst>
                  <a:ahLst/>
                  <a:cxnLst>
                    <a:cxn ang="0">
                      <a:pos x="connsiteX0" y="connsiteY0"/>
                    </a:cxn>
                    <a:cxn ang="0">
                      <a:pos x="connsiteX1" y="connsiteY1"/>
                    </a:cxn>
                    <a:cxn ang="0">
                      <a:pos x="connsiteX2" y="connsiteY2"/>
                    </a:cxn>
                  </a:cxnLst>
                  <a:rect l="l" t="t" r="r" b="b"/>
                  <a:pathLst>
                    <a:path w="207717" h="231450">
                      <a:moveTo>
                        <a:pt x="0" y="225515"/>
                      </a:moveTo>
                      <a:cubicBezTo>
                        <a:pt x="42038" y="112266"/>
                        <a:pt x="84076" y="-983"/>
                        <a:pt x="118695" y="6"/>
                      </a:cubicBezTo>
                      <a:cubicBezTo>
                        <a:pt x="153315" y="995"/>
                        <a:pt x="191891" y="192876"/>
                        <a:pt x="207717" y="231450"/>
                      </a:cubicBezTo>
                    </a:path>
                  </a:pathLst>
                </a:custGeom>
                <a:grpFill/>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4" name="Straight Connector 23"/>
              <p:cNvCxnSpPr/>
              <p:nvPr/>
            </p:nvCxnSpPr>
            <p:spPr>
              <a:xfrm>
                <a:off x="1017816" y="3478796"/>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071102" y="3478796"/>
                <a:ext cx="0" cy="133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64464" y="3478796"/>
                <a:ext cx="0" cy="133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038155" y="3478796"/>
                <a:ext cx="0" cy="133208"/>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939378" y="3530130"/>
                <a:ext cx="261470" cy="276999"/>
              </a:xfrm>
              <a:prstGeom prst="rect">
                <a:avLst/>
              </a:prstGeom>
              <a:noFill/>
            </p:spPr>
            <p:txBody>
              <a:bodyPr wrap="square" rtlCol="0">
                <a:spAutoFit/>
              </a:bodyPr>
              <a:lstStyle/>
              <a:p>
                <a:r>
                  <a:rPr lang="en-US" sz="1200" dirty="0"/>
                  <a:t>1</a:t>
                </a:r>
              </a:p>
            </p:txBody>
          </p:sp>
          <p:sp>
            <p:nvSpPr>
              <p:cNvPr id="34" name="TextBox 33"/>
              <p:cNvSpPr txBox="1"/>
              <p:nvPr/>
            </p:nvSpPr>
            <p:spPr>
              <a:xfrm>
                <a:off x="1392642" y="3530130"/>
                <a:ext cx="418353" cy="276999"/>
              </a:xfrm>
              <a:prstGeom prst="rect">
                <a:avLst/>
              </a:prstGeom>
              <a:noFill/>
            </p:spPr>
            <p:txBody>
              <a:bodyPr wrap="square" rtlCol="0">
                <a:spAutoFit/>
              </a:bodyPr>
              <a:lstStyle/>
              <a:p>
                <a:r>
                  <a:rPr lang="en-US" sz="1200" dirty="0"/>
                  <a:t>10</a:t>
                </a:r>
              </a:p>
            </p:txBody>
          </p:sp>
          <p:sp>
            <p:nvSpPr>
              <p:cNvPr id="35" name="TextBox 34"/>
              <p:cNvSpPr txBox="1"/>
              <p:nvPr/>
            </p:nvSpPr>
            <p:spPr>
              <a:xfrm>
                <a:off x="1832749" y="3530130"/>
                <a:ext cx="493059" cy="276999"/>
              </a:xfrm>
              <a:prstGeom prst="rect">
                <a:avLst/>
              </a:prstGeom>
              <a:noFill/>
            </p:spPr>
            <p:txBody>
              <a:bodyPr wrap="square" rtlCol="0">
                <a:spAutoFit/>
              </a:bodyPr>
              <a:lstStyle/>
              <a:p>
                <a:r>
                  <a:rPr lang="en-US" sz="1200" dirty="0"/>
                  <a:t>100</a:t>
                </a:r>
              </a:p>
            </p:txBody>
          </p:sp>
        </p:grpSp>
        <p:sp>
          <p:nvSpPr>
            <p:cNvPr id="54" name="TextBox 53"/>
            <p:cNvSpPr txBox="1"/>
            <p:nvPr/>
          </p:nvSpPr>
          <p:spPr>
            <a:xfrm rot="16200000">
              <a:off x="243891" y="2789214"/>
              <a:ext cx="912104" cy="307777"/>
            </a:xfrm>
            <a:prstGeom prst="rect">
              <a:avLst/>
            </a:prstGeom>
            <a:noFill/>
          </p:spPr>
          <p:txBody>
            <a:bodyPr wrap="none" rtlCol="0">
              <a:spAutoFit/>
            </a:bodyPr>
            <a:lstStyle/>
            <a:p>
              <a:r>
                <a:rPr lang="en-US" sz="1400" dirty="0"/>
                <a:t>Cell count</a:t>
              </a:r>
            </a:p>
          </p:txBody>
        </p:sp>
        <p:sp>
          <p:nvSpPr>
            <p:cNvPr id="58" name="TextBox 57"/>
            <p:cNvSpPr txBox="1"/>
            <p:nvPr/>
          </p:nvSpPr>
          <p:spPr>
            <a:xfrm>
              <a:off x="1060752" y="3681177"/>
              <a:ext cx="1374880" cy="276999"/>
            </a:xfrm>
            <a:prstGeom prst="rect">
              <a:avLst/>
            </a:prstGeom>
            <a:noFill/>
          </p:spPr>
          <p:txBody>
            <a:bodyPr wrap="square" rtlCol="0">
              <a:spAutoFit/>
            </a:bodyPr>
            <a:lstStyle/>
            <a:p>
              <a:r>
                <a:rPr lang="en-US" sz="1200" dirty="0"/>
                <a:t>Log fluorescence</a:t>
              </a:r>
            </a:p>
          </p:txBody>
        </p:sp>
      </p:grpSp>
      <p:grpSp>
        <p:nvGrpSpPr>
          <p:cNvPr id="62" name="Group 61"/>
          <p:cNvGrpSpPr/>
          <p:nvPr/>
        </p:nvGrpSpPr>
        <p:grpSpPr>
          <a:xfrm>
            <a:off x="544209" y="793777"/>
            <a:ext cx="1891423" cy="1492058"/>
            <a:chOff x="544209" y="793777"/>
            <a:chExt cx="1891423" cy="1492058"/>
          </a:xfrm>
        </p:grpSpPr>
        <p:grpSp>
          <p:nvGrpSpPr>
            <p:cNvPr id="48" name="Group 47"/>
            <p:cNvGrpSpPr/>
            <p:nvPr/>
          </p:nvGrpSpPr>
          <p:grpSpPr>
            <a:xfrm>
              <a:off x="974123" y="793777"/>
              <a:ext cx="1428677" cy="1330515"/>
              <a:chOff x="974123" y="793777"/>
              <a:chExt cx="1428677" cy="1330515"/>
            </a:xfrm>
          </p:grpSpPr>
          <p:grpSp>
            <p:nvGrpSpPr>
              <p:cNvPr id="20" name="Group 19"/>
              <p:cNvGrpSpPr/>
              <p:nvPr/>
            </p:nvGrpSpPr>
            <p:grpSpPr>
              <a:xfrm>
                <a:off x="974123" y="793777"/>
                <a:ext cx="1428677" cy="989887"/>
                <a:chOff x="1008478" y="793777"/>
                <a:chExt cx="1428677" cy="989887"/>
              </a:xfrm>
            </p:grpSpPr>
            <p:cxnSp>
              <p:nvCxnSpPr>
                <p:cNvPr id="3" name="Straight Connector 2"/>
                <p:cNvCxnSpPr/>
                <p:nvPr/>
              </p:nvCxnSpPr>
              <p:spPr>
                <a:xfrm>
                  <a:off x="1008478" y="793777"/>
                  <a:ext cx="0" cy="9898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008478" y="1783664"/>
                  <a:ext cx="142867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1017816" y="812439"/>
                <a:ext cx="1178688" cy="971225"/>
                <a:chOff x="1017816" y="812439"/>
                <a:chExt cx="1178688" cy="971225"/>
              </a:xfrm>
            </p:grpSpPr>
            <p:sp>
              <p:nvSpPr>
                <p:cNvPr id="12" name="Freeform 11"/>
                <p:cNvSpPr/>
                <p:nvPr/>
              </p:nvSpPr>
              <p:spPr>
                <a:xfrm>
                  <a:off x="1017816" y="812439"/>
                  <a:ext cx="429537" cy="971225"/>
                </a:xfrm>
                <a:custGeom>
                  <a:avLst/>
                  <a:gdLst>
                    <a:gd name="connsiteX0" fmla="*/ 0 w 429537"/>
                    <a:gd name="connsiteY0" fmla="*/ 952548 h 971225"/>
                    <a:gd name="connsiteX1" fmla="*/ 214768 w 429537"/>
                    <a:gd name="connsiteY1" fmla="*/ 15 h 971225"/>
                    <a:gd name="connsiteX2" fmla="*/ 429537 w 429537"/>
                    <a:gd name="connsiteY2" fmla="*/ 971225 h 971225"/>
                  </a:gdLst>
                  <a:ahLst/>
                  <a:cxnLst>
                    <a:cxn ang="0">
                      <a:pos x="connsiteX0" y="connsiteY0"/>
                    </a:cxn>
                    <a:cxn ang="0">
                      <a:pos x="connsiteX1" y="connsiteY1"/>
                    </a:cxn>
                    <a:cxn ang="0">
                      <a:pos x="connsiteX2" y="connsiteY2"/>
                    </a:cxn>
                  </a:cxnLst>
                  <a:rect l="l" t="t" r="r" b="b"/>
                  <a:pathLst>
                    <a:path w="429537" h="971225">
                      <a:moveTo>
                        <a:pt x="0" y="952548"/>
                      </a:moveTo>
                      <a:cubicBezTo>
                        <a:pt x="71589" y="474725"/>
                        <a:pt x="143179" y="-3098"/>
                        <a:pt x="214768" y="15"/>
                      </a:cubicBezTo>
                      <a:cubicBezTo>
                        <a:pt x="286357" y="3128"/>
                        <a:pt x="429537" y="971225"/>
                        <a:pt x="429537" y="971225"/>
                      </a:cubicBezTo>
                    </a:path>
                  </a:pathLst>
                </a:custGeom>
                <a:ln>
                  <a:solidFill>
                    <a:srgbClr val="3366FF"/>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ln>
                      <a:solidFill>
                        <a:schemeClr val="tx1"/>
                      </a:solidFill>
                      <a:prstDash val="sysDash"/>
                    </a:ln>
                  </a:endParaRPr>
                </a:p>
              </p:txBody>
            </p:sp>
            <p:cxnSp>
              <p:nvCxnSpPr>
                <p:cNvPr id="14" name="Straight Connector 13"/>
                <p:cNvCxnSpPr/>
                <p:nvPr/>
              </p:nvCxnSpPr>
              <p:spPr>
                <a:xfrm>
                  <a:off x="1447353" y="1774325"/>
                  <a:ext cx="616292" cy="0"/>
                </a:xfrm>
                <a:prstGeom prst="line">
                  <a:avLst/>
                </a:prstGeom>
                <a:ln>
                  <a:solidFill>
                    <a:srgbClr val="3366FF"/>
                  </a:solidFill>
                </a:ln>
              </p:spPr>
              <p:style>
                <a:lnRef idx="2">
                  <a:schemeClr val="dk1"/>
                </a:lnRef>
                <a:fillRef idx="0">
                  <a:schemeClr val="dk1"/>
                </a:fillRef>
                <a:effectRef idx="1">
                  <a:schemeClr val="dk1"/>
                </a:effectRef>
                <a:fontRef idx="minor">
                  <a:schemeClr val="tx1"/>
                </a:fontRef>
              </p:style>
            </p:cxnSp>
            <p:sp>
              <p:nvSpPr>
                <p:cNvPr id="6" name="Freeform 5"/>
                <p:cNvSpPr/>
                <p:nvPr/>
              </p:nvSpPr>
              <p:spPr>
                <a:xfrm>
                  <a:off x="2040999" y="1483862"/>
                  <a:ext cx="155505" cy="291588"/>
                </a:xfrm>
                <a:custGeom>
                  <a:avLst/>
                  <a:gdLst>
                    <a:gd name="connsiteX0" fmla="*/ 0 w 155505"/>
                    <a:gd name="connsiteY0" fmla="*/ 291588 h 291588"/>
                    <a:gd name="connsiteX1" fmla="*/ 77752 w 155505"/>
                    <a:gd name="connsiteY1" fmla="*/ 0 h 291588"/>
                    <a:gd name="connsiteX2" fmla="*/ 155505 w 155505"/>
                    <a:gd name="connsiteY2" fmla="*/ 291588 h 291588"/>
                  </a:gdLst>
                  <a:ahLst/>
                  <a:cxnLst>
                    <a:cxn ang="0">
                      <a:pos x="connsiteX0" y="connsiteY0"/>
                    </a:cxn>
                    <a:cxn ang="0">
                      <a:pos x="connsiteX1" y="connsiteY1"/>
                    </a:cxn>
                    <a:cxn ang="0">
                      <a:pos x="connsiteX2" y="connsiteY2"/>
                    </a:cxn>
                  </a:cxnLst>
                  <a:rect l="l" t="t" r="r" b="b"/>
                  <a:pathLst>
                    <a:path w="155505" h="291588">
                      <a:moveTo>
                        <a:pt x="0" y="291588"/>
                      </a:moveTo>
                      <a:cubicBezTo>
                        <a:pt x="25917" y="145794"/>
                        <a:pt x="51835" y="0"/>
                        <a:pt x="77752" y="0"/>
                      </a:cubicBezTo>
                      <a:cubicBezTo>
                        <a:pt x="103669" y="0"/>
                        <a:pt x="155505" y="291588"/>
                        <a:pt x="155505" y="291588"/>
                      </a:cubicBezTo>
                    </a:path>
                  </a:pathLst>
                </a:custGeom>
                <a:ln>
                  <a:solidFill>
                    <a:srgbClr val="3366FF"/>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ln>
                      <a:solidFill>
                        <a:schemeClr val="tx1"/>
                      </a:solidFill>
                      <a:prstDash val="sysDash"/>
                    </a:ln>
                  </a:endParaRPr>
                </a:p>
              </p:txBody>
            </p:sp>
          </p:grpSp>
          <p:sp>
            <p:nvSpPr>
              <p:cNvPr id="39" name="TextBox 38"/>
              <p:cNvSpPr txBox="1"/>
              <p:nvPr/>
            </p:nvSpPr>
            <p:spPr>
              <a:xfrm>
                <a:off x="1059074" y="1847293"/>
                <a:ext cx="261470" cy="276999"/>
              </a:xfrm>
              <a:prstGeom prst="rect">
                <a:avLst/>
              </a:prstGeom>
              <a:noFill/>
            </p:spPr>
            <p:txBody>
              <a:bodyPr wrap="square" rtlCol="0">
                <a:spAutoFit/>
              </a:bodyPr>
              <a:lstStyle/>
              <a:p>
                <a:r>
                  <a:rPr lang="en-US" sz="1200" dirty="0"/>
                  <a:t>1</a:t>
                </a:r>
              </a:p>
            </p:txBody>
          </p:sp>
          <p:cxnSp>
            <p:nvCxnSpPr>
              <p:cNvPr id="40" name="Straight Connector 39"/>
              <p:cNvCxnSpPr/>
              <p:nvPr/>
            </p:nvCxnSpPr>
            <p:spPr>
              <a:xfrm>
                <a:off x="1189809" y="1774325"/>
                <a:ext cx="0" cy="133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74727" y="1774325"/>
                <a:ext cx="0" cy="133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112773" y="1774325"/>
                <a:ext cx="0" cy="133208"/>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505147" y="1847293"/>
                <a:ext cx="413870" cy="276999"/>
              </a:xfrm>
              <a:prstGeom prst="rect">
                <a:avLst/>
              </a:prstGeom>
              <a:noFill/>
            </p:spPr>
            <p:txBody>
              <a:bodyPr wrap="square" rtlCol="0">
                <a:spAutoFit/>
              </a:bodyPr>
              <a:lstStyle/>
              <a:p>
                <a:r>
                  <a:rPr lang="en-US" sz="1200" dirty="0"/>
                  <a:t>10</a:t>
                </a:r>
              </a:p>
            </p:txBody>
          </p:sp>
          <p:sp>
            <p:nvSpPr>
              <p:cNvPr id="47" name="TextBox 46"/>
              <p:cNvSpPr txBox="1"/>
              <p:nvPr/>
            </p:nvSpPr>
            <p:spPr>
              <a:xfrm>
                <a:off x="1867900" y="1847293"/>
                <a:ext cx="489746" cy="276999"/>
              </a:xfrm>
              <a:prstGeom prst="rect">
                <a:avLst/>
              </a:prstGeom>
              <a:noFill/>
            </p:spPr>
            <p:txBody>
              <a:bodyPr wrap="square" rtlCol="0">
                <a:spAutoFit/>
              </a:bodyPr>
              <a:lstStyle/>
              <a:p>
                <a:r>
                  <a:rPr lang="en-US" sz="1200" dirty="0"/>
                  <a:t>100</a:t>
                </a:r>
              </a:p>
            </p:txBody>
          </p:sp>
        </p:grpSp>
        <p:sp>
          <p:nvSpPr>
            <p:cNvPr id="55" name="TextBox 54"/>
            <p:cNvSpPr txBox="1"/>
            <p:nvPr/>
          </p:nvSpPr>
          <p:spPr>
            <a:xfrm rot="16200000">
              <a:off x="242046" y="1122745"/>
              <a:ext cx="912104" cy="307777"/>
            </a:xfrm>
            <a:prstGeom prst="rect">
              <a:avLst/>
            </a:prstGeom>
            <a:noFill/>
          </p:spPr>
          <p:txBody>
            <a:bodyPr wrap="none" rtlCol="0">
              <a:spAutoFit/>
            </a:bodyPr>
            <a:lstStyle/>
            <a:p>
              <a:r>
                <a:rPr lang="en-US" sz="1400" dirty="0"/>
                <a:t>Cell count</a:t>
              </a:r>
            </a:p>
          </p:txBody>
        </p:sp>
        <p:sp>
          <p:nvSpPr>
            <p:cNvPr id="59" name="TextBox 58"/>
            <p:cNvSpPr txBox="1"/>
            <p:nvPr/>
          </p:nvSpPr>
          <p:spPr>
            <a:xfrm>
              <a:off x="1060752" y="2008836"/>
              <a:ext cx="1374880" cy="276999"/>
            </a:xfrm>
            <a:prstGeom prst="rect">
              <a:avLst/>
            </a:prstGeom>
            <a:noFill/>
          </p:spPr>
          <p:txBody>
            <a:bodyPr wrap="square" rtlCol="0">
              <a:spAutoFit/>
            </a:bodyPr>
            <a:lstStyle/>
            <a:p>
              <a:r>
                <a:rPr lang="en-US" sz="1200" dirty="0"/>
                <a:t>Log fluorescence</a:t>
              </a:r>
            </a:p>
          </p:txBody>
        </p:sp>
      </p:grpSp>
      <p:sp>
        <p:nvSpPr>
          <p:cNvPr id="9" name="TextBox 8"/>
          <p:cNvSpPr txBox="1"/>
          <p:nvPr/>
        </p:nvSpPr>
        <p:spPr>
          <a:xfrm>
            <a:off x="3108817" y="2487050"/>
            <a:ext cx="3176846" cy="1384995"/>
          </a:xfrm>
          <a:prstGeom prst="rect">
            <a:avLst/>
          </a:prstGeom>
          <a:noFill/>
        </p:spPr>
        <p:txBody>
          <a:bodyPr wrap="square" rtlCol="0">
            <a:spAutoFit/>
          </a:bodyPr>
          <a:lstStyle/>
          <a:p>
            <a:r>
              <a:rPr lang="en-US" sz="1400" dirty="0"/>
              <a:t>Patients with a high proportion of PNH II cells have low-level chronic hemolysis, punctuated with episodes of brisk hemolysis when complement activation is enhanced (e.g., as a result of stress, trauma, infection)</a:t>
            </a:r>
          </a:p>
        </p:txBody>
      </p:sp>
      <p:sp>
        <p:nvSpPr>
          <p:cNvPr id="11" name="TextBox 10"/>
          <p:cNvSpPr txBox="1"/>
          <p:nvPr/>
        </p:nvSpPr>
        <p:spPr>
          <a:xfrm>
            <a:off x="1059073" y="354662"/>
            <a:ext cx="446073" cy="369332"/>
          </a:xfrm>
          <a:prstGeom prst="rect">
            <a:avLst/>
          </a:prstGeom>
          <a:noFill/>
        </p:spPr>
        <p:txBody>
          <a:bodyPr wrap="square" rtlCol="0">
            <a:spAutoFit/>
          </a:bodyPr>
          <a:lstStyle/>
          <a:p>
            <a:r>
              <a:rPr lang="en-US" dirty="0">
                <a:solidFill>
                  <a:srgbClr val="FF6600"/>
                </a:solidFill>
              </a:rPr>
              <a:t>III</a:t>
            </a:r>
          </a:p>
        </p:txBody>
      </p:sp>
      <p:sp>
        <p:nvSpPr>
          <p:cNvPr id="60" name="TextBox 59"/>
          <p:cNvSpPr txBox="1"/>
          <p:nvPr/>
        </p:nvSpPr>
        <p:spPr>
          <a:xfrm>
            <a:off x="930105" y="2837545"/>
            <a:ext cx="439171" cy="369332"/>
          </a:xfrm>
          <a:prstGeom prst="rect">
            <a:avLst/>
          </a:prstGeom>
          <a:noFill/>
        </p:spPr>
        <p:txBody>
          <a:bodyPr wrap="square" rtlCol="0">
            <a:spAutoFit/>
          </a:bodyPr>
          <a:lstStyle/>
          <a:p>
            <a:r>
              <a:rPr lang="en-US" dirty="0">
                <a:solidFill>
                  <a:srgbClr val="FF6600"/>
                </a:solidFill>
              </a:rPr>
              <a:t>III</a:t>
            </a:r>
          </a:p>
        </p:txBody>
      </p:sp>
      <p:sp>
        <p:nvSpPr>
          <p:cNvPr id="61" name="TextBox 60"/>
          <p:cNvSpPr txBox="1"/>
          <p:nvPr/>
        </p:nvSpPr>
        <p:spPr>
          <a:xfrm>
            <a:off x="1018585" y="4788303"/>
            <a:ext cx="428765" cy="369332"/>
          </a:xfrm>
          <a:prstGeom prst="rect">
            <a:avLst/>
          </a:prstGeom>
          <a:noFill/>
        </p:spPr>
        <p:txBody>
          <a:bodyPr wrap="square" rtlCol="0">
            <a:spAutoFit/>
          </a:bodyPr>
          <a:lstStyle/>
          <a:p>
            <a:r>
              <a:rPr lang="en-US" dirty="0">
                <a:solidFill>
                  <a:srgbClr val="FF6600"/>
                </a:solidFill>
              </a:rPr>
              <a:t>III</a:t>
            </a:r>
          </a:p>
        </p:txBody>
      </p:sp>
      <p:sp>
        <p:nvSpPr>
          <p:cNvPr id="65" name="TextBox 64"/>
          <p:cNvSpPr txBox="1"/>
          <p:nvPr/>
        </p:nvSpPr>
        <p:spPr>
          <a:xfrm>
            <a:off x="1447490" y="2294276"/>
            <a:ext cx="350690" cy="369332"/>
          </a:xfrm>
          <a:prstGeom prst="rect">
            <a:avLst/>
          </a:prstGeom>
          <a:noFill/>
        </p:spPr>
        <p:txBody>
          <a:bodyPr wrap="square" rtlCol="0">
            <a:spAutoFit/>
          </a:bodyPr>
          <a:lstStyle/>
          <a:p>
            <a:r>
              <a:rPr lang="en-US" dirty="0">
                <a:solidFill>
                  <a:srgbClr val="FF6600"/>
                </a:solidFill>
              </a:rPr>
              <a:t>II</a:t>
            </a:r>
          </a:p>
        </p:txBody>
      </p:sp>
      <p:sp>
        <p:nvSpPr>
          <p:cNvPr id="66" name="TextBox 65"/>
          <p:cNvSpPr txBox="1"/>
          <p:nvPr/>
        </p:nvSpPr>
        <p:spPr>
          <a:xfrm>
            <a:off x="2009720" y="1155131"/>
            <a:ext cx="229383" cy="369332"/>
          </a:xfrm>
          <a:prstGeom prst="rect">
            <a:avLst/>
          </a:prstGeom>
          <a:noFill/>
        </p:spPr>
        <p:txBody>
          <a:bodyPr wrap="square" rtlCol="0">
            <a:spAutoFit/>
          </a:bodyPr>
          <a:lstStyle/>
          <a:p>
            <a:r>
              <a:rPr lang="en-US" dirty="0">
                <a:solidFill>
                  <a:srgbClr val="FF6600"/>
                </a:solidFill>
              </a:rPr>
              <a:t>I</a:t>
            </a:r>
          </a:p>
        </p:txBody>
      </p:sp>
      <p:sp>
        <p:nvSpPr>
          <p:cNvPr id="67" name="TextBox 66"/>
          <p:cNvSpPr txBox="1"/>
          <p:nvPr/>
        </p:nvSpPr>
        <p:spPr>
          <a:xfrm>
            <a:off x="1964410" y="2878512"/>
            <a:ext cx="229383" cy="369332"/>
          </a:xfrm>
          <a:prstGeom prst="rect">
            <a:avLst/>
          </a:prstGeom>
          <a:noFill/>
        </p:spPr>
        <p:txBody>
          <a:bodyPr wrap="square" rtlCol="0">
            <a:spAutoFit/>
          </a:bodyPr>
          <a:lstStyle/>
          <a:p>
            <a:r>
              <a:rPr lang="en-US" dirty="0">
                <a:solidFill>
                  <a:srgbClr val="FF6600"/>
                </a:solidFill>
              </a:rPr>
              <a:t>I</a:t>
            </a:r>
          </a:p>
        </p:txBody>
      </p:sp>
      <p:sp>
        <p:nvSpPr>
          <p:cNvPr id="68" name="TextBox 67"/>
          <p:cNvSpPr txBox="1"/>
          <p:nvPr/>
        </p:nvSpPr>
        <p:spPr>
          <a:xfrm>
            <a:off x="1948953" y="4063109"/>
            <a:ext cx="229383" cy="369332"/>
          </a:xfrm>
          <a:prstGeom prst="rect">
            <a:avLst/>
          </a:prstGeom>
          <a:noFill/>
        </p:spPr>
        <p:txBody>
          <a:bodyPr wrap="square" rtlCol="0">
            <a:spAutoFit/>
          </a:bodyPr>
          <a:lstStyle/>
          <a:p>
            <a:r>
              <a:rPr lang="en-US" dirty="0">
                <a:solidFill>
                  <a:srgbClr val="FF6600"/>
                </a:solidFill>
              </a:rPr>
              <a:t>I</a:t>
            </a:r>
          </a:p>
        </p:txBody>
      </p:sp>
      <p:sp>
        <p:nvSpPr>
          <p:cNvPr id="69" name="TextBox 68"/>
          <p:cNvSpPr txBox="1"/>
          <p:nvPr/>
        </p:nvSpPr>
        <p:spPr>
          <a:xfrm>
            <a:off x="3108818" y="937928"/>
            <a:ext cx="3276732" cy="738664"/>
          </a:xfrm>
          <a:prstGeom prst="rect">
            <a:avLst/>
          </a:prstGeom>
          <a:noFill/>
        </p:spPr>
        <p:txBody>
          <a:bodyPr wrap="square" rtlCol="0">
            <a:spAutoFit/>
          </a:bodyPr>
          <a:lstStyle/>
          <a:p>
            <a:r>
              <a:rPr lang="en-US" sz="1400" dirty="0"/>
              <a:t>Patients with a high proportion of PNH III cells have disease characterized by brisk intravascular hemolysis</a:t>
            </a:r>
          </a:p>
        </p:txBody>
      </p:sp>
      <p:sp>
        <p:nvSpPr>
          <p:cNvPr id="70" name="TextBox 69"/>
          <p:cNvSpPr txBox="1"/>
          <p:nvPr/>
        </p:nvSpPr>
        <p:spPr>
          <a:xfrm>
            <a:off x="3108817" y="4568803"/>
            <a:ext cx="3390887" cy="523220"/>
          </a:xfrm>
          <a:prstGeom prst="rect">
            <a:avLst/>
          </a:prstGeom>
          <a:noFill/>
        </p:spPr>
        <p:txBody>
          <a:bodyPr wrap="square" rtlCol="0">
            <a:spAutoFit/>
          </a:bodyPr>
          <a:lstStyle/>
          <a:p>
            <a:r>
              <a:rPr lang="en-US" sz="1400" dirty="0"/>
              <a:t>Patients with a small proportion of PNH III cells have low-grade chronic hemolysis</a:t>
            </a:r>
          </a:p>
        </p:txBody>
      </p:sp>
      <p:sp>
        <p:nvSpPr>
          <p:cNvPr id="19" name="TextBox 18"/>
          <p:cNvSpPr txBox="1"/>
          <p:nvPr/>
        </p:nvSpPr>
        <p:spPr>
          <a:xfrm flipH="1">
            <a:off x="322009" y="502258"/>
            <a:ext cx="360413" cy="369332"/>
          </a:xfrm>
          <a:prstGeom prst="rect">
            <a:avLst/>
          </a:prstGeom>
          <a:noFill/>
        </p:spPr>
        <p:txBody>
          <a:bodyPr wrap="square" rtlCol="0">
            <a:spAutoFit/>
          </a:bodyPr>
          <a:lstStyle/>
          <a:p>
            <a:r>
              <a:rPr lang="en-US" dirty="0"/>
              <a:t>A</a:t>
            </a:r>
          </a:p>
        </p:txBody>
      </p:sp>
      <p:sp>
        <p:nvSpPr>
          <p:cNvPr id="71" name="TextBox 70"/>
          <p:cNvSpPr txBox="1"/>
          <p:nvPr/>
        </p:nvSpPr>
        <p:spPr>
          <a:xfrm>
            <a:off x="288299" y="2269410"/>
            <a:ext cx="322255" cy="369332"/>
          </a:xfrm>
          <a:prstGeom prst="rect">
            <a:avLst/>
          </a:prstGeom>
          <a:noFill/>
        </p:spPr>
        <p:txBody>
          <a:bodyPr wrap="square" rtlCol="0">
            <a:spAutoFit/>
          </a:bodyPr>
          <a:lstStyle/>
          <a:p>
            <a:r>
              <a:rPr lang="en-US" dirty="0"/>
              <a:t>B</a:t>
            </a:r>
          </a:p>
        </p:txBody>
      </p:sp>
      <p:sp>
        <p:nvSpPr>
          <p:cNvPr id="72" name="TextBox 71"/>
          <p:cNvSpPr txBox="1"/>
          <p:nvPr/>
        </p:nvSpPr>
        <p:spPr>
          <a:xfrm>
            <a:off x="288299" y="4130001"/>
            <a:ext cx="322255" cy="369332"/>
          </a:xfrm>
          <a:prstGeom prst="rect">
            <a:avLst/>
          </a:prstGeom>
          <a:noFill/>
        </p:spPr>
        <p:txBody>
          <a:bodyPr wrap="square" rtlCol="0">
            <a:spAutoFit/>
          </a:bodyPr>
          <a:lstStyle/>
          <a:p>
            <a:r>
              <a:rPr lang="en-US" dirty="0"/>
              <a:t>C</a:t>
            </a:r>
          </a:p>
        </p:txBody>
      </p:sp>
      <p:sp>
        <p:nvSpPr>
          <p:cNvPr id="25" name="TextBox 24"/>
          <p:cNvSpPr txBox="1"/>
          <p:nvPr/>
        </p:nvSpPr>
        <p:spPr>
          <a:xfrm>
            <a:off x="2357645" y="18404"/>
            <a:ext cx="6289601" cy="461665"/>
          </a:xfrm>
          <a:prstGeom prst="rect">
            <a:avLst/>
          </a:prstGeom>
          <a:noFill/>
        </p:spPr>
        <p:txBody>
          <a:bodyPr wrap="square" rtlCol="0">
            <a:spAutoFit/>
          </a:bodyPr>
          <a:lstStyle/>
          <a:p>
            <a:r>
              <a:rPr lang="en-US" sz="2400" dirty="0">
                <a:solidFill>
                  <a:srgbClr val="0000FF"/>
                </a:solidFill>
              </a:rPr>
              <a:t>Clone Size and Phenotype Are Clinically Relevant</a:t>
            </a:r>
          </a:p>
        </p:txBody>
      </p:sp>
      <p:cxnSp>
        <p:nvCxnSpPr>
          <p:cNvPr id="37" name="Straight Connector 36"/>
          <p:cNvCxnSpPr/>
          <p:nvPr/>
        </p:nvCxnSpPr>
        <p:spPr>
          <a:xfrm>
            <a:off x="2063645" y="489188"/>
            <a:ext cx="658360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54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PNH</a:t>
            </a:r>
          </a:p>
        </p:txBody>
      </p:sp>
      <p:sp>
        <p:nvSpPr>
          <p:cNvPr id="3" name="Content Placeholder 2"/>
          <p:cNvSpPr>
            <a:spLocks noGrp="1"/>
          </p:cNvSpPr>
          <p:nvPr>
            <p:ph idx="1"/>
          </p:nvPr>
        </p:nvSpPr>
        <p:spPr/>
        <p:txBody>
          <a:bodyPr/>
          <a:lstStyle/>
          <a:p>
            <a:r>
              <a:rPr lang="en-US" dirty="0">
                <a:solidFill>
                  <a:srgbClr val="3366FF"/>
                </a:solidFill>
              </a:rPr>
              <a:t>Pathophysiology</a:t>
            </a:r>
          </a:p>
          <a:p>
            <a:r>
              <a:rPr lang="en-US" dirty="0">
                <a:solidFill>
                  <a:srgbClr val="3366FF"/>
                </a:solidFill>
              </a:rPr>
              <a:t>Diagnosis</a:t>
            </a:r>
          </a:p>
          <a:p>
            <a:r>
              <a:rPr lang="en-US" dirty="0">
                <a:solidFill>
                  <a:srgbClr val="3366FF"/>
                </a:solidFill>
              </a:rPr>
              <a:t>Management</a:t>
            </a:r>
          </a:p>
          <a:p>
            <a:r>
              <a:rPr lang="en-US" dirty="0"/>
              <a:t>What’s on the horizon for treatment of PNH</a:t>
            </a:r>
          </a:p>
        </p:txBody>
      </p:sp>
      <p:cxnSp>
        <p:nvCxnSpPr>
          <p:cNvPr id="5" name="Straight Connector 4"/>
          <p:cNvCxnSpPr/>
          <p:nvPr/>
        </p:nvCxnSpPr>
        <p:spPr>
          <a:xfrm>
            <a:off x="457200" y="1417638"/>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51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PNH</a:t>
            </a:r>
          </a:p>
        </p:txBody>
      </p:sp>
      <p:sp>
        <p:nvSpPr>
          <p:cNvPr id="3" name="Content Placeholder 2"/>
          <p:cNvSpPr>
            <a:spLocks noGrp="1"/>
          </p:cNvSpPr>
          <p:nvPr>
            <p:ph idx="1"/>
          </p:nvPr>
        </p:nvSpPr>
        <p:spPr/>
        <p:txBody>
          <a:bodyPr/>
          <a:lstStyle/>
          <a:p>
            <a:r>
              <a:rPr lang="en-US" dirty="0">
                <a:solidFill>
                  <a:srgbClr val="3366FF"/>
                </a:solidFill>
              </a:rPr>
              <a:t>Pathophysiology</a:t>
            </a:r>
          </a:p>
          <a:p>
            <a:r>
              <a:rPr lang="en-US" dirty="0"/>
              <a:t>Diagnosis</a:t>
            </a:r>
          </a:p>
          <a:p>
            <a:r>
              <a:rPr lang="en-US" dirty="0"/>
              <a:t>Management</a:t>
            </a:r>
          </a:p>
          <a:p>
            <a:r>
              <a:rPr lang="en-US" dirty="0"/>
              <a:t>What’s on the horizon for treatment of PNH</a:t>
            </a:r>
          </a:p>
        </p:txBody>
      </p:sp>
      <p:cxnSp>
        <p:nvCxnSpPr>
          <p:cNvPr id="5" name="Straight Connector 4"/>
          <p:cNvCxnSpPr/>
          <p:nvPr/>
        </p:nvCxnSpPr>
        <p:spPr>
          <a:xfrm>
            <a:off x="457200" y="1417638"/>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30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390922"/>
              </p:ext>
            </p:extLst>
          </p:nvPr>
        </p:nvGraphicFramePr>
        <p:xfrm>
          <a:off x="1524000" y="983343"/>
          <a:ext cx="6096000" cy="4911806"/>
        </p:xfrm>
        <a:graphic>
          <a:graphicData uri="http://schemas.openxmlformats.org/drawingml/2006/table">
            <a:tbl>
              <a:tblPr firstRow="1" bandRow="1">
                <a:tableStyleId>{3C2FFA5D-87B4-456A-9821-1D502468CF0F}</a:tableStyleId>
              </a:tblPr>
              <a:tblGrid>
                <a:gridCol w="6096000">
                  <a:extLst>
                    <a:ext uri="{9D8B030D-6E8A-4147-A177-3AD203B41FA5}">
                      <a16:colId xmlns:a16="http://schemas.microsoft.com/office/drawing/2014/main" val="20000"/>
                    </a:ext>
                  </a:extLst>
                </a:gridCol>
              </a:tblGrid>
              <a:tr h="308194">
                <a:tc>
                  <a:txBody>
                    <a:bodyPr/>
                    <a:lstStyle/>
                    <a:p>
                      <a:r>
                        <a:rPr lang="en-US" sz="2400" b="1" kern="1200" dirty="0">
                          <a:solidFill>
                            <a:schemeClr val="lt1"/>
                          </a:solidFill>
                          <a:latin typeface="+mn-lt"/>
                          <a:ea typeface="+mn-ea"/>
                          <a:cs typeface="+mn-cs"/>
                        </a:rPr>
                        <a:t>Basic Evaluation for PNH </a:t>
                      </a:r>
                      <a:endParaRPr lang="en-US" sz="2400" dirty="0"/>
                    </a:p>
                  </a:txBody>
                  <a:tcPr/>
                </a:tc>
                <a:extLst>
                  <a:ext uri="{0D108BD9-81ED-4DB2-BD59-A6C34878D82A}">
                    <a16:rowId xmlns:a16="http://schemas.microsoft.com/office/drawing/2014/main" val="10000"/>
                  </a:ext>
                </a:extLst>
              </a:tr>
              <a:tr h="700314">
                <a:tc>
                  <a:txBody>
                    <a:bodyPr/>
                    <a:lstStyle/>
                    <a:p>
                      <a:r>
                        <a:rPr lang="en-US" sz="1800" kern="1200" dirty="0">
                          <a:solidFill>
                            <a:schemeClr val="dk1"/>
                          </a:solidFill>
                          <a:latin typeface="+mn-lt"/>
                          <a:ea typeface="+mn-ea"/>
                          <a:cs typeface="+mn-cs"/>
                        </a:rPr>
                        <a:t>Flow cytometric for evidence of a population of peripheral blood erythrocytes and granulocytes deficient in multiple GPI-Aps and for determination of PNH clone size and clone phenotype</a:t>
                      </a:r>
                      <a:r>
                        <a:rPr lang="en-US" sz="1800" kern="1200" dirty="0">
                          <a:solidFill>
                            <a:srgbClr val="FF0000"/>
                          </a:solidFill>
                          <a:latin typeface="+mn-lt"/>
                          <a:ea typeface="+mn-ea"/>
                          <a:cs typeface="+mn-cs"/>
                        </a:rPr>
                        <a:t>*</a:t>
                      </a:r>
                      <a:r>
                        <a:rPr lang="en-US" dirty="0"/>
                        <a:t> </a:t>
                      </a:r>
                    </a:p>
                  </a:txBody>
                  <a:tcPr/>
                </a:tc>
                <a:extLst>
                  <a:ext uri="{0D108BD9-81ED-4DB2-BD59-A6C34878D82A}">
                    <a16:rowId xmlns:a16="http://schemas.microsoft.com/office/drawing/2014/main" val="10001"/>
                  </a:ext>
                </a:extLst>
              </a:tr>
              <a:tr h="1260972">
                <a:tc>
                  <a:txBody>
                    <a:bodyPr/>
                    <a:lstStyle/>
                    <a:p>
                      <a:r>
                        <a:rPr lang="en-US" sz="1800" kern="1200" dirty="0">
                          <a:solidFill>
                            <a:schemeClr val="dk1"/>
                          </a:solidFill>
                          <a:latin typeface="+mn-lt"/>
                          <a:ea typeface="+mn-ea"/>
                          <a:cs typeface="+mn-cs"/>
                        </a:rPr>
                        <a:t>Complete blood count; </a:t>
                      </a:r>
                      <a:r>
                        <a:rPr lang="en-US" sz="1800" i="1" kern="1200" dirty="0">
                          <a:solidFill>
                            <a:srgbClr val="FF0000"/>
                          </a:solidFill>
                          <a:latin typeface="+mn-lt"/>
                          <a:ea typeface="+mn-ea"/>
                          <a:cs typeface="+mn-cs"/>
                        </a:rPr>
                        <a:t>reticulocyte count</a:t>
                      </a:r>
                      <a:r>
                        <a:rPr lang="en-US" sz="1800" kern="1200" dirty="0">
                          <a:solidFill>
                            <a:schemeClr val="dk1"/>
                          </a:solidFill>
                          <a:latin typeface="+mn-lt"/>
                          <a:ea typeface="+mn-ea"/>
                          <a:cs typeface="+mn-cs"/>
                        </a:rPr>
                        <a:t>;</a:t>
                      </a:r>
                      <a:r>
                        <a:rPr lang="en-US" sz="1800" kern="1200" baseline="0" dirty="0">
                          <a:solidFill>
                            <a:schemeClr val="dk1"/>
                          </a:solidFill>
                          <a:latin typeface="+mn-lt"/>
                          <a:ea typeface="+mn-ea"/>
                          <a:cs typeface="+mn-cs"/>
                        </a:rPr>
                        <a:t> biochemical markers of hemolysis</a:t>
                      </a:r>
                      <a:r>
                        <a:rPr lang="en-US" sz="1800" kern="1200" dirty="0">
                          <a:solidFill>
                            <a:schemeClr val="dk1"/>
                          </a:solidFill>
                          <a:latin typeface="+mn-lt"/>
                          <a:ea typeface="+mn-ea"/>
                          <a:cs typeface="+mn-cs"/>
                        </a:rPr>
                        <a:t> [serum concentration of lactate dehydrogenase </a:t>
                      </a:r>
                      <a:r>
                        <a:rPr lang="en-US" sz="1800" kern="1200" dirty="0">
                          <a:solidFill>
                            <a:srgbClr val="FF0000"/>
                          </a:solidFill>
                          <a:latin typeface="+mn-lt"/>
                          <a:ea typeface="+mn-ea"/>
                          <a:cs typeface="+mn-cs"/>
                        </a:rPr>
                        <a:t>(LDH)†</a:t>
                      </a:r>
                      <a:r>
                        <a:rPr lang="en-US" sz="1800" kern="1200" dirty="0">
                          <a:solidFill>
                            <a:schemeClr val="dk1"/>
                          </a:solidFill>
                          <a:latin typeface="+mn-lt"/>
                          <a:ea typeface="+mn-ea"/>
                          <a:cs typeface="+mn-cs"/>
                        </a:rPr>
                        <a:t>, bilirubin (fractionated) and haptoglobin]; determination of iron stores</a:t>
                      </a:r>
                      <a:r>
                        <a:rPr lang="en-US" dirty="0"/>
                        <a:t> </a:t>
                      </a:r>
                    </a:p>
                  </a:txBody>
                  <a:tcPr/>
                </a:tc>
                <a:extLst>
                  <a:ext uri="{0D108BD9-81ED-4DB2-BD59-A6C34878D82A}">
                    <a16:rowId xmlns:a16="http://schemas.microsoft.com/office/drawing/2014/main" val="10002"/>
                  </a:ext>
                </a:extLst>
              </a:tr>
              <a:tr h="511394">
                <a:tc>
                  <a:txBody>
                    <a:bodyPr/>
                    <a:lstStyle/>
                    <a:p>
                      <a:r>
                        <a:rPr lang="en-US" sz="1800" kern="1200" dirty="0">
                          <a:solidFill>
                            <a:schemeClr val="dk1"/>
                          </a:solidFill>
                          <a:latin typeface="+mn-lt"/>
                          <a:ea typeface="+mn-ea"/>
                          <a:cs typeface="+mn-cs"/>
                        </a:rPr>
                        <a:t>Bone marrow aspirate, biopsy, and genetic analysis</a:t>
                      </a:r>
                      <a:r>
                        <a:rPr lang="en-US" sz="1800" kern="1200" dirty="0">
                          <a:solidFill>
                            <a:srgbClr val="FF0000"/>
                          </a:solidFill>
                          <a:latin typeface="+mn-lt"/>
                          <a:ea typeface="+mn-ea"/>
                          <a:cs typeface="+mn-cs"/>
                        </a:rPr>
                        <a:t>§</a:t>
                      </a:r>
                      <a:r>
                        <a:rPr lang="en-US" dirty="0"/>
                        <a:t> </a:t>
                      </a:r>
                    </a:p>
                  </a:txBody>
                  <a:tcPr/>
                </a:tc>
                <a:extLst>
                  <a:ext uri="{0D108BD9-81ED-4DB2-BD59-A6C34878D82A}">
                    <a16:rowId xmlns:a16="http://schemas.microsoft.com/office/drawing/2014/main" val="10003"/>
                  </a:ext>
                </a:extLst>
              </a:tr>
              <a:tr h="511394">
                <a:tc>
                  <a:txBody>
                    <a:bodyPr/>
                    <a:lstStyle/>
                    <a:p>
                      <a:pPr marL="0" marR="0" algn="l">
                        <a:spcBef>
                          <a:spcPts val="0"/>
                        </a:spcBef>
                        <a:spcAft>
                          <a:spcPts val="0"/>
                        </a:spcAft>
                        <a:buFontTx/>
                        <a:buNone/>
                      </a:pPr>
                      <a:r>
                        <a:rPr lang="en-US" sz="1400" dirty="0">
                          <a:solidFill>
                            <a:srgbClr val="FF0000"/>
                          </a:solidFill>
                          <a:latin typeface="+mn-lt"/>
                          <a:ea typeface="Times New Roman"/>
                          <a:cs typeface="Times New Roman"/>
                        </a:rPr>
                        <a:t>*PNH </a:t>
                      </a:r>
                      <a:r>
                        <a:rPr lang="en-US" sz="1400" i="1" dirty="0">
                          <a:solidFill>
                            <a:srgbClr val="FF0000"/>
                          </a:solidFill>
                          <a:latin typeface="+mn-lt"/>
                          <a:ea typeface="Times New Roman"/>
                          <a:cs typeface="Times New Roman"/>
                        </a:rPr>
                        <a:t>clone size </a:t>
                      </a:r>
                      <a:r>
                        <a:rPr lang="en-US" sz="1400" dirty="0">
                          <a:solidFill>
                            <a:srgbClr val="FF0000"/>
                          </a:solidFill>
                          <a:latin typeface="+mn-lt"/>
                          <a:ea typeface="Times New Roman"/>
                          <a:cs typeface="Times New Roman"/>
                        </a:rPr>
                        <a:t>is determined </a:t>
                      </a:r>
                      <a:r>
                        <a:rPr lang="en-US" sz="1400" kern="1200" dirty="0">
                          <a:solidFill>
                            <a:srgbClr val="FF0000"/>
                          </a:solidFill>
                          <a:latin typeface="+mn-lt"/>
                          <a:ea typeface="+mn-ea"/>
                          <a:cs typeface="+mn-cs"/>
                        </a:rPr>
                        <a:t>by the percentage of GPI-AP deficient PMNs, and </a:t>
                      </a:r>
                      <a:r>
                        <a:rPr lang="en-US" sz="1400" i="1" kern="1200" dirty="0">
                          <a:solidFill>
                            <a:srgbClr val="FF0000"/>
                          </a:solidFill>
                          <a:latin typeface="+mn-lt"/>
                          <a:ea typeface="+mn-ea"/>
                          <a:cs typeface="+mn-cs"/>
                        </a:rPr>
                        <a:t>phenotype</a:t>
                      </a:r>
                      <a:r>
                        <a:rPr lang="en-US" sz="1400" kern="1200" dirty="0">
                          <a:solidFill>
                            <a:srgbClr val="FF0000"/>
                          </a:solidFill>
                          <a:latin typeface="+mn-lt"/>
                          <a:ea typeface="+mn-ea"/>
                          <a:cs typeface="+mn-cs"/>
                        </a:rPr>
                        <a:t> is determined by analysis of peripheral blood RBCs</a:t>
                      </a:r>
                    </a:p>
                    <a:p>
                      <a:pPr marL="0" marR="0" algn="l">
                        <a:spcBef>
                          <a:spcPts val="0"/>
                        </a:spcBef>
                        <a:spcAft>
                          <a:spcPts val="0"/>
                        </a:spcAft>
                        <a:buFontTx/>
                        <a:buNone/>
                      </a:pPr>
                      <a:r>
                        <a:rPr lang="en-US" sz="1400" kern="1200" dirty="0">
                          <a:solidFill>
                            <a:srgbClr val="FF0000"/>
                          </a:solidFill>
                          <a:latin typeface="+mn-lt"/>
                          <a:ea typeface="+mn-ea"/>
                          <a:cs typeface="+mn-cs"/>
                        </a:rPr>
                        <a:t>†Clinically useful metric for assessing </a:t>
                      </a:r>
                      <a:r>
                        <a:rPr lang="en-US" sz="1400" i="1" u="sng" kern="1200" dirty="0">
                          <a:solidFill>
                            <a:srgbClr val="FF0000"/>
                          </a:solidFill>
                          <a:latin typeface="+mn-lt"/>
                          <a:ea typeface="+mn-ea"/>
                          <a:cs typeface="+mn-cs"/>
                        </a:rPr>
                        <a:t>intravascular</a:t>
                      </a:r>
                      <a:r>
                        <a:rPr lang="en-US" sz="1400" i="1" kern="1200" dirty="0">
                          <a:solidFill>
                            <a:srgbClr val="FF0000"/>
                          </a:solidFill>
                          <a:latin typeface="+mn-lt"/>
                          <a:ea typeface="+mn-ea"/>
                          <a:cs typeface="+mn-cs"/>
                        </a:rPr>
                        <a:t> </a:t>
                      </a:r>
                      <a:r>
                        <a:rPr lang="en-US" sz="1400" kern="1200" dirty="0">
                          <a:solidFill>
                            <a:srgbClr val="FF0000"/>
                          </a:solidFill>
                          <a:latin typeface="+mn-lt"/>
                          <a:ea typeface="+mn-ea"/>
                          <a:cs typeface="+mn-cs"/>
                        </a:rPr>
                        <a:t>hemolysis and response to therapy</a:t>
                      </a:r>
                      <a:r>
                        <a:rPr lang="en-US" sz="1400" dirty="0">
                          <a:solidFill>
                            <a:srgbClr val="FF0000"/>
                          </a:solidFill>
                        </a:rPr>
                        <a:t> </a:t>
                      </a:r>
                    </a:p>
                    <a:p>
                      <a:pPr marL="0" marR="0" algn="l">
                        <a:spcBef>
                          <a:spcPts val="0"/>
                        </a:spcBef>
                        <a:spcAft>
                          <a:spcPts val="0"/>
                        </a:spcAft>
                        <a:buFontTx/>
                        <a:buNone/>
                      </a:pPr>
                      <a:r>
                        <a:rPr lang="en-US" sz="1400" kern="1200" dirty="0">
                          <a:solidFill>
                            <a:srgbClr val="FF0000"/>
                          </a:solidFill>
                          <a:latin typeface="+mn-lt"/>
                          <a:ea typeface="+mn-ea"/>
                          <a:cs typeface="+mn-cs"/>
                        </a:rPr>
                        <a:t>§Bone marrow analysis is used to distinguish classic PNH from PNH in the setting of another bone marrow failure syndrome.  Genetic analysis</a:t>
                      </a:r>
                      <a:r>
                        <a:rPr lang="en-US" sz="1400" kern="1200" baseline="0" dirty="0">
                          <a:solidFill>
                            <a:srgbClr val="FF0000"/>
                          </a:solidFill>
                          <a:latin typeface="+mn-lt"/>
                          <a:ea typeface="+mn-ea"/>
                          <a:cs typeface="+mn-cs"/>
                        </a:rPr>
                        <a:t> </a:t>
                      </a:r>
                      <a:r>
                        <a:rPr lang="en-US" sz="1400" kern="1200" dirty="0">
                          <a:solidFill>
                            <a:srgbClr val="FF0000"/>
                          </a:solidFill>
                          <a:latin typeface="+mn-lt"/>
                          <a:ea typeface="+mn-ea"/>
                          <a:cs typeface="+mn-cs"/>
                        </a:rPr>
                        <a:t> </a:t>
                      </a:r>
                      <a:r>
                        <a:rPr lang="en-US" sz="1400" kern="1200" baseline="0" dirty="0">
                          <a:solidFill>
                            <a:srgbClr val="FF0000"/>
                          </a:solidFill>
                          <a:latin typeface="+mn-lt"/>
                          <a:ea typeface="+mn-ea"/>
                          <a:cs typeface="+mn-cs"/>
                        </a:rPr>
                        <a:t>may help distinguish hypoplastic MDS from aplastic anemia.</a:t>
                      </a:r>
                      <a:endParaRPr lang="en-US" sz="1800" dirty="0">
                        <a:latin typeface="+mn-lt"/>
                        <a:ea typeface="Times New Roman"/>
                        <a:cs typeface="Times New Roman"/>
                      </a:endParaRPr>
                    </a:p>
                  </a:txBody>
                  <a:tcPr marL="114300" marR="11430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8047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9535310"/>
              </p:ext>
            </p:extLst>
          </p:nvPr>
        </p:nvGraphicFramePr>
        <p:xfrm>
          <a:off x="671625" y="1558589"/>
          <a:ext cx="8229600" cy="3208144"/>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280128">
                <a:tc gridSpan="5">
                  <a:txBody>
                    <a:bodyPr/>
                    <a:lstStyle/>
                    <a:p>
                      <a:r>
                        <a:rPr lang="en-US" sz="1800" i="1" kern="1200" dirty="0"/>
                        <a:t>Classification of PNH</a:t>
                      </a:r>
                      <a:r>
                        <a:rPr lang="en-US" sz="1800" i="1" kern="1200" dirty="0">
                          <a:solidFill>
                            <a:srgbClr val="FF0000"/>
                          </a:solidFill>
                        </a:rPr>
                        <a:t>*</a:t>
                      </a:r>
                      <a:r>
                        <a:rPr lang="en-US" i="1" dirty="0"/>
                        <a:t>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03984">
                <a:tc>
                  <a:txBody>
                    <a:bodyPr/>
                    <a:lstStyle/>
                    <a:p>
                      <a:pPr marL="0" marR="0">
                        <a:spcBef>
                          <a:spcPts val="0"/>
                        </a:spcBef>
                        <a:spcAft>
                          <a:spcPts val="0"/>
                        </a:spcAft>
                      </a:pPr>
                      <a:r>
                        <a:rPr lang="en-US" sz="1000" b="1" dirty="0"/>
                        <a:t>Category</a:t>
                      </a:r>
                      <a:endParaRPr lang="en-US" sz="1200" b="1"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Rate of </a:t>
                      </a:r>
                      <a:r>
                        <a:rPr lang="en-US" sz="1000" b="1" dirty="0">
                          <a:solidFill>
                            <a:schemeClr val="tx1"/>
                          </a:solidFill>
                        </a:rPr>
                        <a:t>Intravascular Hemolysis</a:t>
                      </a:r>
                      <a:r>
                        <a:rPr lang="en-US" sz="1000" b="1" dirty="0">
                          <a:solidFill>
                            <a:srgbClr val="FF0000"/>
                          </a:solidFill>
                        </a:rPr>
                        <a:t>†</a:t>
                      </a:r>
                      <a:endParaRPr lang="en-US" sz="1200" b="1" dirty="0">
                        <a:solidFill>
                          <a:srgbClr val="FF0000"/>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Bone Marrow Characteristics</a:t>
                      </a:r>
                      <a:endParaRPr lang="en-US" sz="1200" b="1"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Flow Cytometry</a:t>
                      </a:r>
                      <a:endParaRPr lang="en-US" sz="1200" b="1"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Benefit from Eculizumab</a:t>
                      </a:r>
                      <a:endParaRPr lang="en-US" sz="12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200" dirty="0"/>
                        <a:t>Classic</a:t>
                      </a:r>
                      <a:endParaRPr lang="en-US" sz="1200" dirty="0">
                        <a:latin typeface="Times New Roman"/>
                        <a:ea typeface="Times New Roman"/>
                        <a:cs typeface="Times New Roman"/>
                      </a:endParaRPr>
                    </a:p>
                  </a:txBody>
                  <a:tcPr marL="68580" marR="68580" marT="0" marB="0">
                    <a:solidFill>
                      <a:schemeClr val="accent1"/>
                    </a:solidFill>
                  </a:tcPr>
                </a:tc>
                <a:tc>
                  <a:txBody>
                    <a:bodyPr/>
                    <a:lstStyle/>
                    <a:p>
                      <a:pPr marL="0" marR="0">
                        <a:spcBef>
                          <a:spcPts val="0"/>
                        </a:spcBef>
                        <a:spcAft>
                          <a:spcPts val="0"/>
                        </a:spcAft>
                      </a:pPr>
                      <a:r>
                        <a:rPr lang="en-US" sz="1000" dirty="0"/>
                        <a:t>Florid (markedly abnormal LDH, often with episodic</a:t>
                      </a:r>
                      <a:r>
                        <a:rPr lang="en-US" sz="1000" baseline="0" dirty="0"/>
                        <a:t> m</a:t>
                      </a:r>
                      <a:r>
                        <a:rPr lang="en-US" sz="1000" dirty="0"/>
                        <a:t>acroscopic hemoglobinuria)</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Cellular marrow due to erythroid hyperplasia and normal or near-normal</a:t>
                      </a:r>
                      <a:r>
                        <a:rPr lang="en-US" sz="1000" baseline="30000" dirty="0"/>
                        <a:t> </a:t>
                      </a:r>
                      <a:r>
                        <a:rPr lang="en-US" sz="1000" dirty="0"/>
                        <a:t>morphology</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Large population (&gt;50%) of GPI-AP deficient PMNs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Yes</a:t>
                      </a: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000" dirty="0"/>
                        <a:t>PNH in the setting of another bone marrow failure syndrome</a:t>
                      </a:r>
                      <a:r>
                        <a:rPr lang="en-US" sz="1000" dirty="0">
                          <a:solidFill>
                            <a:srgbClr val="FF0000"/>
                          </a:solidFill>
                        </a:rPr>
                        <a:t>§</a:t>
                      </a:r>
                      <a:endParaRPr lang="en-US" sz="1200" dirty="0">
                        <a:solidFill>
                          <a:srgbClr val="FF0000"/>
                        </a:solidFill>
                        <a:latin typeface="Times New Roman"/>
                        <a:ea typeface="Times New Roman"/>
                        <a:cs typeface="Times New Roman"/>
                      </a:endParaRPr>
                    </a:p>
                  </a:txBody>
                  <a:tcPr marL="68580" marR="68580" marT="0" marB="0">
                    <a:solidFill>
                      <a:srgbClr val="4F81BD"/>
                    </a:solidFill>
                  </a:tcPr>
                </a:tc>
                <a:tc>
                  <a:txBody>
                    <a:bodyPr/>
                    <a:lstStyle/>
                    <a:p>
                      <a:pPr marL="0" marR="0">
                        <a:spcBef>
                          <a:spcPts val="0"/>
                        </a:spcBef>
                        <a:spcAft>
                          <a:spcPts val="0"/>
                        </a:spcAft>
                      </a:pPr>
                      <a:r>
                        <a:rPr lang="en-US" sz="1000" dirty="0"/>
                        <a:t>Usually mild (often with minimal to modest abnormalities of biochemical</a:t>
                      </a:r>
                      <a:r>
                        <a:rPr lang="en-US" sz="1000" baseline="0" dirty="0"/>
                        <a:t> markers of hemolysis)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Evidence of a concomitant bone marrow failure syndrome</a:t>
                      </a:r>
                      <a:r>
                        <a:rPr lang="en-US" sz="1000" dirty="0">
                          <a:solidFill>
                            <a:srgbClr val="FF0000"/>
                          </a:solidFill>
                        </a:rPr>
                        <a:t>§</a:t>
                      </a:r>
                      <a:endParaRPr lang="en-US" sz="1200" dirty="0">
                        <a:solidFill>
                          <a:srgbClr val="FF0000"/>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Although variable, the percentage of GPI-AP deficient PMNs is usually modest (25-50%)</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Variable. Some</a:t>
                      </a:r>
                      <a:r>
                        <a:rPr lang="en-US" sz="1000" baseline="0" dirty="0"/>
                        <a:t> patients  have clinically significant hemolysis and benefit from treatment</a:t>
                      </a: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000" dirty="0"/>
                        <a:t>Subclinical</a:t>
                      </a:r>
                      <a:endParaRPr lang="en-US" sz="1200" dirty="0">
                        <a:latin typeface="Times New Roman"/>
                        <a:ea typeface="Times New Roman"/>
                        <a:cs typeface="Times New Roman"/>
                      </a:endParaRPr>
                    </a:p>
                  </a:txBody>
                  <a:tcPr marL="68580" marR="68580" marT="0" marB="0">
                    <a:solidFill>
                      <a:srgbClr val="FFFF00"/>
                    </a:solidFill>
                  </a:tcPr>
                </a:tc>
                <a:tc>
                  <a:txBody>
                    <a:bodyPr/>
                    <a:lstStyle/>
                    <a:p>
                      <a:pPr marL="0" marR="0">
                        <a:spcBef>
                          <a:spcPts val="0"/>
                        </a:spcBef>
                        <a:spcAft>
                          <a:spcPts val="0"/>
                        </a:spcAft>
                      </a:pPr>
                      <a:r>
                        <a:rPr lang="en-US" sz="1000" dirty="0"/>
                        <a:t>No clinical or biochemical evidence of intravascular hemolysis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Evidence of a concomitant bone marrow failure syndrome</a:t>
                      </a:r>
                      <a:r>
                        <a:rPr lang="en-US" sz="1000" dirty="0">
                          <a:solidFill>
                            <a:srgbClr val="FF0000"/>
                          </a:solidFill>
                        </a:rPr>
                        <a:t>§</a:t>
                      </a:r>
                      <a:endParaRPr lang="en-US" sz="1200" dirty="0">
                        <a:solidFill>
                          <a:srgbClr val="FF0000"/>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Small (usually &lt;1%) population of GPI-AP deficient PMNs detected by high-resolution flow cytometry</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No</a:t>
                      </a: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70840">
                <a:tc gridSpan="5">
                  <a:txBody>
                    <a:bodyPr/>
                    <a:lstStyle/>
                    <a:p>
                      <a:r>
                        <a:rPr lang="en-US" sz="1000" kern="1200" dirty="0">
                          <a:solidFill>
                            <a:srgbClr val="FF0000"/>
                          </a:solidFill>
                        </a:rPr>
                        <a:t>*</a:t>
                      </a:r>
                      <a:r>
                        <a:rPr lang="en-US" sz="1000" kern="1200" dirty="0"/>
                        <a:t> Based on recommendations of the International PNH Interest Group</a:t>
                      </a:r>
                      <a:r>
                        <a:rPr lang="en-US" sz="1000" kern="1200" baseline="0" dirty="0"/>
                        <a:t> (</a:t>
                      </a:r>
                      <a:r>
                        <a:rPr lang="en-US" sz="1000" i="1" kern="1200" baseline="0" dirty="0"/>
                        <a:t>Blood</a:t>
                      </a:r>
                      <a:r>
                        <a:rPr lang="en-US" sz="1000" kern="1200" baseline="0" dirty="0"/>
                        <a:t> 2005;106:3699-3709)</a:t>
                      </a:r>
                      <a:endParaRPr lang="en-US" sz="1000" kern="1200" dirty="0"/>
                    </a:p>
                    <a:p>
                      <a:r>
                        <a:rPr lang="en-US" sz="1000" kern="1200" dirty="0">
                          <a:solidFill>
                            <a:srgbClr val="FF0000"/>
                          </a:solidFill>
                        </a:rPr>
                        <a:t>†</a:t>
                      </a:r>
                      <a:r>
                        <a:rPr lang="en-US" sz="1000" kern="1200" dirty="0"/>
                        <a:t> Based on episodes of macroscopic hemoglobinuria, serum LDH concentration, and reticulocyte count </a:t>
                      </a:r>
                    </a:p>
                    <a:p>
                      <a:r>
                        <a:rPr lang="en-US" sz="1000" kern="1200" dirty="0">
                          <a:solidFill>
                            <a:srgbClr val="FF0000"/>
                          </a:solidFill>
                        </a:rPr>
                        <a:t>§</a:t>
                      </a:r>
                      <a:r>
                        <a:rPr lang="en-US" sz="1000" kern="1200" dirty="0"/>
                        <a:t> Aplastic anemia or low</a:t>
                      </a:r>
                      <a:r>
                        <a:rPr lang="en-US" sz="1000" kern="1200" baseline="0" dirty="0"/>
                        <a:t> risk myelodysplastic syndrome</a:t>
                      </a:r>
                      <a:endParaRPr lang="en-US" sz="1000" kern="1200" dirty="0"/>
                    </a:p>
                  </a:txBody>
                  <a:tcPr marL="68580" marR="68580" marT="0" marB="0"/>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rot="16200000">
            <a:off x="-215640" y="2741871"/>
            <a:ext cx="1405197" cy="369332"/>
          </a:xfrm>
          <a:prstGeom prst="rect">
            <a:avLst/>
          </a:prstGeom>
          <a:noFill/>
        </p:spPr>
        <p:txBody>
          <a:bodyPr wrap="square" rtlCol="0">
            <a:spAutoFit/>
          </a:bodyPr>
          <a:lstStyle/>
          <a:p>
            <a:r>
              <a:rPr lang="en-US" dirty="0">
                <a:solidFill>
                  <a:srgbClr val="FF0000"/>
                </a:solidFill>
              </a:rPr>
              <a:t>Clinical PNH</a:t>
            </a:r>
          </a:p>
        </p:txBody>
      </p:sp>
      <p:sp>
        <p:nvSpPr>
          <p:cNvPr id="2" name="TextBox 1"/>
          <p:cNvSpPr txBox="1"/>
          <p:nvPr/>
        </p:nvSpPr>
        <p:spPr>
          <a:xfrm>
            <a:off x="1862109" y="743298"/>
            <a:ext cx="5594112" cy="461665"/>
          </a:xfrm>
          <a:prstGeom prst="rect">
            <a:avLst/>
          </a:prstGeom>
          <a:noFill/>
        </p:spPr>
        <p:txBody>
          <a:bodyPr wrap="square" rtlCol="0">
            <a:spAutoFit/>
          </a:bodyPr>
          <a:lstStyle/>
          <a:p>
            <a:r>
              <a:rPr lang="en-US" sz="2400" dirty="0">
                <a:solidFill>
                  <a:srgbClr val="FF0000"/>
                </a:solidFill>
              </a:rPr>
              <a:t>Classification of PNH Guides Management</a:t>
            </a:r>
          </a:p>
        </p:txBody>
      </p:sp>
      <p:cxnSp>
        <p:nvCxnSpPr>
          <p:cNvPr id="6" name="Straight Connector 5">
            <a:extLst>
              <a:ext uri="{FF2B5EF4-FFF2-40B4-BE49-F238E27FC236}">
                <a16:creationId xmlns:a16="http://schemas.microsoft.com/office/drawing/2014/main" id="{AEB1DE9E-8FCE-B5A9-8A11-72547FD3856C}"/>
              </a:ext>
            </a:extLst>
          </p:cNvPr>
          <p:cNvCxnSpPr/>
          <p:nvPr/>
        </p:nvCxnSpPr>
        <p:spPr>
          <a:xfrm>
            <a:off x="416459" y="1294646"/>
            <a:ext cx="855552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75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1143000"/>
          </a:xfrm>
        </p:spPr>
        <p:txBody>
          <a:bodyPr>
            <a:normAutofit fontScale="90000"/>
          </a:bodyPr>
          <a:lstStyle/>
          <a:p>
            <a:r>
              <a:rPr lang="en-US" dirty="0">
                <a:solidFill>
                  <a:srgbClr val="3366FF"/>
                </a:solidFill>
              </a:rPr>
              <a:t>PNH/AA, PNH/MDS </a:t>
            </a:r>
            <a:br>
              <a:rPr lang="en-US" dirty="0">
                <a:solidFill>
                  <a:srgbClr val="3366FF"/>
                </a:solidFill>
              </a:rPr>
            </a:br>
            <a:r>
              <a:rPr lang="en-US" dirty="0">
                <a:solidFill>
                  <a:srgbClr val="3366FF"/>
                </a:solidFill>
              </a:rPr>
              <a:t>Subclinical PNH</a:t>
            </a:r>
          </a:p>
        </p:txBody>
      </p:sp>
      <p:sp>
        <p:nvSpPr>
          <p:cNvPr id="3" name="Content Placeholder 2"/>
          <p:cNvSpPr>
            <a:spLocks noGrp="1"/>
          </p:cNvSpPr>
          <p:nvPr>
            <p:ph idx="1"/>
          </p:nvPr>
        </p:nvSpPr>
        <p:spPr/>
        <p:txBody>
          <a:bodyPr>
            <a:normAutofit fontScale="77500" lnSpcReduction="20000"/>
          </a:bodyPr>
          <a:lstStyle/>
          <a:p>
            <a:pPr marL="342900" lvl="1" indent="-342900">
              <a:buFont typeface="Arial"/>
              <a:buChar char="•"/>
            </a:pPr>
            <a:r>
              <a:rPr lang="en-US" sz="3200" dirty="0">
                <a:solidFill>
                  <a:srgbClr val="FF0000"/>
                </a:solidFill>
              </a:rPr>
              <a:t>PNH in the setting of another BMF syndrome </a:t>
            </a:r>
          </a:p>
          <a:p>
            <a:pPr marL="742950" lvl="2" indent="-342900"/>
            <a:r>
              <a:rPr lang="en-US" sz="3027" dirty="0"/>
              <a:t>The association between PNH and </a:t>
            </a:r>
            <a:r>
              <a:rPr lang="en-US" sz="3027" dirty="0">
                <a:solidFill>
                  <a:srgbClr val="0000FF"/>
                </a:solidFill>
              </a:rPr>
              <a:t>aplastic anemia </a:t>
            </a:r>
            <a:r>
              <a:rPr lang="en-US" sz="3027" dirty="0"/>
              <a:t>has been appreciated for more than 60 years (initially based on clinical criteria and Ham test) and was refined more recently using high-sensitivity flow cytometry</a:t>
            </a:r>
          </a:p>
          <a:p>
            <a:pPr marL="742950" lvl="2" indent="-342900"/>
            <a:r>
              <a:rPr lang="en-US" sz="3027" dirty="0"/>
              <a:t>The association between PNH and </a:t>
            </a:r>
            <a:r>
              <a:rPr lang="en-US" sz="3027" dirty="0">
                <a:solidFill>
                  <a:srgbClr val="0000FF"/>
                </a:solidFill>
              </a:rPr>
              <a:t>low risk MDS </a:t>
            </a:r>
            <a:r>
              <a:rPr lang="en-US" sz="3027" dirty="0"/>
              <a:t>was characterized more recently using high-sensitivity flow cytometry (Nakao and colleagues)</a:t>
            </a:r>
          </a:p>
          <a:p>
            <a:r>
              <a:rPr lang="en-US" dirty="0">
                <a:solidFill>
                  <a:srgbClr val="FF0000"/>
                </a:solidFill>
              </a:rPr>
              <a:t>Subclinical PNH </a:t>
            </a:r>
          </a:p>
          <a:p>
            <a:pPr lvl="1">
              <a:buFont typeface="Arial"/>
              <a:buChar char="•"/>
            </a:pPr>
            <a:r>
              <a:rPr lang="en-US" sz="3027" dirty="0"/>
              <a:t>A product of screening peripheral blood from patients with BMF using high-sensitivity flow cytometry (Nakao and </a:t>
            </a:r>
            <a:r>
              <a:rPr lang="en-US" sz="3027" dirty="0" err="1"/>
              <a:t>collagues</a:t>
            </a:r>
            <a:r>
              <a:rPr lang="en-US" sz="3027" dirty="0"/>
              <a:t>)</a:t>
            </a:r>
          </a:p>
        </p:txBody>
      </p:sp>
      <p:cxnSp>
        <p:nvCxnSpPr>
          <p:cNvPr id="5" name="Straight Connector 4"/>
          <p:cNvCxnSpPr/>
          <p:nvPr/>
        </p:nvCxnSpPr>
        <p:spPr>
          <a:xfrm>
            <a:off x="457200" y="1473200"/>
            <a:ext cx="822960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22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Clinical Relevance of PNH Cells in Aplastic Anemia and Low risk MDS</a:t>
            </a:r>
          </a:p>
        </p:txBody>
      </p:sp>
      <p:sp>
        <p:nvSpPr>
          <p:cNvPr id="3" name="Content Placeholder 2"/>
          <p:cNvSpPr>
            <a:spLocks noGrp="1"/>
          </p:cNvSpPr>
          <p:nvPr>
            <p:ph idx="1"/>
          </p:nvPr>
        </p:nvSpPr>
        <p:spPr/>
        <p:txBody>
          <a:bodyPr>
            <a:normAutofit fontScale="85000" lnSpcReduction="10000"/>
          </a:bodyPr>
          <a:lstStyle/>
          <a:p>
            <a:r>
              <a:rPr lang="en-US" dirty="0">
                <a:solidFill>
                  <a:srgbClr val="0000FF"/>
                </a:solidFill>
              </a:rPr>
              <a:t>The presence of a PNH clone serves as a </a:t>
            </a:r>
            <a:r>
              <a:rPr lang="en-US" i="1" u="sng" dirty="0">
                <a:solidFill>
                  <a:srgbClr val="0000FF"/>
                </a:solidFill>
              </a:rPr>
              <a:t>surrogate marker for immune pathology</a:t>
            </a:r>
            <a:r>
              <a:rPr lang="en-US" dirty="0">
                <a:solidFill>
                  <a:srgbClr val="0000FF"/>
                </a:solidFill>
              </a:rPr>
              <a:t> in patients with aplastic anemia and low-risk MDS</a:t>
            </a:r>
          </a:p>
          <a:p>
            <a:r>
              <a:rPr lang="en-US" dirty="0">
                <a:solidFill>
                  <a:srgbClr val="0000FF"/>
                </a:solidFill>
              </a:rPr>
              <a:t>In an analogous way, detection of 6pLOH (identified by SNP microarray) resulting in HLA allele loss is a surrogate marker for immune pathology in the setting of bone marrow failure* </a:t>
            </a:r>
          </a:p>
          <a:p>
            <a:r>
              <a:rPr lang="en-US" dirty="0">
                <a:solidFill>
                  <a:srgbClr val="0000FF"/>
                </a:solidFill>
              </a:rPr>
              <a:t>A growing consensus of clinical studies suggest that the presence of a PNH clone in the setting of aplastic anemia and low-risk MDS predicts a </a:t>
            </a:r>
            <a:r>
              <a:rPr lang="en-US" i="1" u="sng" dirty="0">
                <a:solidFill>
                  <a:srgbClr val="0000FF"/>
                </a:solidFill>
              </a:rPr>
              <a:t>favorable response to immunosuppressive therapy</a:t>
            </a:r>
          </a:p>
        </p:txBody>
      </p:sp>
      <p:cxnSp>
        <p:nvCxnSpPr>
          <p:cNvPr id="5" name="Straight Connector 4"/>
          <p:cNvCxnSpPr/>
          <p:nvPr/>
        </p:nvCxnSpPr>
        <p:spPr>
          <a:xfrm>
            <a:off x="457200" y="1506538"/>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57200" y="6241143"/>
            <a:ext cx="8342086" cy="369332"/>
          </a:xfrm>
          <a:prstGeom prst="rect">
            <a:avLst/>
          </a:prstGeom>
          <a:noFill/>
        </p:spPr>
        <p:txBody>
          <a:bodyPr wrap="square" rtlCol="0">
            <a:spAutoFit/>
          </a:bodyPr>
          <a:lstStyle/>
          <a:p>
            <a:r>
              <a:rPr lang="en-US" dirty="0">
                <a:solidFill>
                  <a:srgbClr val="3366FF"/>
                </a:solidFill>
              </a:rPr>
              <a:t>* HLA loss may also occur as a consequence of somatic mutation</a:t>
            </a:r>
          </a:p>
        </p:txBody>
      </p:sp>
    </p:spTree>
    <p:extLst>
      <p:ext uri="{BB962C8B-B14F-4D97-AF65-F5344CB8AC3E}">
        <p14:creationId xmlns:p14="http://schemas.microsoft.com/office/powerpoint/2010/main" val="1961854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71625" y="1558589"/>
          <a:ext cx="8229600" cy="3208144"/>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280128">
                <a:tc gridSpan="5">
                  <a:txBody>
                    <a:bodyPr/>
                    <a:lstStyle/>
                    <a:p>
                      <a:r>
                        <a:rPr lang="en-US" sz="1800" i="1" kern="1200" dirty="0"/>
                        <a:t>Classification of PNH</a:t>
                      </a:r>
                      <a:r>
                        <a:rPr lang="en-US" sz="1800" i="1" kern="1200" dirty="0">
                          <a:solidFill>
                            <a:srgbClr val="FF0000"/>
                          </a:solidFill>
                        </a:rPr>
                        <a:t>*</a:t>
                      </a:r>
                      <a:r>
                        <a:rPr lang="en-US" i="1" dirty="0"/>
                        <a:t>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03984">
                <a:tc>
                  <a:txBody>
                    <a:bodyPr/>
                    <a:lstStyle/>
                    <a:p>
                      <a:pPr marL="0" marR="0">
                        <a:spcBef>
                          <a:spcPts val="0"/>
                        </a:spcBef>
                        <a:spcAft>
                          <a:spcPts val="0"/>
                        </a:spcAft>
                      </a:pPr>
                      <a:r>
                        <a:rPr lang="en-US" sz="1000" b="1" dirty="0"/>
                        <a:t>Category</a:t>
                      </a:r>
                      <a:endParaRPr lang="en-US" sz="1200" b="1"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Rate of </a:t>
                      </a:r>
                      <a:r>
                        <a:rPr lang="en-US" sz="1000" b="1" dirty="0">
                          <a:solidFill>
                            <a:schemeClr val="tx1"/>
                          </a:solidFill>
                        </a:rPr>
                        <a:t>Intravascular Hemolysis</a:t>
                      </a:r>
                      <a:r>
                        <a:rPr lang="en-US" sz="1000" b="1" dirty="0">
                          <a:solidFill>
                            <a:srgbClr val="FF0000"/>
                          </a:solidFill>
                        </a:rPr>
                        <a:t>†</a:t>
                      </a:r>
                      <a:endParaRPr lang="en-US" sz="1200" b="1" dirty="0">
                        <a:solidFill>
                          <a:srgbClr val="FF0000"/>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Bone Marrow Characteristics</a:t>
                      </a:r>
                      <a:endParaRPr lang="en-US" sz="1200" b="1"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Flow Cytometry</a:t>
                      </a:r>
                      <a:endParaRPr lang="en-US" sz="1200" b="1"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b="1" dirty="0"/>
                        <a:t>Benefit from Eculizumab</a:t>
                      </a:r>
                      <a:endParaRPr lang="en-US" sz="12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200" dirty="0"/>
                        <a:t>Classic</a:t>
                      </a:r>
                      <a:endParaRPr lang="en-US" sz="1200" dirty="0">
                        <a:latin typeface="Times New Roman"/>
                        <a:ea typeface="Times New Roman"/>
                        <a:cs typeface="Times New Roman"/>
                      </a:endParaRPr>
                    </a:p>
                  </a:txBody>
                  <a:tcPr marL="68580" marR="68580" marT="0" marB="0">
                    <a:solidFill>
                      <a:schemeClr val="accent1"/>
                    </a:solidFill>
                  </a:tcPr>
                </a:tc>
                <a:tc>
                  <a:txBody>
                    <a:bodyPr/>
                    <a:lstStyle/>
                    <a:p>
                      <a:pPr marL="0" marR="0">
                        <a:spcBef>
                          <a:spcPts val="0"/>
                        </a:spcBef>
                        <a:spcAft>
                          <a:spcPts val="0"/>
                        </a:spcAft>
                      </a:pPr>
                      <a:r>
                        <a:rPr lang="en-US" sz="1000" dirty="0"/>
                        <a:t>Florid (markedly abnormal LDH, often with episodic</a:t>
                      </a:r>
                      <a:r>
                        <a:rPr lang="en-US" sz="1000" baseline="0" dirty="0"/>
                        <a:t> m</a:t>
                      </a:r>
                      <a:r>
                        <a:rPr lang="en-US" sz="1000" dirty="0"/>
                        <a:t>acroscopic hemoglobinuria)</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Cellular marrow due to erythroid hyperplasia and normal or near-normal</a:t>
                      </a:r>
                      <a:r>
                        <a:rPr lang="en-US" sz="1000" baseline="30000" dirty="0"/>
                        <a:t> </a:t>
                      </a:r>
                      <a:r>
                        <a:rPr lang="en-US" sz="1000" dirty="0"/>
                        <a:t>morphology</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Large population (&gt;50%) of GPI-AP deficient PMNs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Yes</a:t>
                      </a: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000" dirty="0"/>
                        <a:t>PNH in the setting of another bone marrow failure syndrome</a:t>
                      </a:r>
                      <a:r>
                        <a:rPr lang="en-US" sz="1000" dirty="0">
                          <a:solidFill>
                            <a:srgbClr val="FF0000"/>
                          </a:solidFill>
                        </a:rPr>
                        <a:t>§</a:t>
                      </a:r>
                      <a:endParaRPr lang="en-US" sz="1200" dirty="0">
                        <a:solidFill>
                          <a:srgbClr val="FF0000"/>
                        </a:solidFill>
                        <a:latin typeface="Times New Roman"/>
                        <a:ea typeface="Times New Roman"/>
                        <a:cs typeface="Times New Roman"/>
                      </a:endParaRPr>
                    </a:p>
                  </a:txBody>
                  <a:tcPr marL="68580" marR="68580" marT="0" marB="0">
                    <a:solidFill>
                      <a:srgbClr val="4F81BD"/>
                    </a:solidFill>
                  </a:tcPr>
                </a:tc>
                <a:tc>
                  <a:txBody>
                    <a:bodyPr/>
                    <a:lstStyle/>
                    <a:p>
                      <a:pPr marL="0" marR="0">
                        <a:spcBef>
                          <a:spcPts val="0"/>
                        </a:spcBef>
                        <a:spcAft>
                          <a:spcPts val="0"/>
                        </a:spcAft>
                      </a:pPr>
                      <a:r>
                        <a:rPr lang="en-US" sz="1000" dirty="0"/>
                        <a:t>Usually mild (often with minimal to modest abnormalities of biochemical</a:t>
                      </a:r>
                      <a:r>
                        <a:rPr lang="en-US" sz="1000" baseline="0" dirty="0"/>
                        <a:t> markers of hemolysis)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Evidence of a concomitant bone marrow failure syndrome</a:t>
                      </a:r>
                      <a:r>
                        <a:rPr lang="en-US" sz="1000" dirty="0">
                          <a:solidFill>
                            <a:srgbClr val="FF0000"/>
                          </a:solidFill>
                        </a:rPr>
                        <a:t>§</a:t>
                      </a:r>
                      <a:endParaRPr lang="en-US" sz="1200" dirty="0">
                        <a:solidFill>
                          <a:srgbClr val="FF0000"/>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Although variable, the percentage of GPI-AP deficient PMNs is usually modest (25-50%)</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Variable. Some</a:t>
                      </a:r>
                      <a:r>
                        <a:rPr lang="en-US" sz="1000" baseline="0" dirty="0"/>
                        <a:t> patients  have clinically significant hemolysis and benefit from treatment</a:t>
                      </a: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000" dirty="0"/>
                        <a:t>Subclinical</a:t>
                      </a:r>
                      <a:endParaRPr lang="en-US" sz="1200" dirty="0">
                        <a:latin typeface="Times New Roman"/>
                        <a:ea typeface="Times New Roman"/>
                        <a:cs typeface="Times New Roman"/>
                      </a:endParaRPr>
                    </a:p>
                  </a:txBody>
                  <a:tcPr marL="68580" marR="68580" marT="0" marB="0">
                    <a:solidFill>
                      <a:srgbClr val="FFFF00"/>
                    </a:solidFill>
                  </a:tcPr>
                </a:tc>
                <a:tc>
                  <a:txBody>
                    <a:bodyPr/>
                    <a:lstStyle/>
                    <a:p>
                      <a:pPr marL="0" marR="0">
                        <a:spcBef>
                          <a:spcPts val="0"/>
                        </a:spcBef>
                        <a:spcAft>
                          <a:spcPts val="0"/>
                        </a:spcAft>
                      </a:pPr>
                      <a:r>
                        <a:rPr lang="en-US" sz="1000" dirty="0"/>
                        <a:t>No clinical or biochemical evidence of intravascular hemolysis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Evidence of a concomitant bone marrow failure syndrome</a:t>
                      </a:r>
                      <a:r>
                        <a:rPr lang="en-US" sz="1000" dirty="0">
                          <a:solidFill>
                            <a:srgbClr val="FF0000"/>
                          </a:solidFill>
                        </a:rPr>
                        <a:t>§</a:t>
                      </a:r>
                      <a:endParaRPr lang="en-US" sz="1200" dirty="0">
                        <a:solidFill>
                          <a:srgbClr val="FF0000"/>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Small (usually &lt;1%) population of GPI-AP deficient PMNs detected by high-resolution flow cytometry</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000" dirty="0"/>
                        <a:t>No</a:t>
                      </a: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70840">
                <a:tc gridSpan="5">
                  <a:txBody>
                    <a:bodyPr/>
                    <a:lstStyle/>
                    <a:p>
                      <a:r>
                        <a:rPr lang="en-US" sz="1000" kern="1200" dirty="0">
                          <a:solidFill>
                            <a:srgbClr val="FF0000"/>
                          </a:solidFill>
                        </a:rPr>
                        <a:t>*</a:t>
                      </a:r>
                      <a:r>
                        <a:rPr lang="en-US" sz="1000" kern="1200" dirty="0"/>
                        <a:t> Based on recommendations of the International PNH Interest Group</a:t>
                      </a:r>
                      <a:r>
                        <a:rPr lang="en-US" sz="1000" kern="1200" baseline="0" dirty="0"/>
                        <a:t> (</a:t>
                      </a:r>
                      <a:r>
                        <a:rPr lang="en-US" sz="1000" i="1" kern="1200" baseline="0" dirty="0"/>
                        <a:t>Blood</a:t>
                      </a:r>
                      <a:r>
                        <a:rPr lang="en-US" sz="1000" kern="1200" baseline="0" dirty="0"/>
                        <a:t> 2005;106:3699-3709)</a:t>
                      </a:r>
                      <a:endParaRPr lang="en-US" sz="1000" kern="1200" dirty="0"/>
                    </a:p>
                    <a:p>
                      <a:r>
                        <a:rPr lang="en-US" sz="1000" kern="1200" dirty="0">
                          <a:solidFill>
                            <a:srgbClr val="FF0000"/>
                          </a:solidFill>
                        </a:rPr>
                        <a:t>†</a:t>
                      </a:r>
                      <a:r>
                        <a:rPr lang="en-US" sz="1000" kern="1200" dirty="0"/>
                        <a:t> Based on episodes of macroscopic hemoglobinuria, serum LDH concentration, and reticulocyte count </a:t>
                      </a:r>
                    </a:p>
                    <a:p>
                      <a:r>
                        <a:rPr lang="en-US" sz="1000" kern="1200" dirty="0">
                          <a:solidFill>
                            <a:srgbClr val="FF0000"/>
                          </a:solidFill>
                        </a:rPr>
                        <a:t>§</a:t>
                      </a:r>
                      <a:r>
                        <a:rPr lang="en-US" sz="1000" kern="1200" dirty="0"/>
                        <a:t> Aplastic anemia or low</a:t>
                      </a:r>
                      <a:r>
                        <a:rPr lang="en-US" sz="1000" kern="1200" baseline="0" dirty="0"/>
                        <a:t> risk myelodysplastic syndrome</a:t>
                      </a:r>
                      <a:endParaRPr lang="en-US" sz="1000" kern="1200" dirty="0"/>
                    </a:p>
                  </a:txBody>
                  <a:tcPr marL="68580" marR="68580" marT="0" marB="0"/>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rot="16200000">
            <a:off x="-215640" y="2741871"/>
            <a:ext cx="1405197" cy="369332"/>
          </a:xfrm>
          <a:prstGeom prst="rect">
            <a:avLst/>
          </a:prstGeom>
          <a:noFill/>
        </p:spPr>
        <p:txBody>
          <a:bodyPr wrap="square" rtlCol="0">
            <a:spAutoFit/>
          </a:bodyPr>
          <a:lstStyle/>
          <a:p>
            <a:r>
              <a:rPr lang="en-US" dirty="0">
                <a:solidFill>
                  <a:srgbClr val="FF0000"/>
                </a:solidFill>
              </a:rPr>
              <a:t>Clinical PNH</a:t>
            </a:r>
          </a:p>
        </p:txBody>
      </p:sp>
      <p:sp>
        <p:nvSpPr>
          <p:cNvPr id="2" name="TextBox 1"/>
          <p:cNvSpPr txBox="1"/>
          <p:nvPr/>
        </p:nvSpPr>
        <p:spPr>
          <a:xfrm>
            <a:off x="1862109" y="743298"/>
            <a:ext cx="5594112" cy="461665"/>
          </a:xfrm>
          <a:prstGeom prst="rect">
            <a:avLst/>
          </a:prstGeom>
          <a:noFill/>
        </p:spPr>
        <p:txBody>
          <a:bodyPr wrap="square" rtlCol="0">
            <a:spAutoFit/>
          </a:bodyPr>
          <a:lstStyle/>
          <a:p>
            <a:r>
              <a:rPr lang="en-US" sz="2400" dirty="0">
                <a:solidFill>
                  <a:srgbClr val="FF0000"/>
                </a:solidFill>
              </a:rPr>
              <a:t>Classification of PNH Guides Management</a:t>
            </a:r>
          </a:p>
        </p:txBody>
      </p:sp>
    </p:spTree>
    <p:extLst>
      <p:ext uri="{BB962C8B-B14F-4D97-AF65-F5344CB8AC3E}">
        <p14:creationId xmlns:p14="http://schemas.microsoft.com/office/powerpoint/2010/main" val="2709349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109" y="46355"/>
            <a:ext cx="7370076" cy="461665"/>
          </a:xfrm>
          <a:prstGeom prst="rect">
            <a:avLst/>
          </a:prstGeom>
          <a:noFill/>
        </p:spPr>
        <p:txBody>
          <a:bodyPr wrap="square" rtlCol="0">
            <a:spAutoFit/>
          </a:bodyPr>
          <a:lstStyle/>
          <a:p>
            <a:r>
              <a:rPr lang="en-US" sz="2400" dirty="0">
                <a:solidFill>
                  <a:srgbClr val="FF0000"/>
                </a:solidFill>
              </a:rPr>
              <a:t>Management of PNH Based on Disease Classification</a:t>
            </a:r>
          </a:p>
        </p:txBody>
      </p:sp>
      <p:sp>
        <p:nvSpPr>
          <p:cNvPr id="5" name="TextBox 4"/>
          <p:cNvSpPr txBox="1"/>
          <p:nvPr/>
        </p:nvSpPr>
        <p:spPr>
          <a:xfrm>
            <a:off x="412749" y="666750"/>
            <a:ext cx="8434918" cy="646331"/>
          </a:xfrm>
          <a:prstGeom prst="rect">
            <a:avLst/>
          </a:prstGeom>
          <a:noFill/>
          <a:ln w="28575" cap="flat" cmpd="sng" algn="ctr">
            <a:solidFill>
              <a:schemeClr val="tx2"/>
            </a:solidFill>
            <a:prstDash val="solid"/>
            <a:round/>
            <a:headEnd type="none" w="med" len="med"/>
            <a:tailEnd type="none" w="med" len="med"/>
          </a:ln>
        </p:spPr>
        <p:txBody>
          <a:bodyPr wrap="square" rtlCol="0">
            <a:spAutoFit/>
          </a:bodyPr>
          <a:lstStyle/>
          <a:p>
            <a:r>
              <a:rPr lang="en-US" dirty="0"/>
              <a:t>Classify PNH based on flow cytometric characteristics, hemolytic parameter (reticulocyte count, serum LDH concentration), and bone marrow analysis</a:t>
            </a:r>
          </a:p>
        </p:txBody>
      </p:sp>
      <p:cxnSp>
        <p:nvCxnSpPr>
          <p:cNvPr id="7" name="Straight Arrow Connector 6"/>
          <p:cNvCxnSpPr/>
          <p:nvPr/>
        </p:nvCxnSpPr>
        <p:spPr>
          <a:xfrm rot="16200000" flipH="1">
            <a:off x="893277" y="1726002"/>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332" y="2143670"/>
            <a:ext cx="2153814" cy="3693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660066"/>
                </a:solidFill>
              </a:rPr>
              <a:t>  Subclinical PNH</a:t>
            </a:r>
            <a:endParaRPr lang="en-US" b="1" dirty="0">
              <a:solidFill>
                <a:srgbClr val="660066"/>
              </a:solidFill>
            </a:endParaRPr>
          </a:p>
        </p:txBody>
      </p:sp>
      <p:cxnSp>
        <p:nvCxnSpPr>
          <p:cNvPr id="9" name="Straight Arrow Connector 8"/>
          <p:cNvCxnSpPr/>
          <p:nvPr/>
        </p:nvCxnSpPr>
        <p:spPr>
          <a:xfrm rot="16200000" flipH="1">
            <a:off x="905240" y="2920083"/>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7502" y="3376089"/>
            <a:ext cx="2000241" cy="1477328"/>
          </a:xfrm>
          <a:prstGeom prst="rect">
            <a:avLst/>
          </a:prstGeom>
          <a:noFill/>
          <a:ln w="28575" cap="flat" cmpd="sng" algn="ctr">
            <a:solidFill>
              <a:srgbClr val="800000"/>
            </a:solidFill>
            <a:prstDash val="solid"/>
            <a:round/>
            <a:headEnd type="none" w="med" len="med"/>
            <a:tailEnd type="none" w="med" len="med"/>
          </a:ln>
        </p:spPr>
        <p:txBody>
          <a:bodyPr wrap="square" rtlCol="0">
            <a:spAutoFit/>
          </a:bodyPr>
          <a:lstStyle/>
          <a:p>
            <a:r>
              <a:rPr lang="en-US" dirty="0">
                <a:solidFill>
                  <a:srgbClr val="800000"/>
                </a:solidFill>
              </a:rPr>
              <a:t>No specific PNH therapy—focus on underlying bone marrow failure syndrome*</a:t>
            </a:r>
            <a:r>
              <a:rPr lang="en-US" dirty="0">
                <a:solidFill>
                  <a:srgbClr val="0000FF"/>
                </a:solidFill>
              </a:rPr>
              <a:t>†</a:t>
            </a:r>
          </a:p>
        </p:txBody>
      </p:sp>
      <p:sp>
        <p:nvSpPr>
          <p:cNvPr id="27" name="TextBox 26"/>
          <p:cNvSpPr txBox="1"/>
          <p:nvPr/>
        </p:nvSpPr>
        <p:spPr>
          <a:xfrm>
            <a:off x="201084" y="5426625"/>
            <a:ext cx="8942915" cy="923330"/>
          </a:xfrm>
          <a:prstGeom prst="rect">
            <a:avLst/>
          </a:prstGeom>
          <a:noFill/>
        </p:spPr>
        <p:txBody>
          <a:bodyPr wrap="square" rtlCol="0">
            <a:spAutoFit/>
          </a:bodyPr>
          <a:lstStyle/>
          <a:p>
            <a:r>
              <a:rPr lang="en-US" dirty="0">
                <a:solidFill>
                  <a:srgbClr val="800000"/>
                </a:solidFill>
              </a:rPr>
              <a:t>*Some, but not all, studies suggest a favorable response to immunosuppressive therapy (IST).</a:t>
            </a:r>
            <a:r>
              <a:rPr lang="en-US" dirty="0">
                <a:solidFill>
                  <a:srgbClr val="0000FF"/>
                </a:solidFill>
              </a:rPr>
              <a:t>    </a:t>
            </a:r>
          </a:p>
          <a:p>
            <a:r>
              <a:rPr lang="en-US" dirty="0">
                <a:solidFill>
                  <a:srgbClr val="0000FF"/>
                </a:solidFill>
              </a:rPr>
              <a:t>  </a:t>
            </a:r>
            <a:r>
              <a:rPr lang="en-US" dirty="0">
                <a:solidFill>
                  <a:srgbClr val="800000"/>
                </a:solidFill>
              </a:rPr>
              <a:t>Treatment with IST does not affect PNH clone size</a:t>
            </a:r>
          </a:p>
          <a:p>
            <a:r>
              <a:rPr lang="en-US" dirty="0">
                <a:solidFill>
                  <a:srgbClr val="0000FF"/>
                </a:solidFill>
              </a:rPr>
              <a:t>†Hematopoietic stem cell transplant eradicates the PNH clone</a:t>
            </a:r>
            <a:endParaRPr lang="en-US" dirty="0">
              <a:solidFill>
                <a:srgbClr val="800000"/>
              </a:solidFill>
            </a:endParaRPr>
          </a:p>
        </p:txBody>
      </p:sp>
      <p:cxnSp>
        <p:nvCxnSpPr>
          <p:cNvPr id="29" name="Straight Connector 28"/>
          <p:cNvCxnSpPr/>
          <p:nvPr/>
        </p:nvCxnSpPr>
        <p:spPr>
          <a:xfrm>
            <a:off x="31761" y="5425037"/>
            <a:ext cx="8815906"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40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109" y="46355"/>
            <a:ext cx="7370076" cy="461665"/>
          </a:xfrm>
          <a:prstGeom prst="rect">
            <a:avLst/>
          </a:prstGeom>
          <a:noFill/>
        </p:spPr>
        <p:txBody>
          <a:bodyPr wrap="square" rtlCol="0">
            <a:spAutoFit/>
          </a:bodyPr>
          <a:lstStyle/>
          <a:p>
            <a:r>
              <a:rPr lang="en-US" sz="2400" dirty="0">
                <a:solidFill>
                  <a:srgbClr val="FF0000"/>
                </a:solidFill>
              </a:rPr>
              <a:t>Management of PNH Based on Disease Classification</a:t>
            </a:r>
          </a:p>
        </p:txBody>
      </p:sp>
      <p:sp>
        <p:nvSpPr>
          <p:cNvPr id="5" name="TextBox 4"/>
          <p:cNvSpPr txBox="1"/>
          <p:nvPr/>
        </p:nvSpPr>
        <p:spPr>
          <a:xfrm>
            <a:off x="412749" y="666750"/>
            <a:ext cx="8434918" cy="646331"/>
          </a:xfrm>
          <a:prstGeom prst="rect">
            <a:avLst/>
          </a:prstGeom>
          <a:noFill/>
          <a:ln w="28575" cap="flat" cmpd="sng" algn="ctr">
            <a:solidFill>
              <a:schemeClr val="tx2"/>
            </a:solidFill>
            <a:prstDash val="solid"/>
            <a:round/>
            <a:headEnd type="none" w="med" len="med"/>
            <a:tailEnd type="none" w="med" len="med"/>
          </a:ln>
        </p:spPr>
        <p:txBody>
          <a:bodyPr wrap="square" rtlCol="0">
            <a:spAutoFit/>
          </a:bodyPr>
          <a:lstStyle/>
          <a:p>
            <a:r>
              <a:rPr lang="en-US" dirty="0"/>
              <a:t>Classify PNH based on flow cytometric characteristics, reticulocyte count, serum LDH concentration, bone marrow analysis</a:t>
            </a:r>
          </a:p>
        </p:txBody>
      </p:sp>
      <p:cxnSp>
        <p:nvCxnSpPr>
          <p:cNvPr id="7" name="Straight Arrow Connector 6"/>
          <p:cNvCxnSpPr/>
          <p:nvPr/>
        </p:nvCxnSpPr>
        <p:spPr>
          <a:xfrm rot="16200000" flipH="1">
            <a:off x="893277" y="1726002"/>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332" y="2143670"/>
            <a:ext cx="2153814" cy="3693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660066"/>
                </a:solidFill>
              </a:rPr>
              <a:t>  Subclinical PNH</a:t>
            </a:r>
            <a:endParaRPr lang="en-US" b="1" dirty="0">
              <a:solidFill>
                <a:srgbClr val="660066"/>
              </a:solidFill>
            </a:endParaRPr>
          </a:p>
        </p:txBody>
      </p:sp>
      <p:cxnSp>
        <p:nvCxnSpPr>
          <p:cNvPr id="9" name="Straight Arrow Connector 8"/>
          <p:cNvCxnSpPr/>
          <p:nvPr/>
        </p:nvCxnSpPr>
        <p:spPr>
          <a:xfrm rot="16200000" flipH="1">
            <a:off x="905240" y="2920083"/>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7502" y="3376089"/>
            <a:ext cx="2000241" cy="1477328"/>
          </a:xfrm>
          <a:prstGeom prst="rect">
            <a:avLst/>
          </a:prstGeom>
          <a:noFill/>
          <a:ln w="28575" cap="flat" cmpd="sng" algn="ctr">
            <a:solidFill>
              <a:srgbClr val="800000"/>
            </a:solidFill>
            <a:prstDash val="solid"/>
            <a:round/>
            <a:headEnd type="none" w="med" len="med"/>
            <a:tailEnd type="none" w="med" len="med"/>
          </a:ln>
        </p:spPr>
        <p:txBody>
          <a:bodyPr wrap="square" rtlCol="0">
            <a:spAutoFit/>
          </a:bodyPr>
          <a:lstStyle/>
          <a:p>
            <a:r>
              <a:rPr lang="en-US" dirty="0">
                <a:solidFill>
                  <a:srgbClr val="800000"/>
                </a:solidFill>
              </a:rPr>
              <a:t>No specific PNH therapy—focus on underlying bone marrow failure syndrome*</a:t>
            </a:r>
            <a:r>
              <a:rPr lang="en-US" dirty="0">
                <a:solidFill>
                  <a:srgbClr val="0000FF"/>
                </a:solidFill>
              </a:rPr>
              <a:t>†</a:t>
            </a:r>
            <a:endParaRPr lang="en-US" dirty="0">
              <a:solidFill>
                <a:srgbClr val="800000"/>
              </a:solidFill>
            </a:endParaRPr>
          </a:p>
        </p:txBody>
      </p:sp>
      <p:cxnSp>
        <p:nvCxnSpPr>
          <p:cNvPr id="13" name="Straight Arrow Connector 12"/>
          <p:cNvCxnSpPr/>
          <p:nvPr/>
        </p:nvCxnSpPr>
        <p:spPr>
          <a:xfrm rot="16200000" flipH="1">
            <a:off x="3762750" y="1726000"/>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37418" y="2143668"/>
            <a:ext cx="2691632" cy="3693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0000FF"/>
                </a:solidFill>
              </a:rPr>
              <a:t>            PNH/BMF</a:t>
            </a:r>
          </a:p>
        </p:txBody>
      </p:sp>
      <p:cxnSp>
        <p:nvCxnSpPr>
          <p:cNvPr id="17" name="Straight Arrow Connector 16"/>
          <p:cNvCxnSpPr/>
          <p:nvPr/>
        </p:nvCxnSpPr>
        <p:spPr>
          <a:xfrm rot="16200000" flipH="1">
            <a:off x="3773334" y="2920085"/>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94009" y="3376089"/>
            <a:ext cx="2783415" cy="1754326"/>
          </a:xfrm>
          <a:prstGeom prst="rect">
            <a:avLst/>
          </a:prstGeom>
          <a:noFill/>
          <a:ln w="28575" cap="flat" cmpd="sng" algn="ctr">
            <a:solidFill>
              <a:srgbClr val="0000FF"/>
            </a:solidFill>
            <a:prstDash val="solid"/>
            <a:round/>
            <a:headEnd type="none" w="med" len="med"/>
            <a:tailEnd type="none" w="med" len="med"/>
          </a:ln>
        </p:spPr>
        <p:txBody>
          <a:bodyPr wrap="square" rtlCol="0">
            <a:spAutoFit/>
          </a:bodyPr>
          <a:lstStyle/>
          <a:p>
            <a:r>
              <a:rPr lang="en-US" dirty="0">
                <a:solidFill>
                  <a:srgbClr val="0000FF"/>
                </a:solidFill>
              </a:rPr>
              <a:t>Focus on bone marrow failure</a:t>
            </a:r>
            <a:r>
              <a:rPr lang="en-US" dirty="0">
                <a:solidFill>
                  <a:srgbClr val="800000"/>
                </a:solidFill>
              </a:rPr>
              <a:t>*</a:t>
            </a:r>
            <a:r>
              <a:rPr lang="en-US" dirty="0">
                <a:solidFill>
                  <a:srgbClr val="0000FF"/>
                </a:solidFill>
              </a:rPr>
              <a:t>† </a:t>
            </a:r>
          </a:p>
          <a:p>
            <a:r>
              <a:rPr lang="en-US" dirty="0">
                <a:solidFill>
                  <a:srgbClr val="0000FF"/>
                </a:solidFill>
              </a:rPr>
              <a:t>Patients with large PNH clones may benefit from complement inhibitor therapy (CIT)¶</a:t>
            </a:r>
          </a:p>
        </p:txBody>
      </p:sp>
      <p:sp>
        <p:nvSpPr>
          <p:cNvPr id="27" name="TextBox 26"/>
          <p:cNvSpPr txBox="1"/>
          <p:nvPr/>
        </p:nvSpPr>
        <p:spPr>
          <a:xfrm>
            <a:off x="201085" y="5179483"/>
            <a:ext cx="8942915" cy="1323439"/>
          </a:xfrm>
          <a:prstGeom prst="rect">
            <a:avLst/>
          </a:prstGeom>
          <a:noFill/>
        </p:spPr>
        <p:txBody>
          <a:bodyPr wrap="square" rtlCol="0">
            <a:spAutoFit/>
          </a:bodyPr>
          <a:lstStyle/>
          <a:p>
            <a:r>
              <a:rPr lang="en-US" sz="1600" dirty="0"/>
              <a:t>BMF, bone marrow failure (aplastic anemia and low risk MDS)</a:t>
            </a:r>
          </a:p>
          <a:p>
            <a:r>
              <a:rPr lang="en-US" sz="1600" dirty="0">
                <a:solidFill>
                  <a:srgbClr val="800000"/>
                </a:solidFill>
              </a:rPr>
              <a:t>*Some, but not all, studies suggest a favorable response to immunosuppressive therapy (IST).</a:t>
            </a:r>
            <a:r>
              <a:rPr lang="en-US" sz="1600" dirty="0">
                <a:solidFill>
                  <a:srgbClr val="0000FF"/>
                </a:solidFill>
              </a:rPr>
              <a:t>    </a:t>
            </a:r>
          </a:p>
          <a:p>
            <a:r>
              <a:rPr lang="en-US" sz="1600" dirty="0">
                <a:solidFill>
                  <a:srgbClr val="0000FF"/>
                </a:solidFill>
              </a:rPr>
              <a:t>  </a:t>
            </a:r>
            <a:r>
              <a:rPr lang="en-US" sz="1600" dirty="0">
                <a:solidFill>
                  <a:srgbClr val="800000"/>
                </a:solidFill>
              </a:rPr>
              <a:t>Treatment with IST does not affect PNH clone size</a:t>
            </a:r>
          </a:p>
          <a:p>
            <a:r>
              <a:rPr lang="en-US" sz="1600" dirty="0">
                <a:solidFill>
                  <a:srgbClr val="0000FF"/>
                </a:solidFill>
              </a:rPr>
              <a:t>†Hematopoietic stem cell transplant eradicates the PNH clone</a:t>
            </a:r>
            <a:endParaRPr lang="en-US" sz="1600" dirty="0">
              <a:solidFill>
                <a:srgbClr val="800000"/>
              </a:solidFill>
            </a:endParaRPr>
          </a:p>
          <a:p>
            <a:r>
              <a:rPr lang="en-US" sz="1600" dirty="0">
                <a:solidFill>
                  <a:srgbClr val="0000FF"/>
                </a:solidFill>
              </a:rPr>
              <a:t>¶Approximately 50% of patients with PNH/BMF require treatment for hemolysis or thrombosis</a:t>
            </a:r>
          </a:p>
        </p:txBody>
      </p:sp>
      <p:cxnSp>
        <p:nvCxnSpPr>
          <p:cNvPr id="29" name="Straight Connector 28"/>
          <p:cNvCxnSpPr/>
          <p:nvPr/>
        </p:nvCxnSpPr>
        <p:spPr>
          <a:xfrm>
            <a:off x="-89814" y="5195145"/>
            <a:ext cx="8815906"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24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109" y="46355"/>
            <a:ext cx="7370076" cy="461665"/>
          </a:xfrm>
          <a:prstGeom prst="rect">
            <a:avLst/>
          </a:prstGeom>
          <a:noFill/>
        </p:spPr>
        <p:txBody>
          <a:bodyPr wrap="square" rtlCol="0">
            <a:spAutoFit/>
          </a:bodyPr>
          <a:lstStyle/>
          <a:p>
            <a:r>
              <a:rPr lang="en-US" sz="2400" dirty="0">
                <a:solidFill>
                  <a:srgbClr val="FF0000"/>
                </a:solidFill>
              </a:rPr>
              <a:t>Management of PNH Based on Disease Classification</a:t>
            </a:r>
          </a:p>
        </p:txBody>
      </p:sp>
      <p:sp>
        <p:nvSpPr>
          <p:cNvPr id="5" name="TextBox 4"/>
          <p:cNvSpPr txBox="1"/>
          <p:nvPr/>
        </p:nvSpPr>
        <p:spPr>
          <a:xfrm>
            <a:off x="412749" y="666750"/>
            <a:ext cx="8434918" cy="646331"/>
          </a:xfrm>
          <a:prstGeom prst="rect">
            <a:avLst/>
          </a:prstGeom>
          <a:noFill/>
          <a:ln w="28575" cap="flat" cmpd="sng" algn="ctr">
            <a:solidFill>
              <a:schemeClr val="tx2"/>
            </a:solidFill>
            <a:prstDash val="solid"/>
            <a:round/>
            <a:headEnd type="none" w="med" len="med"/>
            <a:tailEnd type="none" w="med" len="med"/>
          </a:ln>
        </p:spPr>
        <p:txBody>
          <a:bodyPr wrap="square" rtlCol="0">
            <a:spAutoFit/>
          </a:bodyPr>
          <a:lstStyle/>
          <a:p>
            <a:r>
              <a:rPr lang="en-US" dirty="0"/>
              <a:t>Classify PNH based on flow cytometric characteristics, reticulocyte count, serum LDH concentration, bone marrow analysis</a:t>
            </a:r>
          </a:p>
        </p:txBody>
      </p:sp>
      <p:cxnSp>
        <p:nvCxnSpPr>
          <p:cNvPr id="7" name="Straight Arrow Connector 6"/>
          <p:cNvCxnSpPr/>
          <p:nvPr/>
        </p:nvCxnSpPr>
        <p:spPr>
          <a:xfrm rot="16200000" flipH="1">
            <a:off x="893277" y="1726002"/>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332" y="2143670"/>
            <a:ext cx="2153814" cy="3693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660066"/>
                </a:solidFill>
              </a:rPr>
              <a:t>  Subclinical PNH</a:t>
            </a:r>
            <a:endParaRPr lang="en-US" b="1" dirty="0">
              <a:solidFill>
                <a:srgbClr val="660066"/>
              </a:solidFill>
            </a:endParaRPr>
          </a:p>
        </p:txBody>
      </p:sp>
      <p:cxnSp>
        <p:nvCxnSpPr>
          <p:cNvPr id="9" name="Straight Arrow Connector 8"/>
          <p:cNvCxnSpPr/>
          <p:nvPr/>
        </p:nvCxnSpPr>
        <p:spPr>
          <a:xfrm rot="16200000" flipH="1">
            <a:off x="905240" y="2920083"/>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7502" y="3376089"/>
            <a:ext cx="2000241" cy="1200329"/>
          </a:xfrm>
          <a:prstGeom prst="rect">
            <a:avLst/>
          </a:prstGeom>
          <a:noFill/>
          <a:ln w="28575" cap="flat" cmpd="sng" algn="ctr">
            <a:solidFill>
              <a:srgbClr val="800000"/>
            </a:solidFill>
            <a:prstDash val="solid"/>
            <a:round/>
            <a:headEnd type="none" w="med" len="med"/>
            <a:tailEnd type="none" w="med" len="med"/>
          </a:ln>
        </p:spPr>
        <p:txBody>
          <a:bodyPr wrap="square" rtlCol="0">
            <a:spAutoFit/>
          </a:bodyPr>
          <a:lstStyle/>
          <a:p>
            <a:r>
              <a:rPr lang="en-US" dirty="0">
                <a:solidFill>
                  <a:srgbClr val="800000"/>
                </a:solidFill>
              </a:rPr>
              <a:t>No specific PNH therapy—focus on underlying BMF syndrome*</a:t>
            </a:r>
          </a:p>
        </p:txBody>
      </p:sp>
      <p:cxnSp>
        <p:nvCxnSpPr>
          <p:cNvPr id="13" name="Straight Arrow Connector 12"/>
          <p:cNvCxnSpPr/>
          <p:nvPr/>
        </p:nvCxnSpPr>
        <p:spPr>
          <a:xfrm rot="16200000" flipH="1">
            <a:off x="3762750" y="1726000"/>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37418" y="2143668"/>
            <a:ext cx="2691632" cy="3693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0000FF"/>
                </a:solidFill>
              </a:rPr>
              <a:t>   PNH/BMF syndrome</a:t>
            </a:r>
          </a:p>
        </p:txBody>
      </p:sp>
      <p:cxnSp>
        <p:nvCxnSpPr>
          <p:cNvPr id="15" name="Straight Arrow Connector 14"/>
          <p:cNvCxnSpPr/>
          <p:nvPr/>
        </p:nvCxnSpPr>
        <p:spPr>
          <a:xfrm rot="16200000" flipH="1">
            <a:off x="6768416" y="1726001"/>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572250" y="2137833"/>
            <a:ext cx="1418167" cy="3693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rgbClr val="FF0000"/>
                </a:solidFill>
              </a:rPr>
              <a:t> Classic PNH</a:t>
            </a:r>
          </a:p>
        </p:txBody>
      </p:sp>
      <p:cxnSp>
        <p:nvCxnSpPr>
          <p:cNvPr id="17" name="Straight Arrow Connector 16"/>
          <p:cNvCxnSpPr/>
          <p:nvPr/>
        </p:nvCxnSpPr>
        <p:spPr>
          <a:xfrm rot="16200000" flipH="1">
            <a:off x="3773334" y="2920085"/>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94009" y="3376089"/>
            <a:ext cx="2783415" cy="1200329"/>
          </a:xfrm>
          <a:prstGeom prst="rect">
            <a:avLst/>
          </a:prstGeom>
          <a:noFill/>
          <a:ln w="28575" cap="flat" cmpd="sng" algn="ctr">
            <a:solidFill>
              <a:srgbClr val="0000FF"/>
            </a:solidFill>
            <a:prstDash val="solid"/>
            <a:round/>
            <a:headEnd type="none" w="med" len="med"/>
            <a:tailEnd type="none" w="med" len="med"/>
          </a:ln>
        </p:spPr>
        <p:txBody>
          <a:bodyPr wrap="square" rtlCol="0">
            <a:spAutoFit/>
          </a:bodyPr>
          <a:lstStyle/>
          <a:p>
            <a:r>
              <a:rPr lang="en-US" dirty="0">
                <a:solidFill>
                  <a:srgbClr val="0000FF"/>
                </a:solidFill>
              </a:rPr>
              <a:t>Focus on BMF</a:t>
            </a:r>
            <a:r>
              <a:rPr lang="en-US" dirty="0">
                <a:solidFill>
                  <a:srgbClr val="800000"/>
                </a:solidFill>
              </a:rPr>
              <a:t>*</a:t>
            </a:r>
            <a:r>
              <a:rPr lang="en-US" dirty="0">
                <a:solidFill>
                  <a:srgbClr val="0000FF"/>
                </a:solidFill>
              </a:rPr>
              <a:t>† </a:t>
            </a:r>
          </a:p>
          <a:p>
            <a:r>
              <a:rPr lang="en-US" dirty="0">
                <a:solidFill>
                  <a:srgbClr val="0000FF"/>
                </a:solidFill>
              </a:rPr>
              <a:t>Patients with large PNH clones may benefit from CIT¶</a:t>
            </a:r>
          </a:p>
        </p:txBody>
      </p:sp>
      <p:cxnSp>
        <p:nvCxnSpPr>
          <p:cNvPr id="19" name="Straight Arrow Connector 18"/>
          <p:cNvCxnSpPr/>
          <p:nvPr/>
        </p:nvCxnSpPr>
        <p:spPr>
          <a:xfrm rot="16200000" flipH="1">
            <a:off x="6778999" y="2914250"/>
            <a:ext cx="824752"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011333" y="3376089"/>
            <a:ext cx="2836334" cy="646331"/>
          </a:xfrm>
          <a:prstGeom prst="rect">
            <a:avLst/>
          </a:prstGeom>
          <a:noFill/>
          <a:ln w="28575" cap="flat" cmpd="sng" algn="ctr">
            <a:solidFill>
              <a:srgbClr val="FF0000"/>
            </a:solidFill>
            <a:prstDash val="solid"/>
            <a:round/>
            <a:headEnd type="none" w="med" len="med"/>
            <a:tailEnd type="none" w="med" len="med"/>
          </a:ln>
        </p:spPr>
        <p:txBody>
          <a:bodyPr wrap="square" rtlCol="0">
            <a:spAutoFit/>
          </a:bodyPr>
          <a:lstStyle/>
          <a:p>
            <a:r>
              <a:rPr lang="en-US" dirty="0">
                <a:solidFill>
                  <a:srgbClr val="FF0000"/>
                </a:solidFill>
              </a:rPr>
              <a:t>Treat with eculizumab/ravulizumab¥</a:t>
            </a:r>
          </a:p>
        </p:txBody>
      </p:sp>
      <p:sp>
        <p:nvSpPr>
          <p:cNvPr id="27" name="TextBox 26"/>
          <p:cNvSpPr txBox="1"/>
          <p:nvPr/>
        </p:nvSpPr>
        <p:spPr>
          <a:xfrm>
            <a:off x="201084" y="4965398"/>
            <a:ext cx="8942915" cy="1384995"/>
          </a:xfrm>
          <a:prstGeom prst="rect">
            <a:avLst/>
          </a:prstGeom>
          <a:noFill/>
        </p:spPr>
        <p:txBody>
          <a:bodyPr wrap="square" rtlCol="0">
            <a:spAutoFit/>
          </a:bodyPr>
          <a:lstStyle/>
          <a:p>
            <a:r>
              <a:rPr lang="en-US" sz="1400" dirty="0"/>
              <a:t>BMF, bone marrow failure (aplastic anemia and low risk MDS)</a:t>
            </a:r>
          </a:p>
          <a:p>
            <a:r>
              <a:rPr lang="en-US" sz="1400" dirty="0">
                <a:solidFill>
                  <a:srgbClr val="800000"/>
                </a:solidFill>
              </a:rPr>
              <a:t>*Some, but not all, studies suggest a favorable response to immunosuppressive therapy (IST).</a:t>
            </a:r>
            <a:r>
              <a:rPr lang="en-US" sz="1400" dirty="0">
                <a:solidFill>
                  <a:srgbClr val="0000FF"/>
                </a:solidFill>
              </a:rPr>
              <a:t>    </a:t>
            </a:r>
          </a:p>
          <a:p>
            <a:r>
              <a:rPr lang="en-US" sz="1400" dirty="0">
                <a:solidFill>
                  <a:srgbClr val="0000FF"/>
                </a:solidFill>
              </a:rPr>
              <a:t>  </a:t>
            </a:r>
            <a:r>
              <a:rPr lang="en-US" sz="1400" dirty="0">
                <a:solidFill>
                  <a:srgbClr val="800000"/>
                </a:solidFill>
              </a:rPr>
              <a:t>Treatment with IST does not affect PNH clone size</a:t>
            </a:r>
          </a:p>
          <a:p>
            <a:r>
              <a:rPr lang="en-US" sz="1400" dirty="0">
                <a:solidFill>
                  <a:srgbClr val="0000FF"/>
                </a:solidFill>
              </a:rPr>
              <a:t>†Hematopoietic stem cell transplant eradicates the PNH clone</a:t>
            </a:r>
            <a:endParaRPr lang="en-US" sz="1400" dirty="0">
              <a:solidFill>
                <a:srgbClr val="800000"/>
              </a:solidFill>
            </a:endParaRPr>
          </a:p>
          <a:p>
            <a:r>
              <a:rPr lang="en-US" sz="1400" dirty="0">
                <a:solidFill>
                  <a:srgbClr val="0000FF"/>
                </a:solidFill>
              </a:rPr>
              <a:t>¶Approximately 50% of patients with PNH/BMF require treatment for hemolysis or thrombosis</a:t>
            </a:r>
          </a:p>
          <a:p>
            <a:r>
              <a:rPr lang="en-US" sz="1400" dirty="0">
                <a:solidFill>
                  <a:srgbClr val="0000FF"/>
                </a:solidFill>
              </a:rPr>
              <a:t>¥Pegcetacoplan(complement C3 inhibitor FDA approved, May 2021, for treatment of PNH) </a:t>
            </a:r>
          </a:p>
        </p:txBody>
      </p:sp>
      <p:cxnSp>
        <p:nvCxnSpPr>
          <p:cNvPr id="29" name="Straight Connector 28"/>
          <p:cNvCxnSpPr/>
          <p:nvPr/>
        </p:nvCxnSpPr>
        <p:spPr>
          <a:xfrm>
            <a:off x="31761" y="4880751"/>
            <a:ext cx="8815906"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73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0" y="2441223"/>
            <a:ext cx="4953000" cy="830997"/>
          </a:xfrm>
          <a:prstGeom prst="rect">
            <a:avLst/>
          </a:prstGeom>
          <a:noFill/>
        </p:spPr>
        <p:txBody>
          <a:bodyPr wrap="square" rtlCol="0">
            <a:spAutoFit/>
          </a:bodyPr>
          <a:lstStyle/>
          <a:p>
            <a:r>
              <a:rPr lang="en-US" sz="2400" dirty="0">
                <a:solidFill>
                  <a:srgbClr val="0000FF"/>
                </a:solidFill>
              </a:rPr>
              <a:t>Complement Inhibitory Therapy for Treatment of the Hemolysis of PNH</a:t>
            </a:r>
          </a:p>
        </p:txBody>
      </p:sp>
    </p:spTree>
    <p:extLst>
      <p:ext uri="{BB962C8B-B14F-4D97-AF65-F5344CB8AC3E}">
        <p14:creationId xmlns:p14="http://schemas.microsoft.com/office/powerpoint/2010/main" val="404508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60400" y="0"/>
            <a:ext cx="8229600" cy="1239838"/>
          </a:xfrm>
        </p:spPr>
        <p:txBody>
          <a:bodyPr>
            <a:normAutofit/>
          </a:bodyPr>
          <a:lstStyle/>
          <a:p>
            <a:r>
              <a:rPr lang="en-US" sz="3200" dirty="0"/>
              <a:t>Eculizumab Is a Humanized </a:t>
            </a:r>
            <a:r>
              <a:rPr lang="en-US" sz="3200" dirty="0">
                <a:solidFill>
                  <a:schemeClr val="tx1"/>
                </a:solidFill>
              </a:rPr>
              <a:t>Anti-C5 Antibody</a:t>
            </a:r>
            <a:endParaRPr lang="en-US" sz="3200" dirty="0"/>
          </a:p>
        </p:txBody>
      </p:sp>
      <p:grpSp>
        <p:nvGrpSpPr>
          <p:cNvPr id="2" name="Group 3"/>
          <p:cNvGrpSpPr>
            <a:grpSpLocks/>
          </p:cNvGrpSpPr>
          <p:nvPr/>
        </p:nvGrpSpPr>
        <p:grpSpPr bwMode="auto">
          <a:xfrm>
            <a:off x="452438" y="1855788"/>
            <a:ext cx="8296275" cy="4603750"/>
            <a:chOff x="219" y="1064"/>
            <a:chExt cx="5226" cy="2900"/>
          </a:xfrm>
        </p:grpSpPr>
        <p:sp>
          <p:nvSpPr>
            <p:cNvPr id="90116" name="Text Box 4"/>
            <p:cNvSpPr txBox="1">
              <a:spLocks noChangeArrowheads="1"/>
            </p:cNvSpPr>
            <p:nvPr/>
          </p:nvSpPr>
          <p:spPr bwMode="auto">
            <a:xfrm>
              <a:off x="3060" y="2477"/>
              <a:ext cx="2385" cy="366"/>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b="1">
                  <a:ea typeface="Arial" pitchFamily="-65" charset="0"/>
                  <a:cs typeface="Arial" pitchFamily="-65" charset="0"/>
                </a:rPr>
                <a:t>  </a:t>
              </a:r>
              <a:r>
                <a:rPr lang="en-US" sz="1600">
                  <a:solidFill>
                    <a:srgbClr val="FF0000"/>
                  </a:solidFill>
                </a:rPr>
                <a:t>Complementarity Determining Regions</a:t>
              </a:r>
            </a:p>
            <a:p>
              <a:pPr eaLnBrk="1" hangingPunct="1"/>
              <a:r>
                <a:rPr lang="en-US" sz="1600">
                  <a:solidFill>
                    <a:srgbClr val="FF0000"/>
                  </a:solidFill>
                </a:rPr>
                <a:t>  (murine origin)</a:t>
              </a:r>
              <a:endParaRPr lang="en-US" sz="1600" b="1">
                <a:effectLst>
                  <a:outerShdw blurRad="38100" dist="38100" dir="2700000" algn="tl">
                    <a:srgbClr val="DDDDDD"/>
                  </a:outerShdw>
                </a:effectLst>
              </a:endParaRPr>
            </a:p>
          </p:txBody>
        </p:sp>
        <p:sp>
          <p:nvSpPr>
            <p:cNvPr id="90117" name="Text Box 5"/>
            <p:cNvSpPr txBox="1">
              <a:spLocks noChangeArrowheads="1"/>
            </p:cNvSpPr>
            <p:nvPr/>
          </p:nvSpPr>
          <p:spPr bwMode="auto">
            <a:xfrm>
              <a:off x="2147" y="2114"/>
              <a:ext cx="486" cy="366"/>
            </a:xfrm>
            <a:prstGeom prst="rect">
              <a:avLst/>
            </a:prstGeom>
            <a:noFill/>
            <a:ln w="9525">
              <a:noFill/>
              <a:miter lim="800000"/>
              <a:headEnd/>
              <a:tailEnd/>
            </a:ln>
            <a:effectLst/>
          </p:spPr>
          <p:txBody>
            <a:bodyPr wrap="none" anchor="b">
              <a:prstTxWarp prst="textNoShape">
                <a:avLst/>
              </a:prstTxWarp>
              <a:spAutoFit/>
            </a:bodyPr>
            <a:lstStyle/>
            <a:p>
              <a:pPr algn="ctr" eaLnBrk="1" hangingPunct="1"/>
              <a:r>
                <a:rPr lang="en-US" sz="1600">
                  <a:solidFill>
                    <a:srgbClr val="FF0000"/>
                  </a:solidFill>
                  <a:ea typeface="Arial" pitchFamily="-65" charset="0"/>
                  <a:cs typeface="Arial" pitchFamily="-65" charset="0"/>
                </a:rPr>
                <a:t>Hinge </a:t>
              </a:r>
              <a:endParaRPr lang="en-US" sz="1600" b="1">
                <a:effectLst>
                  <a:outerShdw blurRad="38100" dist="38100" dir="2700000" algn="tl">
                    <a:srgbClr val="DDDDDD"/>
                  </a:outerShdw>
                </a:effectLst>
                <a:ea typeface="Arial" pitchFamily="-65" charset="0"/>
                <a:cs typeface="Arial" pitchFamily="-65" charset="0"/>
              </a:endParaRPr>
            </a:p>
            <a:p>
              <a:pPr algn="ctr" eaLnBrk="1" hangingPunct="1"/>
              <a:endParaRPr lang="en-US" sz="1600" b="1">
                <a:effectLst>
                  <a:outerShdw blurRad="38100" dist="38100" dir="2700000" algn="tl">
                    <a:srgbClr val="DDDDDD"/>
                  </a:outerShdw>
                </a:effectLst>
                <a:ea typeface="Arial" pitchFamily="-65" charset="0"/>
                <a:cs typeface="Arial" pitchFamily="-65" charset="0"/>
              </a:endParaRPr>
            </a:p>
          </p:txBody>
        </p:sp>
        <p:sp>
          <p:nvSpPr>
            <p:cNvPr id="90118" name="Text Box 6"/>
            <p:cNvSpPr txBox="1">
              <a:spLocks noChangeArrowheads="1"/>
            </p:cNvSpPr>
            <p:nvPr/>
          </p:nvSpPr>
          <p:spPr bwMode="auto">
            <a:xfrm>
              <a:off x="2737" y="3164"/>
              <a:ext cx="1703" cy="366"/>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600" b="1">
                  <a:ea typeface="Arial" pitchFamily="-65" charset="0"/>
                  <a:cs typeface="Arial" pitchFamily="-65" charset="0"/>
                </a:rPr>
                <a:t>   </a:t>
              </a:r>
              <a:r>
                <a:rPr lang="en-US" sz="1600">
                  <a:solidFill>
                    <a:srgbClr val="FF0000"/>
                  </a:solidFill>
                  <a:ea typeface="Arial" pitchFamily="-65" charset="0"/>
                  <a:cs typeface="Arial" pitchFamily="-65" charset="0"/>
                </a:rPr>
                <a:t>Human IgG</a:t>
              </a:r>
              <a:r>
                <a:rPr lang="en-US" sz="1600" baseline="-25000">
                  <a:solidFill>
                    <a:srgbClr val="FF0000"/>
                  </a:solidFill>
                  <a:ea typeface="Arial" pitchFamily="-65" charset="0"/>
                  <a:cs typeface="Arial" pitchFamily="-65" charset="0"/>
                </a:rPr>
                <a:t>4</a:t>
              </a:r>
              <a:r>
                <a:rPr lang="en-US" sz="1600">
                  <a:solidFill>
                    <a:srgbClr val="FF0000"/>
                  </a:solidFill>
                  <a:ea typeface="Arial" pitchFamily="-65" charset="0"/>
                  <a:cs typeface="Arial" pitchFamily="-65" charset="0"/>
                </a:rPr>
                <a:t> Heavy Chain</a:t>
              </a:r>
            </a:p>
            <a:p>
              <a:pPr algn="ctr" eaLnBrk="1" hangingPunct="1"/>
              <a:r>
                <a:rPr lang="en-US" sz="1600">
                  <a:solidFill>
                    <a:srgbClr val="FF0000"/>
                  </a:solidFill>
                  <a:ea typeface="Arial" pitchFamily="-65" charset="0"/>
                  <a:cs typeface="Arial" pitchFamily="-65" charset="0"/>
                </a:rPr>
                <a:t>   Constant Regions 2 and 3</a:t>
              </a:r>
              <a:endParaRPr lang="en-US" sz="1600" b="1">
                <a:effectLst>
                  <a:outerShdw blurRad="38100" dist="38100" dir="2700000" algn="tl">
                    <a:srgbClr val="DDDDDD"/>
                  </a:outerShdw>
                </a:effectLst>
                <a:ea typeface="Arial" pitchFamily="-65" charset="0"/>
                <a:cs typeface="Arial" pitchFamily="-65" charset="0"/>
              </a:endParaRPr>
            </a:p>
          </p:txBody>
        </p:sp>
        <p:sp>
          <p:nvSpPr>
            <p:cNvPr id="90119" name="Text Box 7"/>
            <p:cNvSpPr txBox="1">
              <a:spLocks noChangeArrowheads="1"/>
            </p:cNvSpPr>
            <p:nvPr/>
          </p:nvSpPr>
          <p:spPr bwMode="auto">
            <a:xfrm>
              <a:off x="1873" y="1064"/>
              <a:ext cx="1709" cy="212"/>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a:solidFill>
                    <a:srgbClr val="FF0000"/>
                  </a:solidFill>
                  <a:ea typeface="Arial" pitchFamily="-65" charset="0"/>
                  <a:cs typeface="Arial" pitchFamily="-65" charset="0"/>
                </a:rPr>
                <a:t>Human Framework Regions</a:t>
              </a:r>
              <a:endParaRPr lang="en-US" sz="1600">
                <a:effectLst>
                  <a:outerShdw blurRad="38100" dist="38100" dir="2700000" algn="tl">
                    <a:srgbClr val="DDDDDD"/>
                  </a:outerShdw>
                </a:effectLst>
                <a:ea typeface="Arial" pitchFamily="-65" charset="0"/>
                <a:cs typeface="Arial" pitchFamily="-65" charset="0"/>
              </a:endParaRPr>
            </a:p>
          </p:txBody>
        </p:sp>
        <p:sp>
          <p:nvSpPr>
            <p:cNvPr id="90120" name="Text Box 8"/>
            <p:cNvSpPr txBox="1">
              <a:spLocks noChangeArrowheads="1"/>
            </p:cNvSpPr>
            <p:nvPr/>
          </p:nvSpPr>
          <p:spPr bwMode="auto">
            <a:xfrm>
              <a:off x="219" y="3257"/>
              <a:ext cx="1795" cy="366"/>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600">
                  <a:solidFill>
                    <a:srgbClr val="FF0000"/>
                  </a:solidFill>
                  <a:ea typeface="Arial" pitchFamily="-65" charset="0"/>
                  <a:cs typeface="Arial" pitchFamily="-65" charset="0"/>
                </a:rPr>
                <a:t>Human IgG</a:t>
              </a:r>
              <a:r>
                <a:rPr lang="en-US" sz="1600" baseline="-25000">
                  <a:solidFill>
                    <a:srgbClr val="FF0000"/>
                  </a:solidFill>
                  <a:ea typeface="Arial" pitchFamily="-65" charset="0"/>
                  <a:cs typeface="Arial" pitchFamily="-65" charset="0"/>
                </a:rPr>
                <a:t>2</a:t>
              </a:r>
              <a:r>
                <a:rPr lang="en-US" sz="1600">
                  <a:solidFill>
                    <a:srgbClr val="FF0000"/>
                  </a:solidFill>
                  <a:ea typeface="Arial" pitchFamily="-65" charset="0"/>
                  <a:cs typeface="Arial" pitchFamily="-65" charset="0"/>
                </a:rPr>
                <a:t> Heavy Chain</a:t>
              </a:r>
            </a:p>
            <a:p>
              <a:pPr algn="ctr" eaLnBrk="1" hangingPunct="1"/>
              <a:r>
                <a:rPr lang="en-US" sz="1600">
                  <a:solidFill>
                    <a:srgbClr val="FF0000"/>
                  </a:solidFill>
                  <a:ea typeface="Arial" pitchFamily="-65" charset="0"/>
                  <a:cs typeface="Arial" pitchFamily="-65" charset="0"/>
                </a:rPr>
                <a:t>Constant Region 1 and Hinge</a:t>
              </a:r>
              <a:endParaRPr lang="en-US" sz="1600" b="1">
                <a:effectLst>
                  <a:outerShdw blurRad="38100" dist="38100" dir="2700000" algn="tl">
                    <a:srgbClr val="DDDDDD"/>
                  </a:outerShdw>
                </a:effectLst>
                <a:ea typeface="Arial" pitchFamily="-65" charset="0"/>
                <a:cs typeface="Arial" pitchFamily="-65" charset="0"/>
              </a:endParaRPr>
            </a:p>
          </p:txBody>
        </p:sp>
        <p:sp>
          <p:nvSpPr>
            <p:cNvPr id="90121" name="Line 9"/>
            <p:cNvSpPr>
              <a:spLocks noChangeShapeType="1"/>
            </p:cNvSpPr>
            <p:nvPr/>
          </p:nvSpPr>
          <p:spPr bwMode="auto">
            <a:xfrm flipH="1">
              <a:off x="1483" y="2298"/>
              <a:ext cx="376" cy="973"/>
            </a:xfrm>
            <a:prstGeom prst="line">
              <a:avLst/>
            </a:prstGeom>
            <a:noFill/>
            <a:ln w="28575">
              <a:solidFill>
                <a:schemeClr val="tx2"/>
              </a:solidFill>
              <a:round/>
              <a:headEnd type="triangle" w="med" len="med"/>
              <a:tailEnd/>
            </a:ln>
            <a:effectLst/>
          </p:spPr>
          <p:txBody>
            <a:bodyPr wrap="none" anchor="ctr">
              <a:prstTxWarp prst="textNoShape">
                <a:avLst/>
              </a:prstTxWarp>
            </a:bodyPr>
            <a:lstStyle/>
            <a:p>
              <a:endParaRPr lang="en-US"/>
            </a:p>
          </p:txBody>
        </p:sp>
        <p:sp>
          <p:nvSpPr>
            <p:cNvPr id="90122" name="Rectangle 10"/>
            <p:cNvSpPr>
              <a:spLocks noChangeArrowheads="1"/>
            </p:cNvSpPr>
            <p:nvPr/>
          </p:nvSpPr>
          <p:spPr bwMode="auto">
            <a:xfrm>
              <a:off x="2147" y="2716"/>
              <a:ext cx="144" cy="1248"/>
            </a:xfrm>
            <a:prstGeom prst="rect">
              <a:avLst/>
            </a:prstGeom>
            <a:solidFill>
              <a:srgbClr val="99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3" name="Rectangle 11"/>
            <p:cNvSpPr>
              <a:spLocks noChangeArrowheads="1"/>
            </p:cNvSpPr>
            <p:nvPr/>
          </p:nvSpPr>
          <p:spPr bwMode="auto">
            <a:xfrm flipH="1">
              <a:off x="2147" y="2524"/>
              <a:ext cx="144" cy="192"/>
            </a:xfrm>
            <a:prstGeom prst="rect">
              <a:avLst/>
            </a:prstGeom>
            <a:solidFill>
              <a:srgbClr val="66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4" name="Rectangle 12"/>
            <p:cNvSpPr>
              <a:spLocks noChangeArrowheads="1"/>
            </p:cNvSpPr>
            <p:nvPr/>
          </p:nvSpPr>
          <p:spPr bwMode="auto">
            <a:xfrm rot="19016164" flipH="1">
              <a:off x="2103" y="2410"/>
              <a:ext cx="144" cy="192"/>
            </a:xfrm>
            <a:prstGeom prst="rect">
              <a:avLst/>
            </a:prstGeom>
            <a:solidFill>
              <a:srgbClr val="66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5" name="Rectangle 13"/>
            <p:cNvSpPr>
              <a:spLocks noChangeArrowheads="1"/>
            </p:cNvSpPr>
            <p:nvPr/>
          </p:nvSpPr>
          <p:spPr bwMode="auto">
            <a:xfrm flipH="1">
              <a:off x="2153" y="2524"/>
              <a:ext cx="132" cy="118"/>
            </a:xfrm>
            <a:prstGeom prst="rect">
              <a:avLst/>
            </a:prstGeom>
            <a:solidFill>
              <a:srgbClr val="6699FF"/>
            </a:solidFill>
            <a:ln w="9525">
              <a:noFill/>
              <a:miter lim="800000"/>
              <a:headEnd/>
              <a:tailEnd/>
            </a:ln>
            <a:effectLst/>
          </p:spPr>
          <p:txBody>
            <a:bodyPr wrap="none" anchor="ctr">
              <a:prstTxWarp prst="textNoShape">
                <a:avLst/>
              </a:prstTxWarp>
            </a:bodyPr>
            <a:lstStyle/>
            <a:p>
              <a:endParaRPr lang="en-US"/>
            </a:p>
          </p:txBody>
        </p:sp>
        <p:sp>
          <p:nvSpPr>
            <p:cNvPr id="90126" name="Rectangle 14"/>
            <p:cNvSpPr>
              <a:spLocks noChangeArrowheads="1"/>
            </p:cNvSpPr>
            <p:nvPr/>
          </p:nvSpPr>
          <p:spPr bwMode="auto">
            <a:xfrm rot="19016164" flipH="1">
              <a:off x="1825" y="1897"/>
              <a:ext cx="144" cy="624"/>
            </a:xfrm>
            <a:prstGeom prst="rect">
              <a:avLst/>
            </a:prstGeom>
            <a:solidFill>
              <a:srgbClr val="33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7" name="Rectangle 15"/>
            <p:cNvSpPr>
              <a:spLocks noChangeArrowheads="1"/>
            </p:cNvSpPr>
            <p:nvPr/>
          </p:nvSpPr>
          <p:spPr bwMode="auto">
            <a:xfrm rot="19016164" flipH="1">
              <a:off x="1422" y="1465"/>
              <a:ext cx="144" cy="624"/>
            </a:xfrm>
            <a:prstGeom prst="rect">
              <a:avLst/>
            </a:prstGeom>
            <a:solidFill>
              <a:srgbClr val="FFCC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8" name="Rectangle 16"/>
            <p:cNvSpPr>
              <a:spLocks noChangeArrowheads="1"/>
            </p:cNvSpPr>
            <p:nvPr/>
          </p:nvSpPr>
          <p:spPr bwMode="auto">
            <a:xfrm rot="19016164" flipH="1">
              <a:off x="1618" y="2084"/>
              <a:ext cx="144" cy="624"/>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9" name="Rectangle 17"/>
            <p:cNvSpPr>
              <a:spLocks noChangeArrowheads="1"/>
            </p:cNvSpPr>
            <p:nvPr/>
          </p:nvSpPr>
          <p:spPr bwMode="auto">
            <a:xfrm rot="19016164" flipH="1">
              <a:off x="1227" y="1664"/>
              <a:ext cx="144" cy="624"/>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0" name="Rectangle 18"/>
            <p:cNvSpPr>
              <a:spLocks noChangeArrowheads="1"/>
            </p:cNvSpPr>
            <p:nvPr/>
          </p:nvSpPr>
          <p:spPr bwMode="auto">
            <a:xfrm>
              <a:off x="2439" y="2711"/>
              <a:ext cx="144" cy="1248"/>
            </a:xfrm>
            <a:prstGeom prst="rect">
              <a:avLst/>
            </a:prstGeom>
            <a:solidFill>
              <a:srgbClr val="99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1" name="Rectangle 19"/>
            <p:cNvSpPr>
              <a:spLocks noChangeArrowheads="1"/>
            </p:cNvSpPr>
            <p:nvPr/>
          </p:nvSpPr>
          <p:spPr bwMode="auto">
            <a:xfrm>
              <a:off x="2439" y="2519"/>
              <a:ext cx="144" cy="192"/>
            </a:xfrm>
            <a:prstGeom prst="rect">
              <a:avLst/>
            </a:prstGeom>
            <a:solidFill>
              <a:srgbClr val="66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2" name="Rectangle 20"/>
            <p:cNvSpPr>
              <a:spLocks noChangeArrowheads="1"/>
            </p:cNvSpPr>
            <p:nvPr/>
          </p:nvSpPr>
          <p:spPr bwMode="auto">
            <a:xfrm rot="2583836">
              <a:off x="2485" y="2405"/>
              <a:ext cx="144" cy="192"/>
            </a:xfrm>
            <a:prstGeom prst="rect">
              <a:avLst/>
            </a:prstGeom>
            <a:solidFill>
              <a:srgbClr val="6699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3" name="Rectangle 21"/>
            <p:cNvSpPr>
              <a:spLocks noChangeArrowheads="1"/>
            </p:cNvSpPr>
            <p:nvPr/>
          </p:nvSpPr>
          <p:spPr bwMode="auto">
            <a:xfrm>
              <a:off x="2445" y="2521"/>
              <a:ext cx="133" cy="118"/>
            </a:xfrm>
            <a:prstGeom prst="rect">
              <a:avLst/>
            </a:prstGeom>
            <a:solidFill>
              <a:srgbClr val="6699FF"/>
            </a:solidFill>
            <a:ln w="9525">
              <a:noFill/>
              <a:miter lim="800000"/>
              <a:headEnd/>
              <a:tailEnd/>
            </a:ln>
            <a:effectLst/>
          </p:spPr>
          <p:txBody>
            <a:bodyPr wrap="none" anchor="ctr">
              <a:prstTxWarp prst="textNoShape">
                <a:avLst/>
              </a:prstTxWarp>
            </a:bodyPr>
            <a:lstStyle/>
            <a:p>
              <a:endParaRPr lang="en-US"/>
            </a:p>
          </p:txBody>
        </p:sp>
        <p:sp>
          <p:nvSpPr>
            <p:cNvPr id="90134" name="Rectangle 22"/>
            <p:cNvSpPr>
              <a:spLocks noChangeArrowheads="1"/>
            </p:cNvSpPr>
            <p:nvPr/>
          </p:nvSpPr>
          <p:spPr bwMode="auto">
            <a:xfrm rot="2583836">
              <a:off x="2761" y="1891"/>
              <a:ext cx="144" cy="624"/>
            </a:xfrm>
            <a:prstGeom prst="rect">
              <a:avLst/>
            </a:prstGeom>
            <a:solidFill>
              <a:srgbClr val="3366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5" name="Rectangle 23"/>
            <p:cNvSpPr>
              <a:spLocks noChangeArrowheads="1"/>
            </p:cNvSpPr>
            <p:nvPr/>
          </p:nvSpPr>
          <p:spPr bwMode="auto">
            <a:xfrm rot="2583836">
              <a:off x="3157" y="1467"/>
              <a:ext cx="144" cy="624"/>
            </a:xfrm>
            <a:prstGeom prst="rect">
              <a:avLst/>
            </a:prstGeom>
            <a:solidFill>
              <a:srgbClr val="FFCC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6" name="Rectangle 24"/>
            <p:cNvSpPr>
              <a:spLocks noChangeArrowheads="1"/>
            </p:cNvSpPr>
            <p:nvPr/>
          </p:nvSpPr>
          <p:spPr bwMode="auto">
            <a:xfrm rot="2583836">
              <a:off x="2963" y="2060"/>
              <a:ext cx="144" cy="624"/>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7" name="Rectangle 25"/>
            <p:cNvSpPr>
              <a:spLocks noChangeArrowheads="1"/>
            </p:cNvSpPr>
            <p:nvPr/>
          </p:nvSpPr>
          <p:spPr bwMode="auto">
            <a:xfrm rot="2583836">
              <a:off x="3362" y="1633"/>
              <a:ext cx="144" cy="624"/>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8" name="Line 26"/>
            <p:cNvSpPr>
              <a:spLocks noChangeShapeType="1"/>
            </p:cNvSpPr>
            <p:nvPr/>
          </p:nvSpPr>
          <p:spPr bwMode="auto">
            <a:xfrm>
              <a:off x="2291" y="2547"/>
              <a:ext cx="149"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0139" name="Line 27"/>
            <p:cNvSpPr>
              <a:spLocks noChangeShapeType="1"/>
            </p:cNvSpPr>
            <p:nvPr/>
          </p:nvSpPr>
          <p:spPr bwMode="auto">
            <a:xfrm>
              <a:off x="2291" y="2586"/>
              <a:ext cx="149"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0140" name="Rectangle 28"/>
            <p:cNvSpPr>
              <a:spLocks noChangeArrowheads="1"/>
            </p:cNvSpPr>
            <p:nvPr/>
          </p:nvSpPr>
          <p:spPr bwMode="auto">
            <a:xfrm rot="2583836">
              <a:off x="3036" y="1878"/>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1" name="Rectangle 29"/>
            <p:cNvSpPr>
              <a:spLocks noChangeArrowheads="1"/>
            </p:cNvSpPr>
            <p:nvPr/>
          </p:nvSpPr>
          <p:spPr bwMode="auto">
            <a:xfrm rot="2583836">
              <a:off x="3147" y="1760"/>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2" name="Rectangle 30"/>
            <p:cNvSpPr>
              <a:spLocks noChangeArrowheads="1"/>
            </p:cNvSpPr>
            <p:nvPr/>
          </p:nvSpPr>
          <p:spPr bwMode="auto">
            <a:xfrm rot="2583836">
              <a:off x="3261" y="1636"/>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3" name="Rectangle 31"/>
            <p:cNvSpPr>
              <a:spLocks noChangeArrowheads="1"/>
            </p:cNvSpPr>
            <p:nvPr/>
          </p:nvSpPr>
          <p:spPr bwMode="auto">
            <a:xfrm rot="2583836">
              <a:off x="3228" y="2057"/>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4" name="Rectangle 32"/>
            <p:cNvSpPr>
              <a:spLocks noChangeArrowheads="1"/>
            </p:cNvSpPr>
            <p:nvPr/>
          </p:nvSpPr>
          <p:spPr bwMode="auto">
            <a:xfrm rot="2583836">
              <a:off x="3342" y="1938"/>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5" name="Rectangle 33"/>
            <p:cNvSpPr>
              <a:spLocks noChangeArrowheads="1"/>
            </p:cNvSpPr>
            <p:nvPr/>
          </p:nvSpPr>
          <p:spPr bwMode="auto">
            <a:xfrm rot="2583836">
              <a:off x="3453" y="1818"/>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6" name="Rectangle 34"/>
            <p:cNvSpPr>
              <a:spLocks noChangeArrowheads="1"/>
            </p:cNvSpPr>
            <p:nvPr/>
          </p:nvSpPr>
          <p:spPr bwMode="auto">
            <a:xfrm rot="19016164" flipH="1">
              <a:off x="1539" y="1872"/>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7" name="Rectangle 35"/>
            <p:cNvSpPr>
              <a:spLocks noChangeArrowheads="1"/>
            </p:cNvSpPr>
            <p:nvPr/>
          </p:nvSpPr>
          <p:spPr bwMode="auto">
            <a:xfrm rot="19016164" flipH="1">
              <a:off x="1427" y="1752"/>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8" name="Rectangle 36"/>
            <p:cNvSpPr>
              <a:spLocks noChangeArrowheads="1"/>
            </p:cNvSpPr>
            <p:nvPr/>
          </p:nvSpPr>
          <p:spPr bwMode="auto">
            <a:xfrm rot="19016164" flipH="1">
              <a:off x="1308" y="1626"/>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9" name="Rectangle 37"/>
            <p:cNvSpPr>
              <a:spLocks noChangeArrowheads="1"/>
            </p:cNvSpPr>
            <p:nvPr/>
          </p:nvSpPr>
          <p:spPr bwMode="auto">
            <a:xfrm rot="19016164" flipH="1">
              <a:off x="1335" y="2061"/>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50" name="Rectangle 38"/>
            <p:cNvSpPr>
              <a:spLocks noChangeArrowheads="1"/>
            </p:cNvSpPr>
            <p:nvPr/>
          </p:nvSpPr>
          <p:spPr bwMode="auto">
            <a:xfrm rot="19016164" flipH="1">
              <a:off x="1219" y="1938"/>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51" name="Rectangle 39"/>
            <p:cNvSpPr>
              <a:spLocks noChangeArrowheads="1"/>
            </p:cNvSpPr>
            <p:nvPr/>
          </p:nvSpPr>
          <p:spPr bwMode="auto">
            <a:xfrm rot="19016164" flipH="1">
              <a:off x="1107" y="1818"/>
              <a:ext cx="144" cy="60"/>
            </a:xfrm>
            <a:prstGeom prst="rect">
              <a:avLst/>
            </a:prstGeom>
            <a:solidFill>
              <a:srgbClr val="FF99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52" name="Text Box 40"/>
            <p:cNvSpPr txBox="1">
              <a:spLocks noChangeArrowheads="1"/>
            </p:cNvSpPr>
            <p:nvPr/>
          </p:nvSpPr>
          <p:spPr bwMode="auto">
            <a:xfrm rot="2657406">
              <a:off x="1743" y="2118"/>
              <a:ext cx="324" cy="183"/>
            </a:xfrm>
            <a:prstGeom prst="rect">
              <a:avLst/>
            </a:prstGeom>
            <a:noFill/>
            <a:ln w="9525">
              <a:noFill/>
              <a:miter lim="800000"/>
              <a:headEnd/>
              <a:tailEnd/>
            </a:ln>
            <a:effectLst/>
          </p:spPr>
          <p:txBody>
            <a:bodyPr wrap="none">
              <a:prstTxWarp prst="textNoShape">
                <a:avLst/>
              </a:prstTxWarp>
              <a:spAutoFit/>
            </a:bodyPr>
            <a:lstStyle/>
            <a:p>
              <a:pPr eaLnBrk="1" hangingPunct="1"/>
              <a:r>
                <a:rPr lang="en-US" sz="1300" b="1">
                  <a:effectLst>
                    <a:outerShdw blurRad="38100" dist="38100" dir="2700000" algn="tl">
                      <a:srgbClr val="DDDDDD"/>
                    </a:outerShdw>
                  </a:effectLst>
                  <a:ea typeface="Arial" pitchFamily="-65" charset="0"/>
                  <a:cs typeface="Arial" pitchFamily="-65" charset="0"/>
                </a:rPr>
                <a:t>CH1</a:t>
              </a:r>
            </a:p>
          </p:txBody>
        </p:sp>
        <p:sp>
          <p:nvSpPr>
            <p:cNvPr id="90153" name="Text Box 41"/>
            <p:cNvSpPr txBox="1">
              <a:spLocks noChangeArrowheads="1"/>
            </p:cNvSpPr>
            <p:nvPr/>
          </p:nvSpPr>
          <p:spPr bwMode="auto">
            <a:xfrm rot="5400000">
              <a:off x="2064" y="3535"/>
              <a:ext cx="324" cy="183"/>
            </a:xfrm>
            <a:prstGeom prst="rect">
              <a:avLst/>
            </a:prstGeom>
            <a:noFill/>
            <a:ln w="9525">
              <a:noFill/>
              <a:miter lim="800000"/>
              <a:headEnd/>
              <a:tailEnd/>
            </a:ln>
            <a:effectLst/>
          </p:spPr>
          <p:txBody>
            <a:bodyPr wrap="none">
              <a:prstTxWarp prst="textNoShape">
                <a:avLst/>
              </a:prstTxWarp>
              <a:spAutoFit/>
            </a:bodyPr>
            <a:lstStyle/>
            <a:p>
              <a:pPr eaLnBrk="1" hangingPunct="1"/>
              <a:r>
                <a:rPr lang="en-US" sz="1300" b="1">
                  <a:solidFill>
                    <a:schemeClr val="bg2"/>
                  </a:solidFill>
                  <a:ea typeface="Arial" pitchFamily="-65" charset="0"/>
                  <a:cs typeface="Arial" pitchFamily="-65" charset="0"/>
                </a:rPr>
                <a:t>CH3</a:t>
              </a:r>
            </a:p>
          </p:txBody>
        </p:sp>
        <p:sp>
          <p:nvSpPr>
            <p:cNvPr id="90154" name="Text Box 42"/>
            <p:cNvSpPr txBox="1">
              <a:spLocks noChangeArrowheads="1"/>
            </p:cNvSpPr>
            <p:nvPr/>
          </p:nvSpPr>
          <p:spPr bwMode="auto">
            <a:xfrm rot="5400000">
              <a:off x="2062" y="2963"/>
              <a:ext cx="324" cy="183"/>
            </a:xfrm>
            <a:prstGeom prst="rect">
              <a:avLst/>
            </a:prstGeom>
            <a:noFill/>
            <a:ln w="9525">
              <a:noFill/>
              <a:miter lim="800000"/>
              <a:headEnd/>
              <a:tailEnd/>
            </a:ln>
            <a:effectLst/>
          </p:spPr>
          <p:txBody>
            <a:bodyPr wrap="none">
              <a:prstTxWarp prst="textNoShape">
                <a:avLst/>
              </a:prstTxWarp>
              <a:spAutoFit/>
            </a:bodyPr>
            <a:lstStyle/>
            <a:p>
              <a:pPr eaLnBrk="1" hangingPunct="1"/>
              <a:r>
                <a:rPr lang="en-US" sz="1300" b="1">
                  <a:solidFill>
                    <a:schemeClr val="bg2"/>
                  </a:solidFill>
                  <a:ea typeface="Arial" pitchFamily="-65" charset="0"/>
                  <a:cs typeface="Arial" pitchFamily="-65" charset="0"/>
                </a:rPr>
                <a:t>CH2</a:t>
              </a:r>
            </a:p>
          </p:txBody>
        </p:sp>
        <p:sp>
          <p:nvSpPr>
            <p:cNvPr id="90155" name="Line 43"/>
            <p:cNvSpPr>
              <a:spLocks noChangeShapeType="1"/>
            </p:cNvSpPr>
            <p:nvPr/>
          </p:nvSpPr>
          <p:spPr bwMode="auto">
            <a:xfrm flipV="1">
              <a:off x="1954" y="2471"/>
              <a:ext cx="88" cy="1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0156" name="Line 44"/>
            <p:cNvSpPr>
              <a:spLocks noChangeShapeType="1"/>
            </p:cNvSpPr>
            <p:nvPr/>
          </p:nvSpPr>
          <p:spPr bwMode="auto">
            <a:xfrm>
              <a:off x="2688" y="2460"/>
              <a:ext cx="84" cy="8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0157" name="AutoShape 45"/>
            <p:cNvSpPr>
              <a:spLocks/>
            </p:cNvSpPr>
            <p:nvPr/>
          </p:nvSpPr>
          <p:spPr bwMode="auto">
            <a:xfrm>
              <a:off x="2696" y="2728"/>
              <a:ext cx="107" cy="1216"/>
            </a:xfrm>
            <a:prstGeom prst="rightBrace">
              <a:avLst>
                <a:gd name="adj1" fmla="val 94704"/>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0158" name="Line 46"/>
            <p:cNvSpPr>
              <a:spLocks noChangeShapeType="1"/>
            </p:cNvSpPr>
            <p:nvPr/>
          </p:nvSpPr>
          <p:spPr bwMode="auto">
            <a:xfrm>
              <a:off x="3362" y="2150"/>
              <a:ext cx="247" cy="333"/>
            </a:xfrm>
            <a:prstGeom prst="line">
              <a:avLst/>
            </a:prstGeom>
            <a:noFill/>
            <a:ln w="28575">
              <a:solidFill>
                <a:srgbClr val="9DB6E7"/>
              </a:solidFill>
              <a:round/>
              <a:headEnd type="triangle" w="med" len="med"/>
              <a:tailEnd/>
            </a:ln>
            <a:effectLst/>
          </p:spPr>
          <p:txBody>
            <a:bodyPr wrap="none" anchor="ctr">
              <a:prstTxWarp prst="textNoShape">
                <a:avLst/>
              </a:prstTxWarp>
            </a:bodyPr>
            <a:lstStyle/>
            <a:p>
              <a:endParaRPr lang="en-US"/>
            </a:p>
          </p:txBody>
        </p:sp>
        <p:sp>
          <p:nvSpPr>
            <p:cNvPr id="90159" name="Line 47"/>
            <p:cNvSpPr>
              <a:spLocks noChangeShapeType="1"/>
            </p:cNvSpPr>
            <p:nvPr/>
          </p:nvSpPr>
          <p:spPr bwMode="auto">
            <a:xfrm>
              <a:off x="3468" y="2028"/>
              <a:ext cx="144" cy="458"/>
            </a:xfrm>
            <a:prstGeom prst="line">
              <a:avLst/>
            </a:prstGeom>
            <a:noFill/>
            <a:ln w="28575">
              <a:solidFill>
                <a:srgbClr val="9DB6E7"/>
              </a:solidFill>
              <a:round/>
              <a:headEnd type="triangle" w="med" len="med"/>
              <a:tailEnd/>
            </a:ln>
            <a:effectLst/>
          </p:spPr>
          <p:txBody>
            <a:bodyPr wrap="none" anchor="ctr">
              <a:prstTxWarp prst="textNoShape">
                <a:avLst/>
              </a:prstTxWarp>
            </a:bodyPr>
            <a:lstStyle/>
            <a:p>
              <a:endParaRPr lang="en-US"/>
            </a:p>
          </p:txBody>
        </p:sp>
        <p:sp>
          <p:nvSpPr>
            <p:cNvPr id="90160" name="Line 48"/>
            <p:cNvSpPr>
              <a:spLocks noChangeShapeType="1"/>
            </p:cNvSpPr>
            <p:nvPr/>
          </p:nvSpPr>
          <p:spPr bwMode="auto">
            <a:xfrm>
              <a:off x="3583" y="1914"/>
              <a:ext cx="28" cy="571"/>
            </a:xfrm>
            <a:prstGeom prst="line">
              <a:avLst/>
            </a:prstGeom>
            <a:noFill/>
            <a:ln w="28575">
              <a:solidFill>
                <a:srgbClr val="9DB6E7"/>
              </a:solidFill>
              <a:round/>
              <a:headEnd type="triangle" w="med" len="med"/>
              <a:tailEnd/>
            </a:ln>
            <a:effectLst/>
          </p:spPr>
          <p:txBody>
            <a:bodyPr wrap="none" anchor="ctr">
              <a:prstTxWarp prst="textNoShape">
                <a:avLst/>
              </a:prstTxWarp>
            </a:bodyPr>
            <a:lstStyle/>
            <a:p>
              <a:endParaRPr lang="en-US"/>
            </a:p>
          </p:txBody>
        </p:sp>
        <p:sp>
          <p:nvSpPr>
            <p:cNvPr id="90161" name="Rectangle 49"/>
            <p:cNvSpPr>
              <a:spLocks noChangeArrowheads="1"/>
            </p:cNvSpPr>
            <p:nvPr/>
          </p:nvSpPr>
          <p:spPr bwMode="auto">
            <a:xfrm rot="2778488">
              <a:off x="1560" y="2337"/>
              <a:ext cx="310" cy="183"/>
            </a:xfrm>
            <a:prstGeom prst="rect">
              <a:avLst/>
            </a:prstGeom>
            <a:noFill/>
            <a:ln w="9525">
              <a:noFill/>
              <a:miter lim="800000"/>
              <a:headEnd/>
              <a:tailEnd/>
            </a:ln>
            <a:effectLst/>
          </p:spPr>
          <p:txBody>
            <a:bodyPr>
              <a:prstTxWarp prst="textNoShape">
                <a:avLst/>
              </a:prstTxWarp>
              <a:spAutoFit/>
            </a:bodyPr>
            <a:lstStyle/>
            <a:p>
              <a:pPr eaLnBrk="1" hangingPunct="1"/>
              <a:r>
                <a:rPr lang="en-US" sz="1300" b="1">
                  <a:effectLst>
                    <a:outerShdw blurRad="38100" dist="38100" dir="2700000" algn="tl">
                      <a:srgbClr val="DDDDDD"/>
                    </a:outerShdw>
                  </a:effectLst>
                  <a:ea typeface="Arial" pitchFamily="-65" charset="0"/>
                  <a:cs typeface="Arial" pitchFamily="-65" charset="0"/>
                </a:rPr>
                <a:t>CL</a:t>
              </a:r>
            </a:p>
          </p:txBody>
        </p:sp>
        <p:sp>
          <p:nvSpPr>
            <p:cNvPr id="90162" name="Line 50"/>
            <p:cNvSpPr>
              <a:spLocks noChangeShapeType="1"/>
            </p:cNvSpPr>
            <p:nvPr/>
          </p:nvSpPr>
          <p:spPr bwMode="auto">
            <a:xfrm>
              <a:off x="2863" y="1273"/>
              <a:ext cx="450" cy="267"/>
            </a:xfrm>
            <a:prstGeom prst="line">
              <a:avLst/>
            </a:prstGeom>
            <a:noFill/>
            <a:ln w="28575">
              <a:solidFill>
                <a:srgbClr val="9DB6E7"/>
              </a:solidFill>
              <a:round/>
              <a:headEnd/>
              <a:tailEnd type="triangle" w="med" len="med"/>
            </a:ln>
            <a:effectLst/>
          </p:spPr>
          <p:txBody>
            <a:bodyPr wrap="none" anchor="ctr">
              <a:prstTxWarp prst="textNoShape">
                <a:avLst/>
              </a:prstTxWarp>
            </a:bodyPr>
            <a:lstStyle/>
            <a:p>
              <a:endParaRPr lang="en-US"/>
            </a:p>
          </p:txBody>
        </p:sp>
        <p:sp>
          <p:nvSpPr>
            <p:cNvPr id="90163" name="Line 51"/>
            <p:cNvSpPr>
              <a:spLocks noChangeShapeType="1"/>
            </p:cNvSpPr>
            <p:nvPr/>
          </p:nvSpPr>
          <p:spPr bwMode="auto">
            <a:xfrm>
              <a:off x="2859" y="1271"/>
              <a:ext cx="349" cy="392"/>
            </a:xfrm>
            <a:prstGeom prst="line">
              <a:avLst/>
            </a:prstGeom>
            <a:noFill/>
            <a:ln w="28575">
              <a:solidFill>
                <a:srgbClr val="9DB6E7"/>
              </a:solidFill>
              <a:round/>
              <a:headEnd/>
              <a:tailEnd type="triangle" w="med" len="med"/>
            </a:ln>
            <a:effectLst/>
          </p:spPr>
          <p:txBody>
            <a:bodyPr wrap="none" anchor="ctr">
              <a:prstTxWarp prst="textNoShape">
                <a:avLst/>
              </a:prstTxWarp>
            </a:bodyPr>
            <a:lstStyle/>
            <a:p>
              <a:endParaRPr lang="en-US"/>
            </a:p>
          </p:txBody>
        </p:sp>
        <p:sp>
          <p:nvSpPr>
            <p:cNvPr id="90164" name="Line 52"/>
            <p:cNvSpPr>
              <a:spLocks noChangeShapeType="1"/>
            </p:cNvSpPr>
            <p:nvPr/>
          </p:nvSpPr>
          <p:spPr bwMode="auto">
            <a:xfrm>
              <a:off x="2861" y="1272"/>
              <a:ext cx="236" cy="505"/>
            </a:xfrm>
            <a:prstGeom prst="line">
              <a:avLst/>
            </a:prstGeom>
            <a:noFill/>
            <a:ln w="28575">
              <a:solidFill>
                <a:srgbClr val="9DB6E7"/>
              </a:solidFill>
              <a:round/>
              <a:headEnd/>
              <a:tailEnd type="triangle" w="med" len="med"/>
            </a:ln>
            <a:effectLst/>
          </p:spPr>
          <p:txBody>
            <a:bodyPr wrap="none" anchor="ctr">
              <a:prstTxWarp prst="textNoShape">
                <a:avLst/>
              </a:prstTxWarp>
            </a:bodyPr>
            <a:lstStyle/>
            <a:p>
              <a:endParaRPr lang="en-US"/>
            </a:p>
          </p:txBody>
        </p:sp>
        <p:sp>
          <p:nvSpPr>
            <p:cNvPr id="90165" name="Line 53"/>
            <p:cNvSpPr>
              <a:spLocks noChangeShapeType="1"/>
            </p:cNvSpPr>
            <p:nvPr/>
          </p:nvSpPr>
          <p:spPr bwMode="auto">
            <a:xfrm>
              <a:off x="2860" y="1271"/>
              <a:ext cx="127" cy="630"/>
            </a:xfrm>
            <a:prstGeom prst="line">
              <a:avLst/>
            </a:prstGeom>
            <a:noFill/>
            <a:ln w="28575">
              <a:solidFill>
                <a:srgbClr val="9DB6E7"/>
              </a:solidFill>
              <a:round/>
              <a:headEnd/>
              <a:tailEnd type="triangle" w="med" len="med"/>
            </a:ln>
            <a:effectLst/>
          </p:spPr>
          <p:txBody>
            <a:bodyPr wrap="none" anchor="ctr">
              <a:prstTxWarp prst="textNoShape">
                <a:avLst/>
              </a:prstTxWarp>
            </a:bodyPr>
            <a:lstStyle/>
            <a:p>
              <a:endParaRPr lang="en-US"/>
            </a:p>
          </p:txBody>
        </p:sp>
        <p:sp>
          <p:nvSpPr>
            <p:cNvPr id="90166" name="Line 54"/>
            <p:cNvSpPr>
              <a:spLocks noChangeShapeType="1"/>
            </p:cNvSpPr>
            <p:nvPr/>
          </p:nvSpPr>
          <p:spPr bwMode="auto">
            <a:xfrm flipH="1">
              <a:off x="1484" y="2596"/>
              <a:ext cx="642" cy="672"/>
            </a:xfrm>
            <a:prstGeom prst="line">
              <a:avLst/>
            </a:prstGeom>
            <a:noFill/>
            <a:ln w="28575">
              <a:solidFill>
                <a:schemeClr val="tx2"/>
              </a:solidFill>
              <a:round/>
              <a:headEnd type="triangle" w="med" len="med"/>
              <a:tailEnd/>
            </a:ln>
            <a:effectLst/>
          </p:spPr>
          <p:txBody>
            <a:bodyPr wrap="none" anchor="ctr">
              <a:prstTxWarp prst="textNoShape">
                <a:avLst/>
              </a:prstTxWarp>
            </a:bodyPr>
            <a:lstStyle/>
            <a:p>
              <a:endParaRPr lang="en-US"/>
            </a:p>
          </p:txBody>
        </p:sp>
        <p:sp>
          <p:nvSpPr>
            <p:cNvPr id="90167" name="Line 55"/>
            <p:cNvSpPr>
              <a:spLocks noChangeShapeType="1"/>
            </p:cNvSpPr>
            <p:nvPr/>
          </p:nvSpPr>
          <p:spPr bwMode="auto">
            <a:xfrm flipV="1">
              <a:off x="2149" y="3324"/>
              <a:ext cx="141"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0168" name="Line 56"/>
            <p:cNvSpPr>
              <a:spLocks noChangeShapeType="1"/>
            </p:cNvSpPr>
            <p:nvPr/>
          </p:nvSpPr>
          <p:spPr bwMode="auto">
            <a:xfrm>
              <a:off x="2444" y="3324"/>
              <a:ext cx="139"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sp>
        <p:nvSpPr>
          <p:cNvPr id="90169" name="Text Box 57"/>
          <p:cNvSpPr txBox="1">
            <a:spLocks noChangeArrowheads="1"/>
          </p:cNvSpPr>
          <p:nvPr/>
        </p:nvSpPr>
        <p:spPr bwMode="auto">
          <a:xfrm>
            <a:off x="4962526" y="6297712"/>
            <a:ext cx="3916500" cy="307777"/>
          </a:xfrm>
          <a:prstGeom prst="rect">
            <a:avLst/>
          </a:prstGeom>
          <a:noFill/>
          <a:ln w="19050">
            <a:noFill/>
            <a:miter lim="800000"/>
            <a:headEnd/>
            <a:tailEnd/>
          </a:ln>
          <a:effectLst/>
        </p:spPr>
        <p:txBody>
          <a:bodyPr wrap="square">
            <a:prstTxWarp prst="textNoShape">
              <a:avLst/>
            </a:prstTxWarp>
            <a:spAutoFit/>
          </a:bodyPr>
          <a:lstStyle/>
          <a:p>
            <a:pPr>
              <a:spcBef>
                <a:spcPct val="50000"/>
              </a:spcBef>
            </a:pPr>
            <a:r>
              <a:rPr lang="en-US" sz="1400" dirty="0">
                <a:solidFill>
                  <a:srgbClr val="3366FF"/>
                </a:solidFill>
              </a:rPr>
              <a:t>Modified from R. </a:t>
            </a:r>
            <a:r>
              <a:rPr lang="en-US" sz="1400" dirty="0" err="1">
                <a:solidFill>
                  <a:srgbClr val="3366FF"/>
                </a:solidFill>
              </a:rPr>
              <a:t>Rother</a:t>
            </a:r>
            <a:r>
              <a:rPr lang="en-US" sz="1400" dirty="0">
                <a:solidFill>
                  <a:srgbClr val="3366FF"/>
                </a:solidFill>
              </a:rPr>
              <a:t> (Alexion Pharmaceuticals)</a:t>
            </a:r>
          </a:p>
        </p:txBody>
      </p:sp>
      <p:sp>
        <p:nvSpPr>
          <p:cNvPr id="90170" name="Text Box 58"/>
          <p:cNvSpPr txBox="1">
            <a:spLocks noChangeArrowheads="1"/>
          </p:cNvSpPr>
          <p:nvPr/>
        </p:nvSpPr>
        <p:spPr bwMode="auto">
          <a:xfrm>
            <a:off x="387350" y="3892550"/>
            <a:ext cx="1979613"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0000"/>
                </a:solidFill>
              </a:rPr>
              <a:t>Kappa light chain constant region</a:t>
            </a:r>
            <a:endParaRPr lang="en-US"/>
          </a:p>
        </p:txBody>
      </p:sp>
      <p:sp>
        <p:nvSpPr>
          <p:cNvPr id="90171" name="Line 59"/>
          <p:cNvSpPr>
            <a:spLocks noChangeShapeType="1"/>
          </p:cNvSpPr>
          <p:nvPr/>
        </p:nvSpPr>
        <p:spPr bwMode="auto">
          <a:xfrm>
            <a:off x="2127250" y="4140200"/>
            <a:ext cx="585788" cy="0"/>
          </a:xfrm>
          <a:prstGeom prst="line">
            <a:avLst/>
          </a:prstGeom>
          <a:noFill/>
          <a:ln w="28575">
            <a:solidFill>
              <a:srgbClr val="FF9900"/>
            </a:solidFill>
            <a:round/>
            <a:headEnd/>
            <a:tailEnd type="triangle" w="med" len="med"/>
          </a:ln>
        </p:spPr>
        <p:txBody>
          <a:bodyPr wrap="none" anchor="ctr">
            <a:prstTxWarp prst="textNoShape">
              <a:avLst/>
            </a:prstTxWarp>
          </a:bodyPr>
          <a:lstStyle/>
          <a:p>
            <a:endParaRPr lang="en-US"/>
          </a:p>
        </p:txBody>
      </p:sp>
      <p:sp>
        <p:nvSpPr>
          <p:cNvPr id="90177" name="Line 65"/>
          <p:cNvSpPr>
            <a:spLocks noChangeShapeType="1"/>
          </p:cNvSpPr>
          <p:nvPr/>
        </p:nvSpPr>
        <p:spPr bwMode="auto">
          <a:xfrm>
            <a:off x="2309813" y="2482850"/>
            <a:ext cx="650875" cy="709613"/>
          </a:xfrm>
          <a:prstGeom prst="line">
            <a:avLst/>
          </a:prstGeom>
          <a:noFill/>
          <a:ln w="28575">
            <a:solidFill>
              <a:schemeClr val="accent2"/>
            </a:solidFill>
            <a:round/>
            <a:headEnd type="triangle" w="med" len="med"/>
            <a:tailEnd type="triangle" w="med" len="med"/>
          </a:ln>
        </p:spPr>
        <p:txBody>
          <a:bodyPr wrap="none" anchor="ctr">
            <a:prstTxWarp prst="textNoShape">
              <a:avLst/>
            </a:prstTxWarp>
          </a:bodyPr>
          <a:lstStyle/>
          <a:p>
            <a:endParaRPr lang="en-US"/>
          </a:p>
        </p:txBody>
      </p:sp>
      <p:sp>
        <p:nvSpPr>
          <p:cNvPr id="90178" name="Line 66"/>
          <p:cNvSpPr>
            <a:spLocks noChangeShapeType="1"/>
          </p:cNvSpPr>
          <p:nvPr/>
        </p:nvSpPr>
        <p:spPr bwMode="auto">
          <a:xfrm>
            <a:off x="1644650" y="3079750"/>
            <a:ext cx="650875" cy="709613"/>
          </a:xfrm>
          <a:prstGeom prst="line">
            <a:avLst/>
          </a:prstGeom>
          <a:noFill/>
          <a:ln w="28575">
            <a:solidFill>
              <a:schemeClr val="accent2"/>
            </a:solidFill>
            <a:round/>
            <a:headEnd type="triangle" w="med" len="med"/>
            <a:tailEnd type="triangle" w="med" len="med"/>
          </a:ln>
        </p:spPr>
        <p:txBody>
          <a:bodyPr wrap="none" anchor="ctr">
            <a:prstTxWarp prst="textNoShape">
              <a:avLst/>
            </a:prstTxWarp>
          </a:bodyPr>
          <a:lstStyle/>
          <a:p>
            <a:endParaRPr lang="en-US"/>
          </a:p>
        </p:txBody>
      </p:sp>
      <p:sp>
        <p:nvSpPr>
          <p:cNvPr id="90179" name="Text Box 67"/>
          <p:cNvSpPr txBox="1">
            <a:spLocks noChangeArrowheads="1"/>
          </p:cNvSpPr>
          <p:nvPr/>
        </p:nvSpPr>
        <p:spPr bwMode="auto">
          <a:xfrm>
            <a:off x="800100" y="2257425"/>
            <a:ext cx="1508125"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0000"/>
                </a:solidFill>
              </a:rPr>
              <a:t>H &amp; L Variable regions</a:t>
            </a:r>
          </a:p>
        </p:txBody>
      </p:sp>
      <p:cxnSp>
        <p:nvCxnSpPr>
          <p:cNvPr id="4" name="Straight Connector 3"/>
          <p:cNvCxnSpPr/>
          <p:nvPr/>
        </p:nvCxnSpPr>
        <p:spPr>
          <a:xfrm>
            <a:off x="312891" y="878475"/>
            <a:ext cx="8435823" cy="18404"/>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056884" y="969130"/>
            <a:ext cx="2854050" cy="3139321"/>
          </a:xfrm>
          <a:prstGeom prst="rect">
            <a:avLst/>
          </a:prstGeom>
          <a:noFill/>
        </p:spPr>
        <p:txBody>
          <a:bodyPr wrap="square" rtlCol="0">
            <a:spAutoFit/>
          </a:bodyPr>
          <a:lstStyle/>
          <a:p>
            <a:pPr marL="285750" indent="-285750">
              <a:buFont typeface="Arial"/>
              <a:buChar char="•"/>
            </a:pPr>
            <a:r>
              <a:rPr lang="en-US" dirty="0">
                <a:solidFill>
                  <a:srgbClr val="0000FF"/>
                </a:solidFill>
              </a:rPr>
              <a:t>Patients must be vaccinated against </a:t>
            </a:r>
            <a:r>
              <a:rPr lang="en-US" i="1" dirty="0">
                <a:solidFill>
                  <a:srgbClr val="0000FF"/>
                </a:solidFill>
              </a:rPr>
              <a:t>Neisseria meningitides </a:t>
            </a:r>
            <a:endParaRPr lang="en-US" dirty="0">
              <a:solidFill>
                <a:srgbClr val="0000FF"/>
              </a:solidFill>
            </a:endParaRPr>
          </a:p>
          <a:p>
            <a:pPr marL="285750" indent="-285750">
              <a:buFont typeface="Arial"/>
              <a:buChar char="•"/>
            </a:pPr>
            <a:r>
              <a:rPr lang="en-US" dirty="0">
                <a:solidFill>
                  <a:srgbClr val="0000FF"/>
                </a:solidFill>
              </a:rPr>
              <a:t>After initial loading dosing, given as an every two-week infusion </a:t>
            </a:r>
            <a:r>
              <a:rPr lang="en-US" i="1" u="sng" dirty="0">
                <a:solidFill>
                  <a:srgbClr val="0000FF"/>
                </a:solidFill>
              </a:rPr>
              <a:t>continuously</a:t>
            </a:r>
            <a:endParaRPr lang="en-US" dirty="0">
              <a:solidFill>
                <a:srgbClr val="0000FF"/>
              </a:solidFill>
            </a:endParaRPr>
          </a:p>
          <a:p>
            <a:pPr marL="285750" indent="-285750">
              <a:buFont typeface="Arial"/>
              <a:buChar char="•"/>
            </a:pPr>
            <a:r>
              <a:rPr lang="en-US" dirty="0">
                <a:solidFill>
                  <a:srgbClr val="0000FF"/>
                </a:solidFill>
              </a:rPr>
              <a:t>Generally well-tolerated</a:t>
            </a:r>
          </a:p>
          <a:p>
            <a:pPr marL="285750" indent="-285750">
              <a:buFont typeface="Arial"/>
              <a:buChar char="•"/>
            </a:pPr>
            <a:r>
              <a:rPr lang="en-US" dirty="0">
                <a:solidFill>
                  <a:srgbClr val="0070C0"/>
                </a:solidFill>
              </a:rPr>
              <a:t>Now largely replaced by ravulizumab (q8 week infusion)</a:t>
            </a:r>
          </a:p>
        </p:txBody>
      </p:sp>
    </p:spTree>
    <p:extLst>
      <p:ext uri="{BB962C8B-B14F-4D97-AF65-F5344CB8AC3E}">
        <p14:creationId xmlns:p14="http://schemas.microsoft.com/office/powerpoint/2010/main" val="923960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7772400" cy="1143000"/>
          </a:xfrm>
        </p:spPr>
        <p:txBody>
          <a:bodyPr>
            <a:normAutofit fontScale="90000"/>
          </a:bodyPr>
          <a:lstStyle/>
          <a:p>
            <a:r>
              <a:rPr lang="en-US" dirty="0">
                <a:solidFill>
                  <a:srgbClr val="4F81BD"/>
                </a:solidFill>
              </a:rPr>
              <a:t>What Is PNH?</a:t>
            </a:r>
            <a:br>
              <a:rPr lang="en-US" dirty="0"/>
            </a:br>
            <a:r>
              <a:rPr lang="en-US" sz="3200" dirty="0">
                <a:solidFill>
                  <a:srgbClr val="FF0000"/>
                </a:solidFill>
              </a:rPr>
              <a:t>(more than a hemolytic anemia)</a:t>
            </a:r>
            <a:endParaRPr lang="en-US" dirty="0">
              <a:solidFill>
                <a:srgbClr val="FF0000"/>
              </a:solidFill>
            </a:endParaRPr>
          </a:p>
        </p:txBody>
      </p:sp>
      <p:sp>
        <p:nvSpPr>
          <p:cNvPr id="7171" name="Rectangle 3"/>
          <p:cNvSpPr>
            <a:spLocks noGrp="1" noChangeArrowheads="1"/>
          </p:cNvSpPr>
          <p:nvPr>
            <p:ph type="body" idx="1"/>
          </p:nvPr>
        </p:nvSpPr>
        <p:spPr>
          <a:xfrm>
            <a:off x="457200" y="1722437"/>
            <a:ext cx="8229600" cy="4525963"/>
          </a:xfrm>
        </p:spPr>
        <p:txBody>
          <a:bodyPr>
            <a:normAutofit lnSpcReduction="10000"/>
          </a:bodyPr>
          <a:lstStyle/>
          <a:p>
            <a:pPr>
              <a:lnSpc>
                <a:spcPct val="90000"/>
              </a:lnSpc>
            </a:pPr>
            <a:r>
              <a:rPr lang="en-US" sz="2800" dirty="0">
                <a:solidFill>
                  <a:schemeClr val="tx1">
                    <a:lumMod val="50000"/>
                    <a:lumOff val="50000"/>
                  </a:schemeClr>
                </a:solidFill>
              </a:rPr>
              <a:t>A disorder of the </a:t>
            </a:r>
            <a:r>
              <a:rPr lang="en-US" sz="2800" i="1" u="sng" dirty="0">
                <a:solidFill>
                  <a:srgbClr val="0000FF"/>
                </a:solidFill>
              </a:rPr>
              <a:t>hematopoietic stem/progenitor cell (HSPC)</a:t>
            </a:r>
          </a:p>
          <a:p>
            <a:pPr>
              <a:lnSpc>
                <a:spcPct val="90000"/>
              </a:lnSpc>
            </a:pPr>
            <a:r>
              <a:rPr lang="en-US" sz="2800" dirty="0">
                <a:solidFill>
                  <a:schemeClr val="tx1">
                    <a:lumMod val="50000"/>
                    <a:lumOff val="50000"/>
                  </a:schemeClr>
                </a:solidFill>
              </a:rPr>
              <a:t>PNH is a consequence of </a:t>
            </a:r>
            <a:r>
              <a:rPr lang="en-US" sz="2800" i="1" u="sng" dirty="0">
                <a:solidFill>
                  <a:srgbClr val="0000FF"/>
                </a:solidFill>
              </a:rPr>
              <a:t>nonmalignant</a:t>
            </a:r>
            <a:r>
              <a:rPr lang="en-US" sz="2800" dirty="0">
                <a:solidFill>
                  <a:schemeClr val="tx1">
                    <a:lumMod val="50000"/>
                    <a:lumOff val="50000"/>
                  </a:schemeClr>
                </a:solidFill>
              </a:rPr>
              <a:t> clonal expansion of </a:t>
            </a:r>
            <a:r>
              <a:rPr lang="en-US" sz="2800" i="1" u="sng" dirty="0">
                <a:solidFill>
                  <a:srgbClr val="0000FF"/>
                </a:solidFill>
              </a:rPr>
              <a:t>one or several HSPCs </a:t>
            </a:r>
            <a:r>
              <a:rPr lang="en-US" sz="2800" dirty="0">
                <a:solidFill>
                  <a:schemeClr val="tx1">
                    <a:lumMod val="50000"/>
                    <a:lumOff val="50000"/>
                  </a:schemeClr>
                </a:solidFill>
              </a:rPr>
              <a:t>that have acquired a </a:t>
            </a:r>
            <a:r>
              <a:rPr lang="en-US" sz="2800" i="1" u="sng" dirty="0">
                <a:solidFill>
                  <a:srgbClr val="0000FF"/>
                </a:solidFill>
              </a:rPr>
              <a:t>somatic mutation of </a:t>
            </a:r>
            <a:r>
              <a:rPr lang="en-US" sz="2800" u="sng" dirty="0">
                <a:solidFill>
                  <a:srgbClr val="0000FF"/>
                </a:solidFill>
              </a:rPr>
              <a:t>PIGA</a:t>
            </a:r>
            <a:r>
              <a:rPr lang="en-US" sz="2800" dirty="0">
                <a:solidFill>
                  <a:schemeClr val="tx1">
                    <a:lumMod val="50000"/>
                    <a:lumOff val="50000"/>
                  </a:schemeClr>
                </a:solidFill>
              </a:rPr>
              <a:t>  </a:t>
            </a:r>
          </a:p>
          <a:p>
            <a:pPr>
              <a:lnSpc>
                <a:spcPct val="90000"/>
              </a:lnSpc>
            </a:pPr>
            <a:r>
              <a:rPr lang="en-US" sz="2800" dirty="0">
                <a:solidFill>
                  <a:schemeClr val="tx1">
                    <a:lumMod val="50000"/>
                    <a:lumOff val="50000"/>
                  </a:schemeClr>
                </a:solidFill>
              </a:rPr>
              <a:t>Because of mutant-</a:t>
            </a:r>
            <a:r>
              <a:rPr lang="en-US" sz="2800" i="1" dirty="0">
                <a:solidFill>
                  <a:schemeClr val="tx1">
                    <a:lumMod val="50000"/>
                    <a:lumOff val="50000"/>
                  </a:schemeClr>
                </a:solidFill>
              </a:rPr>
              <a:t>PIGA</a:t>
            </a:r>
            <a:r>
              <a:rPr lang="en-US" sz="2800" dirty="0">
                <a:solidFill>
                  <a:schemeClr val="tx1">
                    <a:lumMod val="50000"/>
                    <a:lumOff val="50000"/>
                  </a:schemeClr>
                </a:solidFill>
              </a:rPr>
              <a:t>, progeny of affected HSPC’s are deficient in </a:t>
            </a:r>
            <a:r>
              <a:rPr lang="en-US" sz="2800" i="1" u="sng" dirty="0">
                <a:solidFill>
                  <a:srgbClr val="0000FF"/>
                </a:solidFill>
              </a:rPr>
              <a:t>all</a:t>
            </a:r>
            <a:r>
              <a:rPr lang="en-US" sz="2800" dirty="0">
                <a:solidFill>
                  <a:schemeClr val="tx1">
                    <a:lumMod val="50000"/>
                    <a:lumOff val="50000"/>
                  </a:schemeClr>
                </a:solidFill>
              </a:rPr>
              <a:t> glycosyl phosphatidylinositol-anchored proteins (GPI-APs) that are normally expressed on hematopoietic cells</a:t>
            </a:r>
          </a:p>
          <a:p>
            <a:pPr>
              <a:lnSpc>
                <a:spcPct val="90000"/>
              </a:lnSpc>
            </a:pPr>
            <a:r>
              <a:rPr lang="en-US" sz="2800" dirty="0">
                <a:solidFill>
                  <a:schemeClr val="tx1">
                    <a:lumMod val="50000"/>
                    <a:lumOff val="50000"/>
                  </a:schemeClr>
                </a:solidFill>
              </a:rPr>
              <a:t>Major clinical manifestations in addition to hemolytic anemia: </a:t>
            </a:r>
            <a:r>
              <a:rPr lang="en-US" sz="2800" i="1" u="sng" dirty="0">
                <a:solidFill>
                  <a:srgbClr val="0000FF"/>
                </a:solidFill>
              </a:rPr>
              <a:t>bone marrow insufficiency or failure</a:t>
            </a:r>
            <a:r>
              <a:rPr lang="en-US" sz="2800" dirty="0">
                <a:solidFill>
                  <a:srgbClr val="0000FF"/>
                </a:solidFill>
              </a:rPr>
              <a:t> and</a:t>
            </a:r>
            <a:r>
              <a:rPr lang="en-US" sz="2800" dirty="0">
                <a:solidFill>
                  <a:schemeClr val="tx1">
                    <a:lumMod val="50000"/>
                    <a:lumOff val="50000"/>
                  </a:schemeClr>
                </a:solidFill>
              </a:rPr>
              <a:t> </a:t>
            </a:r>
            <a:r>
              <a:rPr lang="en-US" sz="2800" i="1" u="sng" dirty="0">
                <a:solidFill>
                  <a:srgbClr val="0000FF"/>
                </a:solidFill>
              </a:rPr>
              <a:t>thrombophilia</a:t>
            </a:r>
          </a:p>
        </p:txBody>
      </p:sp>
      <p:sp>
        <p:nvSpPr>
          <p:cNvPr id="7172" name="Text Box 4"/>
          <p:cNvSpPr txBox="1">
            <a:spLocks noChangeArrowheads="1"/>
          </p:cNvSpPr>
          <p:nvPr/>
        </p:nvSpPr>
        <p:spPr bwMode="auto">
          <a:xfrm>
            <a:off x="609600" y="6324600"/>
            <a:ext cx="3549650" cy="304800"/>
          </a:xfrm>
          <a:prstGeom prst="rect">
            <a:avLst/>
          </a:prstGeom>
          <a:noFill/>
          <a:ln w="9525">
            <a:noFill/>
            <a:miter lim="800000"/>
            <a:headEnd/>
            <a:tailEnd/>
          </a:ln>
          <a:effectLst/>
        </p:spPr>
        <p:txBody>
          <a:bodyPr wrap="none">
            <a:prstTxWarp prst="textNoShape">
              <a:avLst/>
            </a:prstTxWarp>
            <a:spAutoFit/>
          </a:bodyPr>
          <a:lstStyle/>
          <a:p>
            <a:r>
              <a:rPr lang="en-US" sz="1400" i="1" dirty="0">
                <a:solidFill>
                  <a:schemeClr val="bg1"/>
                </a:solidFill>
              </a:rPr>
              <a:t>PIGA</a:t>
            </a:r>
            <a:r>
              <a:rPr lang="en-US" sz="1400" dirty="0">
                <a:solidFill>
                  <a:schemeClr val="bg1"/>
                </a:solidFill>
              </a:rPr>
              <a:t> = phosphatidylinositol glycan class A</a:t>
            </a:r>
          </a:p>
        </p:txBody>
      </p:sp>
      <p:sp>
        <p:nvSpPr>
          <p:cNvPr id="7173" name="Rectangle 5"/>
          <p:cNvSpPr>
            <a:spLocks noChangeArrowheads="1"/>
          </p:cNvSpPr>
          <p:nvPr/>
        </p:nvSpPr>
        <p:spPr bwMode="auto">
          <a:xfrm>
            <a:off x="6026150" y="6346825"/>
            <a:ext cx="3124200" cy="274638"/>
          </a:xfrm>
          <a:prstGeom prst="rect">
            <a:avLst/>
          </a:prstGeom>
          <a:noFill/>
          <a:ln w="19050">
            <a:noFill/>
            <a:miter lim="800000"/>
            <a:headEnd/>
            <a:tailEnd/>
          </a:ln>
          <a:effectLst/>
        </p:spPr>
        <p:txBody>
          <a:bodyPr wrap="none">
            <a:prstTxWarp prst="textNoShape">
              <a:avLst/>
            </a:prstTxWarp>
            <a:spAutoFit/>
          </a:bodyPr>
          <a:lstStyle/>
          <a:p>
            <a:pPr algn="r"/>
            <a:r>
              <a:rPr lang="en-US" sz="1200" dirty="0">
                <a:solidFill>
                  <a:schemeClr val="bg1"/>
                </a:solidFill>
              </a:rPr>
              <a:t>Parker C et al. </a:t>
            </a:r>
            <a:r>
              <a:rPr lang="en-US" sz="1200" i="1" dirty="0">
                <a:solidFill>
                  <a:schemeClr val="bg1"/>
                </a:solidFill>
              </a:rPr>
              <a:t>Blood</a:t>
            </a:r>
            <a:r>
              <a:rPr lang="en-US" sz="1200" dirty="0">
                <a:solidFill>
                  <a:schemeClr val="bg1"/>
                </a:solidFill>
              </a:rPr>
              <a:t>. 2005;106:3699-3709.</a:t>
            </a:r>
          </a:p>
        </p:txBody>
      </p:sp>
      <p:sp>
        <p:nvSpPr>
          <p:cNvPr id="7175" name="Line 7"/>
          <p:cNvSpPr>
            <a:spLocks noChangeShapeType="1"/>
          </p:cNvSpPr>
          <p:nvPr/>
        </p:nvSpPr>
        <p:spPr bwMode="auto">
          <a:xfrm>
            <a:off x="457200" y="1487788"/>
            <a:ext cx="8153400" cy="0"/>
          </a:xfrm>
          <a:prstGeom prst="line">
            <a:avLst/>
          </a:prstGeom>
          <a:noFill/>
          <a:ln w="38100">
            <a:solidFill>
              <a:schemeClr val="accent2"/>
            </a:solidFill>
            <a:round/>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4965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81" y="1665404"/>
            <a:ext cx="4724906" cy="369332"/>
          </a:xfrm>
          <a:prstGeom prst="rect">
            <a:avLst/>
          </a:prstGeom>
          <a:noFill/>
        </p:spPr>
        <p:txBody>
          <a:bodyPr wrap="square" rtlCol="0">
            <a:spAutoFit/>
          </a:bodyPr>
          <a:lstStyle/>
          <a:p>
            <a:r>
              <a:rPr lang="en-US" dirty="0">
                <a:solidFill>
                  <a:schemeClr val="tx2"/>
                </a:solidFill>
              </a:rPr>
              <a:t>C3b</a:t>
            </a:r>
            <a:r>
              <a:rPr lang="en-US" dirty="0">
                <a:solidFill>
                  <a:srgbClr val="FF0000"/>
                </a:solidFill>
              </a:rPr>
              <a:t>Bb</a:t>
            </a:r>
            <a:r>
              <a:rPr lang="en-US" dirty="0">
                <a:solidFill>
                  <a:schemeClr val="accent2"/>
                </a:solidFill>
              </a:rPr>
              <a:t>P</a:t>
            </a:r>
            <a:r>
              <a:rPr lang="en-US" dirty="0"/>
              <a:t>                 </a:t>
            </a:r>
            <a:r>
              <a:rPr lang="en-US" dirty="0">
                <a:solidFill>
                  <a:srgbClr val="008000"/>
                </a:solidFill>
              </a:rPr>
              <a:t>C3b</a:t>
            </a:r>
            <a:r>
              <a:rPr lang="en-US" dirty="0">
                <a:solidFill>
                  <a:srgbClr val="FF0000"/>
                </a:solidFill>
              </a:rPr>
              <a:t>Bb</a:t>
            </a:r>
            <a:r>
              <a:rPr lang="en-US" dirty="0">
                <a:solidFill>
                  <a:srgbClr val="008000"/>
                </a:solidFill>
              </a:rPr>
              <a:t>C3b</a:t>
            </a:r>
            <a:r>
              <a:rPr lang="en-US" dirty="0">
                <a:solidFill>
                  <a:srgbClr val="C0504D"/>
                </a:solidFill>
              </a:rPr>
              <a:t>P</a:t>
            </a:r>
            <a:r>
              <a:rPr lang="en-US" dirty="0"/>
              <a:t>                </a:t>
            </a:r>
            <a:r>
              <a:rPr lang="en-US" dirty="0">
                <a:solidFill>
                  <a:srgbClr val="3366FF"/>
                </a:solidFill>
              </a:rPr>
              <a:t>C5b</a:t>
            </a:r>
            <a:r>
              <a:rPr lang="en-US" dirty="0"/>
              <a:t>-</a:t>
            </a:r>
            <a:r>
              <a:rPr lang="en-US" dirty="0">
                <a:solidFill>
                  <a:srgbClr val="FF6600"/>
                </a:solidFill>
              </a:rPr>
              <a:t>8-9n</a:t>
            </a:r>
          </a:p>
        </p:txBody>
      </p:sp>
      <p:cxnSp>
        <p:nvCxnSpPr>
          <p:cNvPr id="6" name="Straight Arrow Connector 5"/>
          <p:cNvCxnSpPr/>
          <p:nvPr/>
        </p:nvCxnSpPr>
        <p:spPr>
          <a:xfrm>
            <a:off x="2559986" y="1889531"/>
            <a:ext cx="693990" cy="1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77223" y="1878087"/>
            <a:ext cx="693990" cy="1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urved Up Arrow 19"/>
          <p:cNvSpPr/>
          <p:nvPr/>
        </p:nvSpPr>
        <p:spPr>
          <a:xfrm>
            <a:off x="4570600" y="1665404"/>
            <a:ext cx="513577" cy="21268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a:off x="2640680" y="1665404"/>
            <a:ext cx="513577" cy="21268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430582" y="1371703"/>
            <a:ext cx="532252" cy="369332"/>
          </a:xfrm>
          <a:prstGeom prst="rect">
            <a:avLst/>
          </a:prstGeom>
          <a:noFill/>
        </p:spPr>
        <p:txBody>
          <a:bodyPr wrap="square" rtlCol="0">
            <a:spAutoFit/>
          </a:bodyPr>
          <a:lstStyle/>
          <a:p>
            <a:r>
              <a:rPr lang="en-US" dirty="0">
                <a:solidFill>
                  <a:srgbClr val="008000"/>
                </a:solidFill>
              </a:rPr>
              <a:t>C3</a:t>
            </a:r>
          </a:p>
        </p:txBody>
      </p:sp>
      <p:sp>
        <p:nvSpPr>
          <p:cNvPr id="23" name="TextBox 22"/>
          <p:cNvSpPr txBox="1"/>
          <p:nvPr/>
        </p:nvSpPr>
        <p:spPr>
          <a:xfrm>
            <a:off x="2925481" y="1437076"/>
            <a:ext cx="457551" cy="276999"/>
          </a:xfrm>
          <a:prstGeom prst="rect">
            <a:avLst/>
          </a:prstGeom>
          <a:noFill/>
        </p:spPr>
        <p:txBody>
          <a:bodyPr wrap="square" rtlCol="0">
            <a:spAutoFit/>
          </a:bodyPr>
          <a:lstStyle/>
          <a:p>
            <a:r>
              <a:rPr lang="en-US" sz="1200" dirty="0">
                <a:solidFill>
                  <a:srgbClr val="660066"/>
                </a:solidFill>
              </a:rPr>
              <a:t>C3a</a:t>
            </a:r>
          </a:p>
        </p:txBody>
      </p:sp>
      <p:sp>
        <p:nvSpPr>
          <p:cNvPr id="24" name="TextBox 23"/>
          <p:cNvSpPr txBox="1"/>
          <p:nvPr/>
        </p:nvSpPr>
        <p:spPr>
          <a:xfrm>
            <a:off x="4383849" y="1355139"/>
            <a:ext cx="466888" cy="369332"/>
          </a:xfrm>
          <a:prstGeom prst="rect">
            <a:avLst/>
          </a:prstGeom>
          <a:noFill/>
        </p:spPr>
        <p:txBody>
          <a:bodyPr wrap="square" rtlCol="0">
            <a:spAutoFit/>
          </a:bodyPr>
          <a:lstStyle/>
          <a:p>
            <a:r>
              <a:rPr lang="en-US" dirty="0">
                <a:solidFill>
                  <a:srgbClr val="3366FF"/>
                </a:solidFill>
              </a:rPr>
              <a:t>C5</a:t>
            </a:r>
          </a:p>
        </p:txBody>
      </p:sp>
      <p:sp>
        <p:nvSpPr>
          <p:cNvPr id="25" name="TextBox 24"/>
          <p:cNvSpPr txBox="1"/>
          <p:nvPr/>
        </p:nvSpPr>
        <p:spPr>
          <a:xfrm>
            <a:off x="4850737" y="1437076"/>
            <a:ext cx="438876" cy="276999"/>
          </a:xfrm>
          <a:prstGeom prst="rect">
            <a:avLst/>
          </a:prstGeom>
          <a:noFill/>
        </p:spPr>
        <p:txBody>
          <a:bodyPr wrap="square" rtlCol="0">
            <a:spAutoFit/>
          </a:bodyPr>
          <a:lstStyle/>
          <a:p>
            <a:r>
              <a:rPr lang="en-US" sz="1200" dirty="0">
                <a:solidFill>
                  <a:srgbClr val="660066"/>
                </a:solidFill>
              </a:rPr>
              <a:t>C5a</a:t>
            </a:r>
          </a:p>
        </p:txBody>
      </p:sp>
      <p:grpSp>
        <p:nvGrpSpPr>
          <p:cNvPr id="5" name="Group 4"/>
          <p:cNvGrpSpPr/>
          <p:nvPr/>
        </p:nvGrpSpPr>
        <p:grpSpPr>
          <a:xfrm>
            <a:off x="4131358" y="652516"/>
            <a:ext cx="1060220" cy="822960"/>
            <a:chOff x="4131358" y="674929"/>
            <a:chExt cx="1060220" cy="822960"/>
          </a:xfrm>
        </p:grpSpPr>
        <p:sp>
          <p:nvSpPr>
            <p:cNvPr id="26" name="Down Arrow Callout 25"/>
            <p:cNvSpPr/>
            <p:nvPr/>
          </p:nvSpPr>
          <p:spPr>
            <a:xfrm>
              <a:off x="4205809" y="674929"/>
              <a:ext cx="822960" cy="822960"/>
            </a:xfrm>
            <a:prstGeom prst="downArrowCallout">
              <a:avLst/>
            </a:prstGeom>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8" name="TextBox 27"/>
            <p:cNvSpPr txBox="1"/>
            <p:nvPr/>
          </p:nvSpPr>
          <p:spPr>
            <a:xfrm>
              <a:off x="4131358" y="772061"/>
              <a:ext cx="1060220" cy="461665"/>
            </a:xfrm>
            <a:prstGeom prst="rect">
              <a:avLst/>
            </a:prstGeom>
            <a:noFill/>
          </p:spPr>
          <p:txBody>
            <a:bodyPr wrap="square" rtlCol="0">
              <a:spAutoFit/>
            </a:bodyPr>
            <a:lstStyle/>
            <a:p>
              <a:r>
                <a:rPr lang="en-US" sz="1200" dirty="0"/>
                <a:t>Eculizumab/</a:t>
              </a:r>
            </a:p>
            <a:p>
              <a:r>
                <a:rPr lang="en-US" sz="1200" dirty="0"/>
                <a:t>Ravulizumab</a:t>
              </a:r>
            </a:p>
          </p:txBody>
        </p:sp>
      </p:grpSp>
      <p:sp>
        <p:nvSpPr>
          <p:cNvPr id="30" name="Up Arrow 29"/>
          <p:cNvSpPr/>
          <p:nvPr/>
        </p:nvSpPr>
        <p:spPr>
          <a:xfrm>
            <a:off x="2035398" y="1954898"/>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Up Arrow 30"/>
          <p:cNvSpPr/>
          <p:nvPr/>
        </p:nvSpPr>
        <p:spPr>
          <a:xfrm>
            <a:off x="3644489" y="1936219"/>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Up Arrow 31"/>
          <p:cNvSpPr/>
          <p:nvPr/>
        </p:nvSpPr>
        <p:spPr>
          <a:xfrm>
            <a:off x="5785834" y="1936222"/>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797288" y="2169667"/>
            <a:ext cx="707998" cy="307777"/>
          </a:xfrm>
          <a:prstGeom prst="rect">
            <a:avLst/>
          </a:prstGeom>
          <a:noFill/>
        </p:spPr>
        <p:txBody>
          <a:bodyPr wrap="square" rtlCol="0">
            <a:spAutoFit/>
          </a:bodyPr>
          <a:lstStyle/>
          <a:p>
            <a:r>
              <a:rPr lang="en-US" sz="1400" dirty="0">
                <a:solidFill>
                  <a:srgbClr val="000090"/>
                </a:solidFill>
              </a:rPr>
              <a:t>CD55†</a:t>
            </a:r>
          </a:p>
        </p:txBody>
      </p:sp>
      <p:sp>
        <p:nvSpPr>
          <p:cNvPr id="34" name="TextBox 33"/>
          <p:cNvSpPr txBox="1"/>
          <p:nvPr/>
        </p:nvSpPr>
        <p:spPr>
          <a:xfrm>
            <a:off x="3409375" y="2160342"/>
            <a:ext cx="707998" cy="307777"/>
          </a:xfrm>
          <a:prstGeom prst="rect">
            <a:avLst/>
          </a:prstGeom>
          <a:noFill/>
        </p:spPr>
        <p:txBody>
          <a:bodyPr wrap="square" rtlCol="0">
            <a:spAutoFit/>
          </a:bodyPr>
          <a:lstStyle/>
          <a:p>
            <a:r>
              <a:rPr lang="en-US" sz="1400" dirty="0">
                <a:solidFill>
                  <a:srgbClr val="000090"/>
                </a:solidFill>
              </a:rPr>
              <a:t>CD55†</a:t>
            </a:r>
          </a:p>
        </p:txBody>
      </p:sp>
      <p:sp>
        <p:nvSpPr>
          <p:cNvPr id="35" name="TextBox 34"/>
          <p:cNvSpPr txBox="1"/>
          <p:nvPr/>
        </p:nvSpPr>
        <p:spPr>
          <a:xfrm>
            <a:off x="5543891" y="2153980"/>
            <a:ext cx="828896" cy="307777"/>
          </a:xfrm>
          <a:prstGeom prst="rect">
            <a:avLst/>
          </a:prstGeom>
          <a:noFill/>
        </p:spPr>
        <p:txBody>
          <a:bodyPr wrap="square" rtlCol="0">
            <a:spAutoFit/>
          </a:bodyPr>
          <a:lstStyle/>
          <a:p>
            <a:r>
              <a:rPr lang="en-US" sz="1400" dirty="0">
                <a:solidFill>
                  <a:srgbClr val="FF0000"/>
                </a:solidFill>
              </a:rPr>
              <a:t>CD59</a:t>
            </a:r>
            <a:r>
              <a:rPr lang="en-US" sz="1400" dirty="0">
                <a:solidFill>
                  <a:srgbClr val="000090"/>
                </a:solidFill>
              </a:rPr>
              <a:t>†</a:t>
            </a:r>
            <a:r>
              <a:rPr lang="en-US" sz="1400" dirty="0">
                <a:solidFill>
                  <a:srgbClr val="0000FF"/>
                </a:solidFill>
              </a:rPr>
              <a:t>*</a:t>
            </a:r>
          </a:p>
        </p:txBody>
      </p:sp>
      <p:sp>
        <p:nvSpPr>
          <p:cNvPr id="36" name="TextBox 35"/>
          <p:cNvSpPr txBox="1"/>
          <p:nvPr/>
        </p:nvSpPr>
        <p:spPr>
          <a:xfrm>
            <a:off x="854207" y="2627874"/>
            <a:ext cx="317233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aseline="30000" dirty="0">
                <a:solidFill>
                  <a:srgbClr val="0000FF"/>
                </a:solidFill>
              </a:rPr>
              <a:t>†</a:t>
            </a:r>
            <a:r>
              <a:rPr lang="en-US" sz="1400" dirty="0"/>
              <a:t>GPI-anchored proteins deficient in PNH</a:t>
            </a:r>
          </a:p>
        </p:txBody>
      </p:sp>
      <p:sp>
        <p:nvSpPr>
          <p:cNvPr id="37" name="TextBox 36"/>
          <p:cNvSpPr txBox="1"/>
          <p:nvPr/>
        </p:nvSpPr>
        <p:spPr>
          <a:xfrm>
            <a:off x="1267374" y="1461591"/>
            <a:ext cx="1163208"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a:t>C3 convertase</a:t>
            </a:r>
          </a:p>
        </p:txBody>
      </p:sp>
      <p:sp>
        <p:nvSpPr>
          <p:cNvPr id="38" name="TextBox 37"/>
          <p:cNvSpPr txBox="1"/>
          <p:nvPr/>
        </p:nvSpPr>
        <p:spPr>
          <a:xfrm>
            <a:off x="3286001" y="1461591"/>
            <a:ext cx="1163208"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a:t>C5 convertase</a:t>
            </a:r>
          </a:p>
        </p:txBody>
      </p:sp>
      <p:sp>
        <p:nvSpPr>
          <p:cNvPr id="39" name="TextBox 38"/>
          <p:cNvSpPr txBox="1"/>
          <p:nvPr/>
        </p:nvSpPr>
        <p:spPr>
          <a:xfrm>
            <a:off x="5228255" y="1276925"/>
            <a:ext cx="116320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a:t>membrane attack complex</a:t>
            </a:r>
          </a:p>
        </p:txBody>
      </p:sp>
      <p:cxnSp>
        <p:nvCxnSpPr>
          <p:cNvPr id="41" name="Straight Connector 40"/>
          <p:cNvCxnSpPr/>
          <p:nvPr/>
        </p:nvCxnSpPr>
        <p:spPr>
          <a:xfrm flipV="1">
            <a:off x="317484" y="3156418"/>
            <a:ext cx="7722326" cy="18677"/>
          </a:xfrm>
          <a:prstGeom prst="line">
            <a:avLst/>
          </a:prstGeom>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2112405" y="4118302"/>
            <a:ext cx="762698" cy="7284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350515" y="4435813"/>
            <a:ext cx="255118" cy="20544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878099" y="4333089"/>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453231" y="4015578"/>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81554" y="4703259"/>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375533" y="4845931"/>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112405" y="4186266"/>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034707" y="4559420"/>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rot="5400000">
            <a:off x="2906601" y="4485199"/>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a:off x="2038183" y="4361592"/>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10800000">
            <a:off x="2681304" y="4066940"/>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rot="10800000">
            <a:off x="2190103" y="4745282"/>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585285" y="4845542"/>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272817" y="4060196"/>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781554" y="4158639"/>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6-Point Star 57"/>
          <p:cNvSpPr/>
          <p:nvPr/>
        </p:nvSpPr>
        <p:spPr>
          <a:xfrm>
            <a:off x="2859252" y="4699563"/>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6-Point Star 58"/>
          <p:cNvSpPr/>
          <p:nvPr/>
        </p:nvSpPr>
        <p:spPr>
          <a:xfrm>
            <a:off x="2407868" y="3884645"/>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6-Point Star 59"/>
          <p:cNvSpPr/>
          <p:nvPr/>
        </p:nvSpPr>
        <p:spPr>
          <a:xfrm>
            <a:off x="1874289" y="4569798"/>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4-Point Star 60"/>
          <p:cNvSpPr/>
          <p:nvPr/>
        </p:nvSpPr>
        <p:spPr>
          <a:xfrm>
            <a:off x="2670514" y="3932440"/>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4-Point Star 61"/>
          <p:cNvSpPr/>
          <p:nvPr/>
        </p:nvSpPr>
        <p:spPr>
          <a:xfrm>
            <a:off x="2955797" y="4435813"/>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4-Point Star 62"/>
          <p:cNvSpPr/>
          <p:nvPr/>
        </p:nvSpPr>
        <p:spPr>
          <a:xfrm>
            <a:off x="1874289" y="4317722"/>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017945" y="4119599"/>
            <a:ext cx="762698" cy="7284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169156" y="4169665"/>
            <a:ext cx="460275" cy="5976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406256" y="4960587"/>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Magnetic Disk 67"/>
          <p:cNvSpPr/>
          <p:nvPr/>
        </p:nvSpPr>
        <p:spPr>
          <a:xfrm>
            <a:off x="5266189" y="4082958"/>
            <a:ext cx="258507" cy="95266"/>
          </a:xfrm>
          <a:prstGeom prst="flowChartMagneticDisk">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60445" y="4162421"/>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229297" y="3912543"/>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465056" y="3864803"/>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5524696" y="4948655"/>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Magnetic Disk 72"/>
          <p:cNvSpPr/>
          <p:nvPr/>
        </p:nvSpPr>
        <p:spPr>
          <a:xfrm>
            <a:off x="5289335" y="4758350"/>
            <a:ext cx="258507" cy="95266"/>
          </a:xfrm>
          <a:prstGeom prst="flowChartMagneticDisk">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5513261" y="3961169"/>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305037" y="4869666"/>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390005" y="4703259"/>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4710070" y="3940046"/>
            <a:ext cx="432673" cy="246221"/>
          </a:xfrm>
          <a:prstGeom prst="rect">
            <a:avLst/>
          </a:prstGeom>
          <a:noFill/>
        </p:spPr>
        <p:txBody>
          <a:bodyPr wrap="square" rtlCol="0">
            <a:spAutoFit/>
          </a:bodyPr>
          <a:lstStyle/>
          <a:p>
            <a:r>
              <a:rPr lang="en-US" sz="1000" dirty="0">
                <a:solidFill>
                  <a:srgbClr val="FF0000"/>
                </a:solidFill>
              </a:rPr>
              <a:t>LDH</a:t>
            </a:r>
          </a:p>
        </p:txBody>
      </p:sp>
      <p:sp>
        <p:nvSpPr>
          <p:cNvPr id="78" name="TextBox 77"/>
          <p:cNvSpPr txBox="1"/>
          <p:nvPr/>
        </p:nvSpPr>
        <p:spPr>
          <a:xfrm>
            <a:off x="5178855" y="3638424"/>
            <a:ext cx="478194" cy="246221"/>
          </a:xfrm>
          <a:prstGeom prst="rect">
            <a:avLst/>
          </a:prstGeom>
          <a:noFill/>
        </p:spPr>
        <p:txBody>
          <a:bodyPr wrap="square" rtlCol="0">
            <a:spAutoFit/>
          </a:bodyPr>
          <a:lstStyle/>
          <a:p>
            <a:r>
              <a:rPr lang="en-US" sz="1000" dirty="0">
                <a:solidFill>
                  <a:srgbClr val="FF0000"/>
                </a:solidFill>
              </a:rPr>
              <a:t>LDH</a:t>
            </a:r>
          </a:p>
        </p:txBody>
      </p:sp>
      <p:sp>
        <p:nvSpPr>
          <p:cNvPr id="79" name="TextBox 78"/>
          <p:cNvSpPr txBox="1"/>
          <p:nvPr/>
        </p:nvSpPr>
        <p:spPr>
          <a:xfrm>
            <a:off x="5756779" y="3959847"/>
            <a:ext cx="436194" cy="246221"/>
          </a:xfrm>
          <a:prstGeom prst="rect">
            <a:avLst/>
          </a:prstGeom>
          <a:noFill/>
        </p:spPr>
        <p:txBody>
          <a:bodyPr wrap="square" rtlCol="0">
            <a:spAutoFit/>
          </a:bodyPr>
          <a:lstStyle/>
          <a:p>
            <a:r>
              <a:rPr lang="en-US" sz="1000" dirty="0">
                <a:solidFill>
                  <a:srgbClr val="FF0000"/>
                </a:solidFill>
              </a:rPr>
              <a:t>LDH</a:t>
            </a:r>
          </a:p>
        </p:txBody>
      </p:sp>
      <p:sp>
        <p:nvSpPr>
          <p:cNvPr id="80" name="TextBox 79"/>
          <p:cNvSpPr txBox="1"/>
          <p:nvPr/>
        </p:nvSpPr>
        <p:spPr>
          <a:xfrm>
            <a:off x="5629431" y="4825544"/>
            <a:ext cx="413586" cy="255559"/>
          </a:xfrm>
          <a:prstGeom prst="rect">
            <a:avLst/>
          </a:prstGeom>
          <a:noFill/>
        </p:spPr>
        <p:txBody>
          <a:bodyPr wrap="square" rtlCol="0">
            <a:spAutoFit/>
          </a:bodyPr>
          <a:lstStyle/>
          <a:p>
            <a:r>
              <a:rPr lang="en-US" sz="1000" dirty="0">
                <a:solidFill>
                  <a:srgbClr val="FF0000"/>
                </a:solidFill>
              </a:rPr>
              <a:t>LDH</a:t>
            </a:r>
          </a:p>
        </p:txBody>
      </p:sp>
      <p:sp>
        <p:nvSpPr>
          <p:cNvPr id="81" name="TextBox 80"/>
          <p:cNvSpPr txBox="1"/>
          <p:nvPr/>
        </p:nvSpPr>
        <p:spPr>
          <a:xfrm>
            <a:off x="5266188" y="5081103"/>
            <a:ext cx="428965" cy="249915"/>
          </a:xfrm>
          <a:prstGeom prst="rect">
            <a:avLst/>
          </a:prstGeom>
          <a:noFill/>
        </p:spPr>
        <p:txBody>
          <a:bodyPr wrap="square" rtlCol="0">
            <a:spAutoFit/>
          </a:bodyPr>
          <a:lstStyle/>
          <a:p>
            <a:r>
              <a:rPr lang="en-US" sz="1000" dirty="0">
                <a:solidFill>
                  <a:srgbClr val="FF0000"/>
                </a:solidFill>
              </a:rPr>
              <a:t>LDH</a:t>
            </a:r>
          </a:p>
        </p:txBody>
      </p:sp>
      <p:sp>
        <p:nvSpPr>
          <p:cNvPr id="82" name="TextBox 81"/>
          <p:cNvSpPr txBox="1"/>
          <p:nvPr/>
        </p:nvSpPr>
        <p:spPr>
          <a:xfrm>
            <a:off x="4800006" y="4849280"/>
            <a:ext cx="407740" cy="246221"/>
          </a:xfrm>
          <a:prstGeom prst="rect">
            <a:avLst/>
          </a:prstGeom>
          <a:noFill/>
        </p:spPr>
        <p:txBody>
          <a:bodyPr wrap="square" rtlCol="0">
            <a:spAutoFit/>
          </a:bodyPr>
          <a:lstStyle/>
          <a:p>
            <a:r>
              <a:rPr lang="en-US" sz="1000" dirty="0">
                <a:solidFill>
                  <a:srgbClr val="FF0000"/>
                </a:solidFill>
              </a:rPr>
              <a:t>LDH</a:t>
            </a:r>
          </a:p>
        </p:txBody>
      </p:sp>
      <p:sp>
        <p:nvSpPr>
          <p:cNvPr id="83" name="4-Point Star 82"/>
          <p:cNvSpPr/>
          <p:nvPr/>
        </p:nvSpPr>
        <p:spPr>
          <a:xfrm>
            <a:off x="4994080" y="4606632"/>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4-Point Star 83"/>
          <p:cNvSpPr/>
          <p:nvPr/>
        </p:nvSpPr>
        <p:spPr>
          <a:xfrm>
            <a:off x="5695154" y="4615841"/>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6-Point Star 84"/>
          <p:cNvSpPr/>
          <p:nvPr/>
        </p:nvSpPr>
        <p:spPr>
          <a:xfrm>
            <a:off x="5540722" y="4713509"/>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6-Point Star 85"/>
          <p:cNvSpPr/>
          <p:nvPr/>
        </p:nvSpPr>
        <p:spPr>
          <a:xfrm>
            <a:off x="5100931" y="4738215"/>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6-Point Star 86"/>
          <p:cNvSpPr/>
          <p:nvPr/>
        </p:nvSpPr>
        <p:spPr>
          <a:xfrm>
            <a:off x="5111862" y="4059222"/>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6-Point Star 87"/>
          <p:cNvSpPr/>
          <p:nvPr/>
        </p:nvSpPr>
        <p:spPr>
          <a:xfrm>
            <a:off x="5547842" y="4068563"/>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4-Point Star 88"/>
          <p:cNvSpPr/>
          <p:nvPr/>
        </p:nvSpPr>
        <p:spPr>
          <a:xfrm>
            <a:off x="5698767" y="4144795"/>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4-Point Star 89"/>
          <p:cNvSpPr/>
          <p:nvPr/>
        </p:nvSpPr>
        <p:spPr>
          <a:xfrm>
            <a:off x="5023453" y="4085553"/>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1752920" y="5341658"/>
            <a:ext cx="141000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Normal RBC</a:t>
            </a:r>
          </a:p>
        </p:txBody>
      </p:sp>
      <p:sp>
        <p:nvSpPr>
          <p:cNvPr id="92" name="TextBox 91"/>
          <p:cNvSpPr txBox="1"/>
          <p:nvPr/>
        </p:nvSpPr>
        <p:spPr>
          <a:xfrm>
            <a:off x="4924154" y="5341658"/>
            <a:ext cx="108853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PNH RBC</a:t>
            </a:r>
          </a:p>
        </p:txBody>
      </p:sp>
      <p:sp>
        <p:nvSpPr>
          <p:cNvPr id="93" name="Oval 92"/>
          <p:cNvSpPr/>
          <p:nvPr/>
        </p:nvSpPr>
        <p:spPr>
          <a:xfrm>
            <a:off x="5359633" y="3931271"/>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1281154" y="66729"/>
            <a:ext cx="6758656" cy="461665"/>
          </a:xfrm>
          <a:prstGeom prst="rect">
            <a:avLst/>
          </a:prstGeom>
          <a:noFill/>
        </p:spPr>
        <p:txBody>
          <a:bodyPr wrap="square" rtlCol="0">
            <a:spAutoFit/>
          </a:bodyPr>
          <a:lstStyle/>
          <a:p>
            <a:r>
              <a:rPr lang="en-US" sz="2400" dirty="0">
                <a:solidFill>
                  <a:srgbClr val="3366FF"/>
                </a:solidFill>
              </a:rPr>
              <a:t>Mechanism of Action of Eculizumab/Ravulizumab</a:t>
            </a:r>
          </a:p>
        </p:txBody>
      </p:sp>
      <p:sp>
        <p:nvSpPr>
          <p:cNvPr id="95" name="TextBox 94"/>
          <p:cNvSpPr txBox="1"/>
          <p:nvPr/>
        </p:nvSpPr>
        <p:spPr>
          <a:xfrm>
            <a:off x="2379273" y="3287769"/>
            <a:ext cx="3377506" cy="369332"/>
          </a:xfrm>
          <a:prstGeom prst="rect">
            <a:avLst/>
          </a:prstGeom>
          <a:noFill/>
        </p:spPr>
        <p:txBody>
          <a:bodyPr wrap="square" rtlCol="0">
            <a:spAutoFit/>
          </a:bodyPr>
          <a:lstStyle/>
          <a:p>
            <a:r>
              <a:rPr lang="en-US" dirty="0">
                <a:solidFill>
                  <a:srgbClr val="FF0000"/>
                </a:solidFill>
              </a:rPr>
              <a:t>Complement-Mediated Hemolysis</a:t>
            </a:r>
          </a:p>
        </p:txBody>
      </p:sp>
      <p:cxnSp>
        <p:nvCxnSpPr>
          <p:cNvPr id="3" name="Straight Connector 2"/>
          <p:cNvCxnSpPr/>
          <p:nvPr/>
        </p:nvCxnSpPr>
        <p:spPr>
          <a:xfrm>
            <a:off x="326881" y="591552"/>
            <a:ext cx="7722326"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225250" y="2397041"/>
            <a:ext cx="2797855" cy="461665"/>
          </a:xfrm>
          <a:prstGeom prst="rect">
            <a:avLst/>
          </a:prstGeom>
          <a:noFill/>
        </p:spPr>
        <p:txBody>
          <a:bodyPr wrap="square" rtlCol="0">
            <a:spAutoFit/>
          </a:bodyPr>
          <a:lstStyle/>
          <a:p>
            <a:r>
              <a:rPr lang="en-US" sz="1200" dirty="0">
                <a:solidFill>
                  <a:srgbClr val="0000FF"/>
                </a:solidFill>
              </a:rPr>
              <a:t>*CD59 also participates in regulation of the APC C3/C5 convertase </a:t>
            </a:r>
          </a:p>
        </p:txBody>
      </p:sp>
      <p:sp>
        <p:nvSpPr>
          <p:cNvPr id="2" name="TextBox 1"/>
          <p:cNvSpPr txBox="1"/>
          <p:nvPr/>
        </p:nvSpPr>
        <p:spPr>
          <a:xfrm>
            <a:off x="1281154" y="1120755"/>
            <a:ext cx="3152951" cy="307777"/>
          </a:xfrm>
          <a:prstGeom prst="rect">
            <a:avLst/>
          </a:prstGeom>
          <a:noFill/>
        </p:spPr>
        <p:txBody>
          <a:bodyPr wrap="square" rtlCol="0">
            <a:spAutoFit/>
          </a:bodyPr>
          <a:lstStyle/>
          <a:p>
            <a:r>
              <a:rPr lang="en-US" sz="1400" dirty="0"/>
              <a:t>The Alternative Pathway of Complement</a:t>
            </a:r>
          </a:p>
        </p:txBody>
      </p:sp>
    </p:spTree>
    <p:extLst>
      <p:ext uri="{BB962C8B-B14F-4D97-AF65-F5344CB8AC3E}">
        <p14:creationId xmlns:p14="http://schemas.microsoft.com/office/powerpoint/2010/main" val="3205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498" y="468096"/>
            <a:ext cx="7772400" cy="1470025"/>
          </a:xfrm>
        </p:spPr>
        <p:txBody>
          <a:bodyPr/>
          <a:lstStyle/>
          <a:p>
            <a:r>
              <a:rPr lang="en-US" dirty="0">
                <a:solidFill>
                  <a:srgbClr val="0000FF"/>
                </a:solidFill>
              </a:rPr>
              <a:t>What Does Eculizumab Do?</a:t>
            </a:r>
          </a:p>
        </p:txBody>
      </p:sp>
      <p:sp>
        <p:nvSpPr>
          <p:cNvPr id="3" name="Subtitle 2"/>
          <p:cNvSpPr>
            <a:spLocks noGrp="1"/>
          </p:cNvSpPr>
          <p:nvPr>
            <p:ph type="subTitle" idx="1"/>
          </p:nvPr>
        </p:nvSpPr>
        <p:spPr>
          <a:xfrm>
            <a:off x="1164694" y="2024104"/>
            <a:ext cx="6722006" cy="3619253"/>
          </a:xfrm>
        </p:spPr>
        <p:txBody>
          <a:bodyPr>
            <a:normAutofit fontScale="77500" lnSpcReduction="20000"/>
          </a:bodyPr>
          <a:lstStyle/>
          <a:p>
            <a:pPr lvl="1" indent="-457200" algn="l">
              <a:buFont typeface="Arial"/>
              <a:buChar char="•"/>
            </a:pPr>
            <a:r>
              <a:rPr lang="en-US" sz="3200" dirty="0">
                <a:solidFill>
                  <a:srgbClr val="0000FF"/>
                </a:solidFill>
              </a:rPr>
              <a:t>Blocks Intravascular Hemolysis†</a:t>
            </a:r>
          </a:p>
          <a:p>
            <a:pPr marL="914400" lvl="1" indent="-457200" algn="l">
              <a:buFont typeface="Arial"/>
              <a:buChar char="•"/>
            </a:pPr>
            <a:r>
              <a:rPr lang="en-US" dirty="0">
                <a:solidFill>
                  <a:srgbClr val="FF0000"/>
                </a:solidFill>
              </a:rPr>
              <a:t>Ameliorates symptoms associated with chronic intravascular hemolysis</a:t>
            </a:r>
          </a:p>
          <a:p>
            <a:pPr marL="1371600" lvl="2" indent="-457200" algn="l">
              <a:buFont typeface="Arial"/>
              <a:buChar char="•"/>
            </a:pPr>
            <a:r>
              <a:rPr lang="en-US" dirty="0">
                <a:solidFill>
                  <a:srgbClr val="FF0000"/>
                </a:solidFill>
              </a:rPr>
              <a:t>malaise, lethargy, fatigue, asthenia, dysphagia, male impotence*</a:t>
            </a:r>
          </a:p>
          <a:p>
            <a:pPr marL="914400" lvl="1" indent="-457200" algn="l">
              <a:buFont typeface="Arial"/>
              <a:buChar char="•"/>
            </a:pPr>
            <a:r>
              <a:rPr lang="en-US" dirty="0"/>
              <a:t>Reduces transfusion requirements</a:t>
            </a:r>
          </a:p>
          <a:p>
            <a:pPr marL="1371600" lvl="2" indent="-457200" algn="l">
              <a:buFont typeface="Arial"/>
              <a:buChar char="•"/>
            </a:pPr>
            <a:r>
              <a:rPr lang="en-US" dirty="0"/>
              <a:t>~65% become transfusion independent</a:t>
            </a:r>
          </a:p>
          <a:p>
            <a:pPr marL="1371600" lvl="2" indent="-457200" algn="l">
              <a:buFont typeface="Arial"/>
              <a:buChar char="•"/>
            </a:pPr>
            <a:r>
              <a:rPr lang="en-US" dirty="0"/>
              <a:t>Prolongs transfusion intervals in those who remain transfusion dependent</a:t>
            </a:r>
          </a:p>
          <a:p>
            <a:pPr marL="457200" indent="-457200" algn="l">
              <a:buFont typeface="Arial"/>
              <a:buChar char="•"/>
            </a:pPr>
            <a:r>
              <a:rPr lang="en-US" dirty="0"/>
              <a:t>Reduces the Risk of Thrombosis</a:t>
            </a:r>
          </a:p>
          <a:p>
            <a:pPr algn="l"/>
            <a:r>
              <a:rPr lang="en-US" dirty="0"/>
              <a:t>	</a:t>
            </a:r>
          </a:p>
        </p:txBody>
      </p:sp>
      <p:cxnSp>
        <p:nvCxnSpPr>
          <p:cNvPr id="5" name="Straight Connector 4"/>
          <p:cNvCxnSpPr/>
          <p:nvPr/>
        </p:nvCxnSpPr>
        <p:spPr>
          <a:xfrm flipV="1">
            <a:off x="550241" y="1783001"/>
            <a:ext cx="8054198" cy="1"/>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50241" y="5260322"/>
            <a:ext cx="7458230" cy="646331"/>
          </a:xfrm>
          <a:prstGeom prst="rect">
            <a:avLst/>
          </a:prstGeom>
          <a:noFill/>
        </p:spPr>
        <p:txBody>
          <a:bodyPr wrap="square" rtlCol="0">
            <a:spAutoFit/>
          </a:bodyPr>
          <a:lstStyle/>
          <a:p>
            <a:r>
              <a:rPr lang="en-US" dirty="0">
                <a:solidFill>
                  <a:srgbClr val="0000FF"/>
                </a:solidFill>
              </a:rPr>
              <a:t>†Normalization or near normalization of serum LDH</a:t>
            </a:r>
          </a:p>
          <a:p>
            <a:r>
              <a:rPr lang="en-US" dirty="0">
                <a:solidFill>
                  <a:srgbClr val="FF0000"/>
                </a:solidFill>
              </a:rPr>
              <a:t>*Symptom control improves quality of life (</a:t>
            </a:r>
            <a:r>
              <a:rPr lang="en-US" i="1" dirty="0">
                <a:solidFill>
                  <a:srgbClr val="FF0000"/>
                </a:solidFill>
              </a:rPr>
              <a:t>treatment can be transformative</a:t>
            </a:r>
            <a:r>
              <a:rPr lang="en-US" dirty="0">
                <a:solidFill>
                  <a:srgbClr val="FF0000"/>
                </a:solidFill>
              </a:rPr>
              <a:t>)</a:t>
            </a:r>
          </a:p>
        </p:txBody>
      </p:sp>
      <p:cxnSp>
        <p:nvCxnSpPr>
          <p:cNvPr id="6" name="Straight Connector 5"/>
          <p:cNvCxnSpPr/>
          <p:nvPr/>
        </p:nvCxnSpPr>
        <p:spPr>
          <a:xfrm flipV="1">
            <a:off x="550241" y="5171609"/>
            <a:ext cx="8054198"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93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241" y="111415"/>
            <a:ext cx="7772400" cy="1248692"/>
          </a:xfrm>
        </p:spPr>
        <p:txBody>
          <a:bodyPr/>
          <a:lstStyle/>
          <a:p>
            <a:r>
              <a:rPr lang="en-US" dirty="0">
                <a:solidFill>
                  <a:srgbClr val="0000FF"/>
                </a:solidFill>
              </a:rPr>
              <a:t>What Doesn’t Eculizumab Do?</a:t>
            </a:r>
          </a:p>
        </p:txBody>
      </p:sp>
      <p:sp>
        <p:nvSpPr>
          <p:cNvPr id="3" name="Subtitle 2"/>
          <p:cNvSpPr>
            <a:spLocks noGrp="1"/>
          </p:cNvSpPr>
          <p:nvPr>
            <p:ph type="subTitle" idx="1"/>
          </p:nvPr>
        </p:nvSpPr>
        <p:spPr>
          <a:xfrm>
            <a:off x="550241" y="1360107"/>
            <a:ext cx="8054198" cy="4688753"/>
          </a:xfrm>
        </p:spPr>
        <p:txBody>
          <a:bodyPr>
            <a:noAutofit/>
          </a:bodyPr>
          <a:lstStyle/>
          <a:p>
            <a:pPr marL="457200" indent="-457200" algn="l">
              <a:buFont typeface="Arial"/>
              <a:buChar char="•"/>
            </a:pPr>
            <a:r>
              <a:rPr lang="en-US" sz="2800" dirty="0">
                <a:solidFill>
                  <a:schemeClr val="bg1">
                    <a:lumMod val="50000"/>
                  </a:schemeClr>
                </a:solidFill>
              </a:rPr>
              <a:t>Eliminate Transfusion Requirements in All Patients</a:t>
            </a:r>
          </a:p>
          <a:p>
            <a:pPr marL="457200" indent="-457200" algn="l">
              <a:buFont typeface="Arial"/>
              <a:buChar char="•"/>
            </a:pPr>
            <a:r>
              <a:rPr lang="en-US" sz="2800" dirty="0">
                <a:solidFill>
                  <a:schemeClr val="bg1">
                    <a:lumMod val="50000"/>
                  </a:schemeClr>
                </a:solidFill>
              </a:rPr>
              <a:t>Block </a:t>
            </a:r>
            <a:r>
              <a:rPr lang="en-US" sz="2800" i="1" u="sng" dirty="0">
                <a:solidFill>
                  <a:schemeClr val="bg1">
                    <a:lumMod val="50000"/>
                  </a:schemeClr>
                </a:solidFill>
              </a:rPr>
              <a:t>Extra-Vascular Hemolysis </a:t>
            </a:r>
            <a:r>
              <a:rPr lang="en-US" sz="2800" dirty="0">
                <a:solidFill>
                  <a:schemeClr val="bg1">
                    <a:lumMod val="50000"/>
                  </a:schemeClr>
                </a:solidFill>
              </a:rPr>
              <a:t>Mediated by Complement Opsonization of PNH RBC’s</a:t>
            </a:r>
          </a:p>
          <a:p>
            <a:pPr marL="457200" indent="-457200" algn="l">
              <a:buFont typeface="Arial"/>
              <a:buChar char="•"/>
            </a:pPr>
            <a:r>
              <a:rPr lang="en-US" sz="2800" dirty="0">
                <a:solidFill>
                  <a:srgbClr val="FF0000"/>
                </a:solidFill>
              </a:rPr>
              <a:t>Affect the Underlying Disease Process</a:t>
            </a:r>
          </a:p>
          <a:p>
            <a:pPr marL="914400" lvl="1" indent="-457200" algn="l">
              <a:buFont typeface="Arial"/>
              <a:buChar char="•"/>
            </a:pPr>
            <a:r>
              <a:rPr lang="en-US" dirty="0">
                <a:solidFill>
                  <a:srgbClr val="FF0000"/>
                </a:solidFill>
              </a:rPr>
              <a:t>Bone marrow failure persists</a:t>
            </a:r>
          </a:p>
          <a:p>
            <a:pPr marL="914400" lvl="1" indent="-457200" algn="l">
              <a:buFont typeface="Arial"/>
              <a:buChar char="•"/>
            </a:pPr>
            <a:r>
              <a:rPr lang="en-US" dirty="0">
                <a:solidFill>
                  <a:srgbClr val="FF0000"/>
                </a:solidFill>
              </a:rPr>
              <a:t>Clonal hematopoiesis persists</a:t>
            </a:r>
          </a:p>
          <a:p>
            <a:pPr marL="914400" lvl="1" indent="-457200" algn="l">
              <a:buFont typeface="Arial"/>
              <a:buChar char="•"/>
            </a:pPr>
            <a:r>
              <a:rPr lang="en-US" dirty="0">
                <a:solidFill>
                  <a:srgbClr val="FF0000"/>
                </a:solidFill>
              </a:rPr>
              <a:t>Symptomatic therapy in the form of eculizumab/ravulizumab is beneficial long-term because </a:t>
            </a:r>
            <a:r>
              <a:rPr lang="en-US" i="1" u="sng" dirty="0">
                <a:solidFill>
                  <a:srgbClr val="FF0000"/>
                </a:solidFill>
              </a:rPr>
              <a:t>PNH is not a malignant, progressive disease</a:t>
            </a:r>
          </a:p>
          <a:p>
            <a:pPr algn="l"/>
            <a:r>
              <a:rPr lang="en-US" sz="2400" dirty="0"/>
              <a:t>	</a:t>
            </a:r>
          </a:p>
        </p:txBody>
      </p:sp>
      <p:cxnSp>
        <p:nvCxnSpPr>
          <p:cNvPr id="5" name="Straight Connector 4"/>
          <p:cNvCxnSpPr/>
          <p:nvPr/>
        </p:nvCxnSpPr>
        <p:spPr>
          <a:xfrm flipV="1">
            <a:off x="550241" y="1120621"/>
            <a:ext cx="8054198"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86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7700" y="1219200"/>
            <a:ext cx="7569200" cy="5203124"/>
          </a:xfrm>
          <a:prstGeom prst="rect">
            <a:avLst/>
          </a:prstGeom>
        </p:spPr>
      </p:pic>
      <p:sp>
        <p:nvSpPr>
          <p:cNvPr id="7" name="TextBox 6"/>
          <p:cNvSpPr txBox="1"/>
          <p:nvPr/>
        </p:nvSpPr>
        <p:spPr>
          <a:xfrm>
            <a:off x="5302250" y="6289490"/>
            <a:ext cx="3841750" cy="369332"/>
          </a:xfrm>
          <a:prstGeom prst="rect">
            <a:avLst/>
          </a:prstGeom>
          <a:noFill/>
        </p:spPr>
        <p:txBody>
          <a:bodyPr wrap="square" rtlCol="0">
            <a:spAutoFit/>
          </a:bodyPr>
          <a:lstStyle/>
          <a:p>
            <a:r>
              <a:rPr lang="en-US" dirty="0">
                <a:solidFill>
                  <a:srgbClr val="FF0000"/>
                </a:solidFill>
              </a:rPr>
              <a:t>Kelly et al. </a:t>
            </a:r>
            <a:r>
              <a:rPr lang="en-US" i="1" dirty="0">
                <a:solidFill>
                  <a:srgbClr val="FF0000"/>
                </a:solidFill>
              </a:rPr>
              <a:t>Blood</a:t>
            </a:r>
            <a:r>
              <a:rPr lang="en-US" dirty="0">
                <a:solidFill>
                  <a:srgbClr val="FF0000"/>
                </a:solidFill>
              </a:rPr>
              <a:t> 2011: 117, 6786-6792</a:t>
            </a:r>
          </a:p>
        </p:txBody>
      </p:sp>
      <p:sp>
        <p:nvSpPr>
          <p:cNvPr id="8" name="TextBox 7"/>
          <p:cNvSpPr txBox="1"/>
          <p:nvPr/>
        </p:nvSpPr>
        <p:spPr>
          <a:xfrm>
            <a:off x="2184400" y="254000"/>
            <a:ext cx="5359400" cy="830997"/>
          </a:xfrm>
          <a:prstGeom prst="rect">
            <a:avLst/>
          </a:prstGeom>
          <a:noFill/>
        </p:spPr>
        <p:txBody>
          <a:bodyPr wrap="square" rtlCol="0">
            <a:spAutoFit/>
          </a:bodyPr>
          <a:lstStyle/>
          <a:p>
            <a:pPr algn="ctr"/>
            <a:r>
              <a:rPr lang="en-US" sz="2400" dirty="0">
                <a:solidFill>
                  <a:srgbClr val="3366FF"/>
                </a:solidFill>
              </a:rPr>
              <a:t>Survival of Patients with PNH Treated with Eculizumab</a:t>
            </a:r>
          </a:p>
        </p:txBody>
      </p:sp>
    </p:spTree>
    <p:extLst>
      <p:ext uri="{BB962C8B-B14F-4D97-AF65-F5344CB8AC3E}">
        <p14:creationId xmlns:p14="http://schemas.microsoft.com/office/powerpoint/2010/main" val="4031588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FF"/>
                </a:solidFill>
              </a:rPr>
              <a:t>Allogeneic SCT for PNH</a:t>
            </a:r>
          </a:p>
        </p:txBody>
      </p:sp>
      <p:sp>
        <p:nvSpPr>
          <p:cNvPr id="3" name="Content Placeholder 2"/>
          <p:cNvSpPr>
            <a:spLocks noGrp="1"/>
          </p:cNvSpPr>
          <p:nvPr>
            <p:ph idx="1"/>
          </p:nvPr>
        </p:nvSpPr>
        <p:spPr/>
        <p:txBody>
          <a:bodyPr>
            <a:normAutofit lnSpcReduction="10000"/>
          </a:bodyPr>
          <a:lstStyle/>
          <a:p>
            <a:r>
              <a:rPr lang="en-US" dirty="0"/>
              <a:t>The PNH clone can be eradicated by allogeneic hematopoietic stem cell transplant</a:t>
            </a:r>
          </a:p>
          <a:p>
            <a:r>
              <a:rPr lang="en-US" dirty="0"/>
              <a:t>In the era of complement inhibitory therapy, what are the indication for allogeneic BMT?</a:t>
            </a:r>
          </a:p>
          <a:p>
            <a:pPr lvl="1"/>
            <a:r>
              <a:rPr lang="en-US" strike="sngStrike" dirty="0"/>
              <a:t>Uncontrolled hemolysis </a:t>
            </a:r>
            <a:r>
              <a:rPr lang="en-US" dirty="0"/>
              <a:t>(eliminated by CIT)</a:t>
            </a:r>
            <a:endParaRPr lang="en-US" strike="sngStrike" dirty="0"/>
          </a:p>
          <a:p>
            <a:pPr lvl="1"/>
            <a:r>
              <a:rPr lang="en-US" strike="sngStrike" dirty="0"/>
              <a:t>Uncontrolled thrombosis</a:t>
            </a:r>
            <a:r>
              <a:rPr lang="en-US" dirty="0"/>
              <a:t> (eliminated by CIT)</a:t>
            </a:r>
            <a:endParaRPr lang="en-US" strike="sngStrike" dirty="0"/>
          </a:p>
          <a:p>
            <a:pPr lvl="1"/>
            <a:r>
              <a:rPr lang="en-US" dirty="0">
                <a:solidFill>
                  <a:srgbClr val="00B050"/>
                </a:solidFill>
              </a:rPr>
              <a:t>Patient preference.  PNH is a chronic disease, often affecting patients in young adulthood. Despite effective therapy, quality of life is compromised by treatment burden.</a:t>
            </a:r>
          </a:p>
        </p:txBody>
      </p:sp>
      <p:cxnSp>
        <p:nvCxnSpPr>
          <p:cNvPr id="5" name="Straight Connector 4"/>
          <p:cNvCxnSpPr/>
          <p:nvPr/>
        </p:nvCxnSpPr>
        <p:spPr>
          <a:xfrm>
            <a:off x="457200" y="1417638"/>
            <a:ext cx="8229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49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D88AE-20FC-0D42-E929-CADCFAD22D9B}"/>
              </a:ext>
            </a:extLst>
          </p:cNvPr>
          <p:cNvSpPr txBox="1"/>
          <p:nvPr/>
        </p:nvSpPr>
        <p:spPr>
          <a:xfrm>
            <a:off x="2370082" y="346841"/>
            <a:ext cx="4403835" cy="584775"/>
          </a:xfrm>
          <a:prstGeom prst="rect">
            <a:avLst/>
          </a:prstGeom>
          <a:noFill/>
        </p:spPr>
        <p:txBody>
          <a:bodyPr wrap="square" rtlCol="0">
            <a:spAutoFit/>
          </a:bodyPr>
          <a:lstStyle/>
          <a:p>
            <a:r>
              <a:rPr lang="en-US" sz="3200" dirty="0">
                <a:solidFill>
                  <a:srgbClr val="FF0000"/>
                </a:solidFill>
              </a:rPr>
              <a:t>Breakthrough Hemolysis</a:t>
            </a:r>
          </a:p>
        </p:txBody>
      </p:sp>
      <p:sp>
        <p:nvSpPr>
          <p:cNvPr id="3" name="TextBox 2">
            <a:extLst>
              <a:ext uri="{FF2B5EF4-FFF2-40B4-BE49-F238E27FC236}">
                <a16:creationId xmlns:a16="http://schemas.microsoft.com/office/drawing/2014/main" id="{595E90C6-17C9-300C-11AC-8E36A0B4F29C}"/>
              </a:ext>
            </a:extLst>
          </p:cNvPr>
          <p:cNvSpPr txBox="1"/>
          <p:nvPr/>
        </p:nvSpPr>
        <p:spPr>
          <a:xfrm>
            <a:off x="788276" y="1324303"/>
            <a:ext cx="7567448"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Definition: Patient on complement inhibitor therapy becomes symptomatic (fatigue, hemoglobinuria, symptoms of anemia, dysphagia, male impotence) and has laboratory evidence of worsening hemolysis (increase in LDH, fall in hemoglobin concentration)</a:t>
            </a:r>
          </a:p>
          <a:p>
            <a:pPr marL="285750" indent="-285750">
              <a:buFont typeface="Arial" panose="020B0604020202020204" pitchFamily="34" charset="0"/>
              <a:buChar char="•"/>
            </a:pPr>
            <a:r>
              <a:rPr lang="en-US" dirty="0">
                <a:solidFill>
                  <a:srgbClr val="0070C0"/>
                </a:solidFill>
              </a:rPr>
              <a:t>Cause: </a:t>
            </a:r>
            <a:r>
              <a:rPr lang="en-US" u="sng" dirty="0">
                <a:solidFill>
                  <a:srgbClr val="0070C0"/>
                </a:solidFill>
              </a:rPr>
              <a:t>Pharmacokinetic</a:t>
            </a:r>
            <a:r>
              <a:rPr lang="en-US" dirty="0">
                <a:solidFill>
                  <a:srgbClr val="0070C0"/>
                </a:solidFill>
              </a:rPr>
              <a:t>, due to underdosing of the complement inhibitor</a:t>
            </a:r>
          </a:p>
          <a:p>
            <a:pPr marL="742950" lvl="1" indent="-285750">
              <a:buFont typeface="Arial" panose="020B0604020202020204" pitchFamily="34" charset="0"/>
              <a:buChar char="•"/>
            </a:pPr>
            <a:r>
              <a:rPr lang="en-US" dirty="0">
                <a:solidFill>
                  <a:srgbClr val="0070C0"/>
                </a:solidFill>
              </a:rPr>
              <a:t>Most common with eculizumab (non-weight-based dosing)</a:t>
            </a:r>
          </a:p>
          <a:p>
            <a:pPr marL="742950" lvl="1" indent="-285750">
              <a:buFont typeface="Arial" panose="020B0604020202020204" pitchFamily="34" charset="0"/>
              <a:buChar char="•"/>
            </a:pPr>
            <a:r>
              <a:rPr lang="en-US" dirty="0">
                <a:solidFill>
                  <a:srgbClr val="0070C0"/>
                </a:solidFill>
              </a:rPr>
              <a:t>Uncommon with ravulizumab (weight-based dosing)</a:t>
            </a:r>
          </a:p>
          <a:p>
            <a:pPr marL="742950" lvl="1" indent="-285750">
              <a:buFont typeface="Arial" panose="020B0604020202020204" pitchFamily="34" charset="0"/>
              <a:buChar char="•"/>
            </a:pPr>
            <a:r>
              <a:rPr lang="en-US" dirty="0">
                <a:solidFill>
                  <a:srgbClr val="0070C0"/>
                </a:solidFill>
              </a:rPr>
              <a:t>Can occur in patient treated with pegcetacoplan</a:t>
            </a:r>
          </a:p>
          <a:p>
            <a:pPr marL="285750" indent="-285750">
              <a:buFont typeface="Arial" panose="020B0604020202020204" pitchFamily="34" charset="0"/>
              <a:buChar char="•"/>
            </a:pPr>
            <a:r>
              <a:rPr lang="en-US" dirty="0">
                <a:solidFill>
                  <a:srgbClr val="0070C0"/>
                </a:solidFill>
              </a:rPr>
              <a:t>Cause: </a:t>
            </a:r>
            <a:r>
              <a:rPr lang="en-US" u="sng" dirty="0">
                <a:solidFill>
                  <a:srgbClr val="0070C0"/>
                </a:solidFill>
              </a:rPr>
              <a:t>Pharmacodynamic</a:t>
            </a:r>
            <a:r>
              <a:rPr lang="en-US" dirty="0">
                <a:solidFill>
                  <a:srgbClr val="0070C0"/>
                </a:solidFill>
              </a:rPr>
              <a:t>, due to complement activating event [e.g., infection (Covid), trauma, surgery]</a:t>
            </a:r>
          </a:p>
          <a:p>
            <a:pPr marL="742950" lvl="1" indent="-285750">
              <a:buFont typeface="Arial" panose="020B0604020202020204" pitchFamily="34" charset="0"/>
              <a:buChar char="•"/>
            </a:pPr>
            <a:r>
              <a:rPr lang="en-US" dirty="0">
                <a:solidFill>
                  <a:srgbClr val="0070C0"/>
                </a:solidFill>
              </a:rPr>
              <a:t>Can occur with both C5 and APC inhibitors</a:t>
            </a:r>
          </a:p>
          <a:p>
            <a:pPr marL="285750" indent="-285750">
              <a:buFont typeface="Arial" panose="020B0604020202020204" pitchFamily="34" charset="0"/>
              <a:buChar char="•"/>
            </a:pPr>
            <a:r>
              <a:rPr lang="en-US" dirty="0">
                <a:solidFill>
                  <a:srgbClr val="0070C0"/>
                </a:solidFill>
              </a:rPr>
              <a:t>Treatment: </a:t>
            </a:r>
            <a:r>
              <a:rPr lang="en-US" u="sng" dirty="0">
                <a:solidFill>
                  <a:srgbClr val="0070C0"/>
                </a:solidFill>
              </a:rPr>
              <a:t>Pharmacokinetic</a:t>
            </a:r>
            <a:r>
              <a:rPr lang="en-US" dirty="0">
                <a:solidFill>
                  <a:srgbClr val="0070C0"/>
                </a:solidFill>
              </a:rPr>
              <a:t>; increase dose, shorten dosing interval</a:t>
            </a:r>
          </a:p>
          <a:p>
            <a:pPr marL="285750" indent="-285750">
              <a:buFont typeface="Arial" panose="020B0604020202020204" pitchFamily="34" charset="0"/>
              <a:buChar char="•"/>
            </a:pPr>
            <a:r>
              <a:rPr lang="en-US" dirty="0">
                <a:solidFill>
                  <a:srgbClr val="0070C0"/>
                </a:solidFill>
              </a:rPr>
              <a:t>Treatment: </a:t>
            </a:r>
            <a:r>
              <a:rPr lang="en-US" u="sng" dirty="0">
                <a:solidFill>
                  <a:srgbClr val="0070C0"/>
                </a:solidFill>
              </a:rPr>
              <a:t>Pharmacodynamic</a:t>
            </a:r>
            <a:r>
              <a:rPr lang="en-US" dirty="0">
                <a:solidFill>
                  <a:srgbClr val="0070C0"/>
                </a:solidFill>
              </a:rPr>
              <a:t>; add a dose or doses, add second inhibitor (e.g., patient on pegcetacoplan, add a dose of eculizumab)</a:t>
            </a:r>
            <a:r>
              <a:rPr lang="en-US" dirty="0"/>
              <a:t> </a:t>
            </a:r>
          </a:p>
        </p:txBody>
      </p:sp>
      <p:cxnSp>
        <p:nvCxnSpPr>
          <p:cNvPr id="5" name="Straight Connector 4">
            <a:extLst>
              <a:ext uri="{FF2B5EF4-FFF2-40B4-BE49-F238E27FC236}">
                <a16:creationId xmlns:a16="http://schemas.microsoft.com/office/drawing/2014/main" id="{FD7290ED-8812-76B1-3A05-D367A26C53CF}"/>
              </a:ext>
            </a:extLst>
          </p:cNvPr>
          <p:cNvCxnSpPr/>
          <p:nvPr/>
        </p:nvCxnSpPr>
        <p:spPr>
          <a:xfrm>
            <a:off x="294290" y="1030014"/>
            <a:ext cx="856593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17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PNH</a:t>
            </a:r>
          </a:p>
        </p:txBody>
      </p:sp>
      <p:sp>
        <p:nvSpPr>
          <p:cNvPr id="3" name="Content Placeholder 2"/>
          <p:cNvSpPr>
            <a:spLocks noGrp="1"/>
          </p:cNvSpPr>
          <p:nvPr>
            <p:ph idx="1"/>
          </p:nvPr>
        </p:nvSpPr>
        <p:spPr/>
        <p:txBody>
          <a:bodyPr/>
          <a:lstStyle/>
          <a:p>
            <a:r>
              <a:rPr lang="en-US" dirty="0">
                <a:solidFill>
                  <a:srgbClr val="3366FF"/>
                </a:solidFill>
              </a:rPr>
              <a:t>Pathophysiology</a:t>
            </a:r>
          </a:p>
          <a:p>
            <a:r>
              <a:rPr lang="en-US" dirty="0">
                <a:solidFill>
                  <a:srgbClr val="3366FF"/>
                </a:solidFill>
              </a:rPr>
              <a:t>Diagnosis</a:t>
            </a:r>
          </a:p>
          <a:p>
            <a:r>
              <a:rPr lang="en-US" dirty="0">
                <a:solidFill>
                  <a:srgbClr val="3366FF"/>
                </a:solidFill>
              </a:rPr>
              <a:t>Management</a:t>
            </a:r>
          </a:p>
          <a:p>
            <a:r>
              <a:rPr lang="en-US" dirty="0">
                <a:solidFill>
                  <a:srgbClr val="3366FF"/>
                </a:solidFill>
              </a:rPr>
              <a:t>What’s on the horizon for treatment of PNH</a:t>
            </a:r>
          </a:p>
        </p:txBody>
      </p:sp>
      <p:cxnSp>
        <p:nvCxnSpPr>
          <p:cNvPr id="5" name="Straight Connector 4"/>
          <p:cNvCxnSpPr/>
          <p:nvPr/>
        </p:nvCxnSpPr>
        <p:spPr>
          <a:xfrm>
            <a:off x="457200" y="1417638"/>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640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3366FF"/>
                </a:solidFill>
              </a:rPr>
              <a:t>Suboptimal Response to Eculizumab</a:t>
            </a:r>
            <a:br>
              <a:rPr lang="en-US" sz="2400" dirty="0">
                <a:solidFill>
                  <a:srgbClr val="3366FF"/>
                </a:solidFill>
              </a:rPr>
            </a:br>
            <a:r>
              <a:rPr lang="en-US" sz="2400" dirty="0">
                <a:solidFill>
                  <a:srgbClr val="3366FF"/>
                </a:solidFill>
              </a:rPr>
              <a:t>Extravascular Hemolysis in Patients Treated with Eculizumab</a:t>
            </a:r>
          </a:p>
        </p:txBody>
      </p:sp>
      <p:sp>
        <p:nvSpPr>
          <p:cNvPr id="3" name="Content Placeholder 2"/>
          <p:cNvSpPr>
            <a:spLocks noGrp="1"/>
          </p:cNvSpPr>
          <p:nvPr>
            <p:ph idx="1"/>
          </p:nvPr>
        </p:nvSpPr>
        <p:spPr/>
        <p:txBody>
          <a:bodyPr>
            <a:normAutofit/>
          </a:bodyPr>
          <a:lstStyle/>
          <a:p>
            <a:r>
              <a:rPr lang="en-US" dirty="0"/>
              <a:t>Although serum LDH concentration returns to normal or near normal in most PNH patients treated with eculizumab/ravulizumab, </a:t>
            </a:r>
            <a:r>
              <a:rPr lang="en-US" i="1" dirty="0" err="1">
                <a:solidFill>
                  <a:srgbClr val="0000FF"/>
                </a:solidFill>
              </a:rPr>
              <a:t>reticulocytosis</a:t>
            </a:r>
            <a:r>
              <a:rPr lang="en-US" i="1" dirty="0">
                <a:solidFill>
                  <a:srgbClr val="0000FF"/>
                </a:solidFill>
              </a:rPr>
              <a:t> and some degree of anemia persists</a:t>
            </a:r>
            <a:r>
              <a:rPr lang="en-US" dirty="0"/>
              <a:t> in most patients with classic PNH and some remain transfusion dependent</a:t>
            </a:r>
          </a:p>
          <a:p>
            <a:pPr lvl="1"/>
            <a:r>
              <a:rPr lang="en-US" dirty="0">
                <a:solidFill>
                  <a:srgbClr val="FF0000"/>
                </a:solidFill>
              </a:rPr>
              <a:t>Extravascular hemolysis due to C3 opsonization of PNH erythrocytes contributes to the suboptimal response in eculizumab-treated patients</a:t>
            </a:r>
          </a:p>
        </p:txBody>
      </p:sp>
      <p:cxnSp>
        <p:nvCxnSpPr>
          <p:cNvPr id="5" name="Straight Connector 4"/>
          <p:cNvCxnSpPr/>
          <p:nvPr/>
        </p:nvCxnSpPr>
        <p:spPr>
          <a:xfrm>
            <a:off x="457200" y="1417638"/>
            <a:ext cx="8229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494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81" y="1665404"/>
            <a:ext cx="4724906" cy="369332"/>
          </a:xfrm>
          <a:prstGeom prst="rect">
            <a:avLst/>
          </a:prstGeom>
          <a:noFill/>
        </p:spPr>
        <p:txBody>
          <a:bodyPr wrap="square" rtlCol="0">
            <a:spAutoFit/>
          </a:bodyPr>
          <a:lstStyle/>
          <a:p>
            <a:r>
              <a:rPr lang="en-US" dirty="0">
                <a:solidFill>
                  <a:schemeClr val="tx2"/>
                </a:solidFill>
              </a:rPr>
              <a:t>C3b</a:t>
            </a:r>
            <a:r>
              <a:rPr lang="en-US" dirty="0">
                <a:solidFill>
                  <a:srgbClr val="FF0000"/>
                </a:solidFill>
              </a:rPr>
              <a:t>Bb</a:t>
            </a:r>
            <a:r>
              <a:rPr lang="en-US" dirty="0">
                <a:solidFill>
                  <a:schemeClr val="accent2"/>
                </a:solidFill>
              </a:rPr>
              <a:t>P</a:t>
            </a:r>
            <a:r>
              <a:rPr lang="en-US" dirty="0"/>
              <a:t>                 </a:t>
            </a:r>
            <a:r>
              <a:rPr lang="en-US" dirty="0">
                <a:solidFill>
                  <a:srgbClr val="008000"/>
                </a:solidFill>
              </a:rPr>
              <a:t>C3b</a:t>
            </a:r>
            <a:r>
              <a:rPr lang="en-US" dirty="0">
                <a:solidFill>
                  <a:srgbClr val="FF0000"/>
                </a:solidFill>
              </a:rPr>
              <a:t>Bb</a:t>
            </a:r>
            <a:r>
              <a:rPr lang="en-US" dirty="0">
                <a:solidFill>
                  <a:srgbClr val="008000"/>
                </a:solidFill>
              </a:rPr>
              <a:t>C3b</a:t>
            </a:r>
            <a:r>
              <a:rPr lang="en-US" dirty="0">
                <a:solidFill>
                  <a:srgbClr val="C0504D"/>
                </a:solidFill>
              </a:rPr>
              <a:t>P</a:t>
            </a:r>
            <a:r>
              <a:rPr lang="en-US" dirty="0"/>
              <a:t>                </a:t>
            </a:r>
            <a:r>
              <a:rPr lang="en-US" dirty="0">
                <a:solidFill>
                  <a:srgbClr val="3366FF"/>
                </a:solidFill>
              </a:rPr>
              <a:t>C5b</a:t>
            </a:r>
            <a:r>
              <a:rPr lang="en-US" dirty="0"/>
              <a:t>-</a:t>
            </a:r>
            <a:r>
              <a:rPr lang="en-US" dirty="0">
                <a:solidFill>
                  <a:srgbClr val="FF6600"/>
                </a:solidFill>
              </a:rPr>
              <a:t>8-9n</a:t>
            </a:r>
          </a:p>
        </p:txBody>
      </p:sp>
      <p:cxnSp>
        <p:nvCxnSpPr>
          <p:cNvPr id="6" name="Straight Arrow Connector 5"/>
          <p:cNvCxnSpPr/>
          <p:nvPr/>
        </p:nvCxnSpPr>
        <p:spPr>
          <a:xfrm>
            <a:off x="2559986" y="1889531"/>
            <a:ext cx="693990" cy="1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77223" y="1878087"/>
            <a:ext cx="693990" cy="1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urved Up Arrow 19"/>
          <p:cNvSpPr/>
          <p:nvPr/>
        </p:nvSpPr>
        <p:spPr>
          <a:xfrm>
            <a:off x="4570600" y="1665404"/>
            <a:ext cx="513577" cy="21268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a:off x="2640680" y="1665404"/>
            <a:ext cx="513577" cy="21268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430582" y="1371703"/>
            <a:ext cx="532252" cy="369332"/>
          </a:xfrm>
          <a:prstGeom prst="rect">
            <a:avLst/>
          </a:prstGeom>
          <a:noFill/>
        </p:spPr>
        <p:txBody>
          <a:bodyPr wrap="square" rtlCol="0">
            <a:spAutoFit/>
          </a:bodyPr>
          <a:lstStyle/>
          <a:p>
            <a:r>
              <a:rPr lang="en-US" dirty="0">
                <a:solidFill>
                  <a:srgbClr val="008000"/>
                </a:solidFill>
              </a:rPr>
              <a:t>C3</a:t>
            </a:r>
          </a:p>
        </p:txBody>
      </p:sp>
      <p:sp>
        <p:nvSpPr>
          <p:cNvPr id="23" name="TextBox 22"/>
          <p:cNvSpPr txBox="1"/>
          <p:nvPr/>
        </p:nvSpPr>
        <p:spPr>
          <a:xfrm>
            <a:off x="2925481" y="1437076"/>
            <a:ext cx="457551" cy="276999"/>
          </a:xfrm>
          <a:prstGeom prst="rect">
            <a:avLst/>
          </a:prstGeom>
          <a:noFill/>
        </p:spPr>
        <p:txBody>
          <a:bodyPr wrap="square" rtlCol="0">
            <a:spAutoFit/>
          </a:bodyPr>
          <a:lstStyle/>
          <a:p>
            <a:r>
              <a:rPr lang="en-US" sz="1200" dirty="0">
                <a:solidFill>
                  <a:srgbClr val="660066"/>
                </a:solidFill>
              </a:rPr>
              <a:t>C3a</a:t>
            </a:r>
          </a:p>
        </p:txBody>
      </p:sp>
      <p:sp>
        <p:nvSpPr>
          <p:cNvPr id="24" name="TextBox 23"/>
          <p:cNvSpPr txBox="1"/>
          <p:nvPr/>
        </p:nvSpPr>
        <p:spPr>
          <a:xfrm>
            <a:off x="4383849" y="1355139"/>
            <a:ext cx="466888" cy="369332"/>
          </a:xfrm>
          <a:prstGeom prst="rect">
            <a:avLst/>
          </a:prstGeom>
          <a:noFill/>
        </p:spPr>
        <p:txBody>
          <a:bodyPr wrap="square" rtlCol="0">
            <a:spAutoFit/>
          </a:bodyPr>
          <a:lstStyle/>
          <a:p>
            <a:r>
              <a:rPr lang="en-US" dirty="0">
                <a:solidFill>
                  <a:srgbClr val="3366FF"/>
                </a:solidFill>
              </a:rPr>
              <a:t>C5</a:t>
            </a:r>
          </a:p>
        </p:txBody>
      </p:sp>
      <p:sp>
        <p:nvSpPr>
          <p:cNvPr id="25" name="TextBox 24"/>
          <p:cNvSpPr txBox="1"/>
          <p:nvPr/>
        </p:nvSpPr>
        <p:spPr>
          <a:xfrm>
            <a:off x="4850737" y="1437076"/>
            <a:ext cx="438876" cy="276999"/>
          </a:xfrm>
          <a:prstGeom prst="rect">
            <a:avLst/>
          </a:prstGeom>
          <a:noFill/>
        </p:spPr>
        <p:txBody>
          <a:bodyPr wrap="square" rtlCol="0">
            <a:spAutoFit/>
          </a:bodyPr>
          <a:lstStyle/>
          <a:p>
            <a:r>
              <a:rPr lang="en-US" sz="1200" dirty="0">
                <a:solidFill>
                  <a:srgbClr val="660066"/>
                </a:solidFill>
              </a:rPr>
              <a:t>C5a</a:t>
            </a:r>
          </a:p>
        </p:txBody>
      </p:sp>
      <p:sp>
        <p:nvSpPr>
          <p:cNvPr id="26" name="Down Arrow Callout 25"/>
          <p:cNvSpPr/>
          <p:nvPr/>
        </p:nvSpPr>
        <p:spPr>
          <a:xfrm>
            <a:off x="4205809" y="674929"/>
            <a:ext cx="822960" cy="822960"/>
          </a:xfrm>
          <a:prstGeom prst="downArrowCallout">
            <a:avLst/>
          </a:prstGeom>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8" name="TextBox 27"/>
          <p:cNvSpPr txBox="1"/>
          <p:nvPr/>
        </p:nvSpPr>
        <p:spPr>
          <a:xfrm>
            <a:off x="4138289" y="772061"/>
            <a:ext cx="1059178" cy="276999"/>
          </a:xfrm>
          <a:prstGeom prst="rect">
            <a:avLst/>
          </a:prstGeom>
          <a:noFill/>
        </p:spPr>
        <p:txBody>
          <a:bodyPr wrap="square" rtlCol="0">
            <a:spAutoFit/>
          </a:bodyPr>
          <a:lstStyle/>
          <a:p>
            <a:r>
              <a:rPr lang="en-US" sz="1200" dirty="0" err="1"/>
              <a:t>eculizumab</a:t>
            </a:r>
            <a:endParaRPr lang="en-US" sz="1200" dirty="0">
              <a:solidFill>
                <a:srgbClr val="FF6600"/>
              </a:solidFill>
            </a:endParaRPr>
          </a:p>
        </p:txBody>
      </p:sp>
      <p:sp>
        <p:nvSpPr>
          <p:cNvPr id="30" name="Up Arrow 29"/>
          <p:cNvSpPr/>
          <p:nvPr/>
        </p:nvSpPr>
        <p:spPr>
          <a:xfrm>
            <a:off x="2035398" y="1954898"/>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Up Arrow 30"/>
          <p:cNvSpPr/>
          <p:nvPr/>
        </p:nvSpPr>
        <p:spPr>
          <a:xfrm>
            <a:off x="3644489" y="1936219"/>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Up Arrow 31"/>
          <p:cNvSpPr/>
          <p:nvPr/>
        </p:nvSpPr>
        <p:spPr>
          <a:xfrm>
            <a:off x="5785834" y="1936222"/>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797288" y="2169667"/>
            <a:ext cx="707998" cy="307777"/>
          </a:xfrm>
          <a:prstGeom prst="rect">
            <a:avLst/>
          </a:prstGeom>
          <a:noFill/>
        </p:spPr>
        <p:txBody>
          <a:bodyPr wrap="square" rtlCol="0">
            <a:spAutoFit/>
          </a:bodyPr>
          <a:lstStyle/>
          <a:p>
            <a:r>
              <a:rPr lang="en-US" sz="1400" dirty="0">
                <a:solidFill>
                  <a:srgbClr val="000090"/>
                </a:solidFill>
              </a:rPr>
              <a:t>CD55†</a:t>
            </a:r>
          </a:p>
        </p:txBody>
      </p:sp>
      <p:sp>
        <p:nvSpPr>
          <p:cNvPr id="34" name="TextBox 33"/>
          <p:cNvSpPr txBox="1"/>
          <p:nvPr/>
        </p:nvSpPr>
        <p:spPr>
          <a:xfrm>
            <a:off x="3409375" y="2160342"/>
            <a:ext cx="707998" cy="307777"/>
          </a:xfrm>
          <a:prstGeom prst="rect">
            <a:avLst/>
          </a:prstGeom>
          <a:noFill/>
        </p:spPr>
        <p:txBody>
          <a:bodyPr wrap="square" rtlCol="0">
            <a:spAutoFit/>
          </a:bodyPr>
          <a:lstStyle/>
          <a:p>
            <a:r>
              <a:rPr lang="en-US" sz="1400" dirty="0">
                <a:solidFill>
                  <a:srgbClr val="000090"/>
                </a:solidFill>
              </a:rPr>
              <a:t>CD55†</a:t>
            </a:r>
          </a:p>
        </p:txBody>
      </p:sp>
      <p:sp>
        <p:nvSpPr>
          <p:cNvPr id="35" name="TextBox 34"/>
          <p:cNvSpPr txBox="1"/>
          <p:nvPr/>
        </p:nvSpPr>
        <p:spPr>
          <a:xfrm>
            <a:off x="5543891" y="2153980"/>
            <a:ext cx="828896" cy="307777"/>
          </a:xfrm>
          <a:prstGeom prst="rect">
            <a:avLst/>
          </a:prstGeom>
          <a:noFill/>
        </p:spPr>
        <p:txBody>
          <a:bodyPr wrap="square" rtlCol="0">
            <a:spAutoFit/>
          </a:bodyPr>
          <a:lstStyle/>
          <a:p>
            <a:r>
              <a:rPr lang="en-US" sz="1400" dirty="0">
                <a:solidFill>
                  <a:srgbClr val="FF0000"/>
                </a:solidFill>
              </a:rPr>
              <a:t>CD59</a:t>
            </a:r>
            <a:r>
              <a:rPr lang="en-US" sz="1400" dirty="0">
                <a:solidFill>
                  <a:srgbClr val="000090"/>
                </a:solidFill>
              </a:rPr>
              <a:t>†</a:t>
            </a:r>
            <a:r>
              <a:rPr lang="en-US" sz="1400" dirty="0">
                <a:solidFill>
                  <a:srgbClr val="0000FF"/>
                </a:solidFill>
              </a:rPr>
              <a:t>*</a:t>
            </a:r>
          </a:p>
        </p:txBody>
      </p:sp>
      <p:sp>
        <p:nvSpPr>
          <p:cNvPr id="36" name="TextBox 35"/>
          <p:cNvSpPr txBox="1"/>
          <p:nvPr/>
        </p:nvSpPr>
        <p:spPr>
          <a:xfrm>
            <a:off x="854207" y="2627874"/>
            <a:ext cx="317233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aseline="30000" dirty="0"/>
              <a:t>†</a:t>
            </a:r>
            <a:r>
              <a:rPr lang="en-US" sz="1400" dirty="0"/>
              <a:t>GPI-anchored proteins deficient in PNH</a:t>
            </a:r>
          </a:p>
        </p:txBody>
      </p:sp>
      <p:sp>
        <p:nvSpPr>
          <p:cNvPr id="37" name="TextBox 36"/>
          <p:cNvSpPr txBox="1"/>
          <p:nvPr/>
        </p:nvSpPr>
        <p:spPr>
          <a:xfrm>
            <a:off x="1328950" y="1461591"/>
            <a:ext cx="1163208"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a:t>  C3 convertase</a:t>
            </a:r>
          </a:p>
        </p:txBody>
      </p:sp>
      <p:sp>
        <p:nvSpPr>
          <p:cNvPr id="38" name="TextBox 37"/>
          <p:cNvSpPr txBox="1"/>
          <p:nvPr/>
        </p:nvSpPr>
        <p:spPr>
          <a:xfrm>
            <a:off x="3286001" y="1461591"/>
            <a:ext cx="1163208"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a:t>C5 convertase</a:t>
            </a:r>
          </a:p>
        </p:txBody>
      </p:sp>
      <p:sp>
        <p:nvSpPr>
          <p:cNvPr id="39" name="TextBox 38"/>
          <p:cNvSpPr txBox="1"/>
          <p:nvPr/>
        </p:nvSpPr>
        <p:spPr>
          <a:xfrm>
            <a:off x="5228255" y="1276925"/>
            <a:ext cx="116320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a:t>membrane attack complex</a:t>
            </a:r>
          </a:p>
        </p:txBody>
      </p:sp>
      <p:cxnSp>
        <p:nvCxnSpPr>
          <p:cNvPr id="41" name="Straight Connector 40"/>
          <p:cNvCxnSpPr/>
          <p:nvPr/>
        </p:nvCxnSpPr>
        <p:spPr>
          <a:xfrm flipV="1">
            <a:off x="317484" y="3147079"/>
            <a:ext cx="8601545" cy="1867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08822" y="0"/>
            <a:ext cx="8814283" cy="461665"/>
          </a:xfrm>
          <a:prstGeom prst="rect">
            <a:avLst/>
          </a:prstGeom>
          <a:noFill/>
        </p:spPr>
        <p:txBody>
          <a:bodyPr wrap="square" rtlCol="0">
            <a:spAutoFit/>
          </a:bodyPr>
          <a:lstStyle/>
          <a:p>
            <a:r>
              <a:rPr lang="en-US" sz="2400" dirty="0">
                <a:solidFill>
                  <a:srgbClr val="3366FF"/>
                </a:solidFill>
              </a:rPr>
              <a:t>Eculizumab Does Not Inhibit the Alternative Pathway of Complement</a:t>
            </a:r>
          </a:p>
        </p:txBody>
      </p:sp>
      <p:cxnSp>
        <p:nvCxnSpPr>
          <p:cNvPr id="3" name="Straight Connector 2"/>
          <p:cNvCxnSpPr/>
          <p:nvPr/>
        </p:nvCxnSpPr>
        <p:spPr>
          <a:xfrm>
            <a:off x="317484" y="567919"/>
            <a:ext cx="8601545"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225250" y="2397041"/>
            <a:ext cx="2797855" cy="461665"/>
          </a:xfrm>
          <a:prstGeom prst="rect">
            <a:avLst/>
          </a:prstGeom>
          <a:noFill/>
        </p:spPr>
        <p:txBody>
          <a:bodyPr wrap="square" rtlCol="0">
            <a:spAutoFit/>
          </a:bodyPr>
          <a:lstStyle/>
          <a:p>
            <a:r>
              <a:rPr lang="en-US" sz="1200" dirty="0">
                <a:solidFill>
                  <a:srgbClr val="0000FF"/>
                </a:solidFill>
              </a:rPr>
              <a:t>*CD59 also participates in regulation of the APC C3/C5 convertase </a:t>
            </a:r>
          </a:p>
        </p:txBody>
      </p:sp>
      <p:sp>
        <p:nvSpPr>
          <p:cNvPr id="2" name="TextBox 1"/>
          <p:cNvSpPr txBox="1"/>
          <p:nvPr/>
        </p:nvSpPr>
        <p:spPr>
          <a:xfrm>
            <a:off x="600364" y="3471333"/>
            <a:ext cx="6981151" cy="2308324"/>
          </a:xfrm>
          <a:prstGeom prst="rect">
            <a:avLst/>
          </a:prstGeom>
          <a:noFill/>
        </p:spPr>
        <p:txBody>
          <a:bodyPr wrap="square" rtlCol="0">
            <a:spAutoFit/>
          </a:bodyPr>
          <a:lstStyle/>
          <a:p>
            <a:pPr marL="285750" indent="-285750">
              <a:buFont typeface="Arial"/>
              <a:buChar char="•"/>
            </a:pPr>
            <a:r>
              <a:rPr lang="en-US" dirty="0">
                <a:solidFill>
                  <a:srgbClr val="FF6600"/>
                </a:solidFill>
              </a:rPr>
              <a:t>Eculizumab/ravulizumab blocks activation of C5 and prevents formation of the cytolytic MAC, thereby inhibiting </a:t>
            </a:r>
            <a:r>
              <a:rPr lang="en-US" i="1" u="sng" dirty="0">
                <a:solidFill>
                  <a:srgbClr val="FF6600"/>
                </a:solidFill>
              </a:rPr>
              <a:t>intravascular hemolysis</a:t>
            </a:r>
          </a:p>
          <a:p>
            <a:pPr marL="285750" indent="-285750">
              <a:buFont typeface="Arial"/>
              <a:buChar char="•"/>
            </a:pPr>
            <a:r>
              <a:rPr lang="en-US" dirty="0">
                <a:solidFill>
                  <a:srgbClr val="FF6600"/>
                </a:solidFill>
              </a:rPr>
              <a:t>But inhibition of C5 by eculizumab/ravulizumab does not protect against aberrant C3 convertase activity due to deficiency of CD55 and CD59</a:t>
            </a:r>
          </a:p>
          <a:p>
            <a:pPr marL="285750" indent="-285750">
              <a:buFont typeface="Arial"/>
              <a:buChar char="•"/>
            </a:pPr>
            <a:r>
              <a:rPr lang="en-US" dirty="0">
                <a:solidFill>
                  <a:srgbClr val="FF6600"/>
                </a:solidFill>
              </a:rPr>
              <a:t>Consequently, activation and degradation products of C3 accumulate on unlysed PNH cells leading to </a:t>
            </a:r>
            <a:r>
              <a:rPr lang="en-US" i="1" u="sng" dirty="0">
                <a:solidFill>
                  <a:srgbClr val="FF6600"/>
                </a:solidFill>
              </a:rPr>
              <a:t>extravascular hemolysis</a:t>
            </a:r>
            <a:r>
              <a:rPr lang="en-US" i="1" dirty="0">
                <a:solidFill>
                  <a:srgbClr val="FF6600"/>
                </a:solidFill>
              </a:rPr>
              <a:t> </a:t>
            </a:r>
          </a:p>
        </p:txBody>
      </p:sp>
      <p:sp>
        <p:nvSpPr>
          <p:cNvPr id="5" name="TextBox 4"/>
          <p:cNvSpPr txBox="1"/>
          <p:nvPr/>
        </p:nvSpPr>
        <p:spPr>
          <a:xfrm>
            <a:off x="1347918" y="1075215"/>
            <a:ext cx="2809011" cy="307777"/>
          </a:xfrm>
          <a:prstGeom prst="rect">
            <a:avLst/>
          </a:prstGeom>
          <a:noFill/>
        </p:spPr>
        <p:txBody>
          <a:bodyPr wrap="square" rtlCol="0">
            <a:spAutoFit/>
          </a:bodyPr>
          <a:lstStyle/>
          <a:p>
            <a:r>
              <a:rPr lang="en-US" sz="1400" dirty="0"/>
              <a:t>Alternative Pathway of Complement</a:t>
            </a:r>
          </a:p>
        </p:txBody>
      </p:sp>
    </p:spTree>
    <p:extLst>
      <p:ext uri="{BB962C8B-B14F-4D97-AF65-F5344CB8AC3E}">
        <p14:creationId xmlns:p14="http://schemas.microsoft.com/office/powerpoint/2010/main" val="17222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flipV="1">
            <a:off x="723900" y="4154488"/>
            <a:ext cx="7620000" cy="22225"/>
          </a:xfrm>
          <a:prstGeom prst="line">
            <a:avLst/>
          </a:prstGeom>
        </p:spPr>
        <p:style>
          <a:lnRef idx="2">
            <a:schemeClr val="accent1"/>
          </a:lnRef>
          <a:fillRef idx="0">
            <a:schemeClr val="accent1"/>
          </a:fillRef>
          <a:effectRef idx="1">
            <a:schemeClr val="accent1"/>
          </a:effectRef>
          <a:fontRef idx="minor">
            <a:schemeClr val="tx1"/>
          </a:fontRef>
        </p:style>
      </p:cxnSp>
      <p:sp>
        <p:nvSpPr>
          <p:cNvPr id="4" name="Hexagon 3"/>
          <p:cNvSpPr/>
          <p:nvPr/>
        </p:nvSpPr>
        <p:spPr bwMode="auto">
          <a:xfrm>
            <a:off x="1346200" y="2589213"/>
            <a:ext cx="741363" cy="60325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8" name="TextBox 4"/>
          <p:cNvSpPr txBox="1">
            <a:spLocks noChangeArrowheads="1"/>
          </p:cNvSpPr>
          <p:nvPr/>
        </p:nvSpPr>
        <p:spPr bwMode="auto">
          <a:xfrm>
            <a:off x="1441450" y="2674938"/>
            <a:ext cx="644525" cy="338137"/>
          </a:xfrm>
          <a:prstGeom prst="rect">
            <a:avLst/>
          </a:prstGeom>
          <a:noFill/>
          <a:ln w="9525">
            <a:noFill/>
            <a:miter lim="800000"/>
            <a:headEnd/>
            <a:tailEnd/>
          </a:ln>
        </p:spPr>
        <p:txBody>
          <a:bodyPr>
            <a:prstTxWarp prst="textNoShape">
              <a:avLst/>
            </a:prstTxWarp>
            <a:spAutoFit/>
          </a:bodyPr>
          <a:lstStyle/>
          <a:p>
            <a:r>
              <a:rPr lang="en-US" sz="1600"/>
              <a:t>C3b</a:t>
            </a:r>
          </a:p>
        </p:txBody>
      </p:sp>
      <p:sp>
        <p:nvSpPr>
          <p:cNvPr id="6" name="Isosceles Triangle 5"/>
          <p:cNvSpPr/>
          <p:nvPr/>
        </p:nvSpPr>
        <p:spPr bwMode="auto">
          <a:xfrm rot="5400000">
            <a:off x="2135188" y="2616200"/>
            <a:ext cx="528638" cy="62388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0" name="TextBox 6"/>
          <p:cNvSpPr txBox="1">
            <a:spLocks noChangeArrowheads="1"/>
          </p:cNvSpPr>
          <p:nvPr/>
        </p:nvSpPr>
        <p:spPr bwMode="auto">
          <a:xfrm>
            <a:off x="2085975" y="2738438"/>
            <a:ext cx="536575" cy="338137"/>
          </a:xfrm>
          <a:prstGeom prst="rect">
            <a:avLst/>
          </a:prstGeom>
          <a:noFill/>
          <a:ln w="9525">
            <a:noFill/>
            <a:miter lim="800000"/>
            <a:headEnd/>
            <a:tailEnd/>
          </a:ln>
        </p:spPr>
        <p:txBody>
          <a:bodyPr>
            <a:prstTxWarp prst="textNoShape">
              <a:avLst/>
            </a:prstTxWarp>
            <a:spAutoFit/>
          </a:bodyPr>
          <a:lstStyle/>
          <a:p>
            <a:r>
              <a:rPr lang="en-US" sz="1600"/>
              <a:t>Bb</a:t>
            </a:r>
          </a:p>
        </p:txBody>
      </p:sp>
      <p:sp>
        <p:nvSpPr>
          <p:cNvPr id="8" name="Oval 7"/>
          <p:cNvSpPr/>
          <p:nvPr/>
        </p:nvSpPr>
        <p:spPr bwMode="auto">
          <a:xfrm>
            <a:off x="1028700" y="2747963"/>
            <a:ext cx="317500" cy="29686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2" name="TextBox 8"/>
          <p:cNvSpPr txBox="1">
            <a:spLocks noChangeArrowheads="1"/>
          </p:cNvSpPr>
          <p:nvPr/>
        </p:nvSpPr>
        <p:spPr bwMode="auto">
          <a:xfrm>
            <a:off x="1028700" y="2674938"/>
            <a:ext cx="317500" cy="369887"/>
          </a:xfrm>
          <a:prstGeom prst="rect">
            <a:avLst/>
          </a:prstGeom>
          <a:noFill/>
          <a:ln w="9525">
            <a:noFill/>
            <a:miter lim="800000"/>
            <a:headEnd/>
            <a:tailEnd/>
          </a:ln>
        </p:spPr>
        <p:txBody>
          <a:bodyPr>
            <a:prstTxWarp prst="textNoShape">
              <a:avLst/>
            </a:prstTxWarp>
            <a:spAutoFit/>
          </a:bodyPr>
          <a:lstStyle/>
          <a:p>
            <a:r>
              <a:rPr lang="en-US"/>
              <a:t>P</a:t>
            </a:r>
          </a:p>
        </p:txBody>
      </p:sp>
      <p:cxnSp>
        <p:nvCxnSpPr>
          <p:cNvPr id="15" name="Straight Connector 14"/>
          <p:cNvCxnSpPr>
            <a:stCxn id="4" idx="2"/>
          </p:cNvCxnSpPr>
          <p:nvPr/>
        </p:nvCxnSpPr>
        <p:spPr bwMode="auto">
          <a:xfrm rot="5400000">
            <a:off x="1300163" y="3238500"/>
            <a:ext cx="242887" cy="150813"/>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bwMode="auto">
          <a:xfrm>
            <a:off x="1208088" y="3394075"/>
            <a:ext cx="138112" cy="444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Curved Connector 17"/>
          <p:cNvCxnSpPr/>
          <p:nvPr/>
        </p:nvCxnSpPr>
        <p:spPr bwMode="auto">
          <a:xfrm rot="16200000" flipH="1">
            <a:off x="978693" y="3602832"/>
            <a:ext cx="722313" cy="425450"/>
          </a:xfrm>
          <a:prstGeom prst="curvedConnector3">
            <a:avLst>
              <a:gd name="adj1"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bwMode="auto">
          <a:xfrm>
            <a:off x="2711450" y="2459038"/>
            <a:ext cx="742950" cy="7334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7" name="TextBox 20"/>
          <p:cNvSpPr txBox="1">
            <a:spLocks noChangeArrowheads="1"/>
          </p:cNvSpPr>
          <p:nvPr/>
        </p:nvSpPr>
        <p:spPr bwMode="auto">
          <a:xfrm>
            <a:off x="2857500" y="2655888"/>
            <a:ext cx="596900" cy="369887"/>
          </a:xfrm>
          <a:prstGeom prst="rect">
            <a:avLst/>
          </a:prstGeom>
          <a:noFill/>
          <a:ln w="9525">
            <a:noFill/>
            <a:miter lim="800000"/>
            <a:headEnd/>
            <a:tailEnd/>
          </a:ln>
        </p:spPr>
        <p:txBody>
          <a:bodyPr>
            <a:prstTxWarp prst="textNoShape">
              <a:avLst/>
            </a:prstTxWarp>
            <a:spAutoFit/>
          </a:bodyPr>
          <a:lstStyle/>
          <a:p>
            <a:r>
              <a:rPr lang="en-US"/>
              <a:t>C3</a:t>
            </a:r>
          </a:p>
        </p:txBody>
      </p:sp>
      <p:cxnSp>
        <p:nvCxnSpPr>
          <p:cNvPr id="23" name="Straight Arrow Connector 22"/>
          <p:cNvCxnSpPr/>
          <p:nvPr/>
        </p:nvCxnSpPr>
        <p:spPr bwMode="auto">
          <a:xfrm>
            <a:off x="3498850" y="2876550"/>
            <a:ext cx="8191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Hexagon 23"/>
          <p:cNvSpPr/>
          <p:nvPr/>
        </p:nvSpPr>
        <p:spPr bwMode="auto">
          <a:xfrm>
            <a:off x="4318000" y="2593975"/>
            <a:ext cx="741363" cy="60325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0" name="TextBox 24"/>
          <p:cNvSpPr txBox="1">
            <a:spLocks noChangeArrowheads="1"/>
          </p:cNvSpPr>
          <p:nvPr/>
        </p:nvSpPr>
        <p:spPr bwMode="auto">
          <a:xfrm>
            <a:off x="4413250" y="2679700"/>
            <a:ext cx="644525" cy="368300"/>
          </a:xfrm>
          <a:prstGeom prst="rect">
            <a:avLst/>
          </a:prstGeom>
          <a:noFill/>
          <a:ln w="9525">
            <a:noFill/>
            <a:miter lim="800000"/>
            <a:headEnd/>
            <a:tailEnd/>
          </a:ln>
        </p:spPr>
        <p:txBody>
          <a:bodyPr>
            <a:prstTxWarp prst="textNoShape">
              <a:avLst/>
            </a:prstTxWarp>
            <a:spAutoFit/>
          </a:bodyPr>
          <a:lstStyle/>
          <a:p>
            <a:r>
              <a:rPr lang="en-US"/>
              <a:t>C3b</a:t>
            </a:r>
          </a:p>
        </p:txBody>
      </p:sp>
      <p:cxnSp>
        <p:nvCxnSpPr>
          <p:cNvPr id="27" name="Straight Arrow Connector 26"/>
          <p:cNvCxnSpPr/>
          <p:nvPr/>
        </p:nvCxnSpPr>
        <p:spPr bwMode="auto">
          <a:xfrm rot="5400000" flipH="1" flipV="1">
            <a:off x="3697287" y="2322513"/>
            <a:ext cx="555625"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ight Triangle 27"/>
          <p:cNvSpPr/>
          <p:nvPr/>
        </p:nvSpPr>
        <p:spPr bwMode="auto">
          <a:xfrm>
            <a:off x="4011613" y="2012950"/>
            <a:ext cx="361950" cy="266700"/>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3" name="TextBox 28"/>
          <p:cNvSpPr txBox="1">
            <a:spLocks noChangeArrowheads="1"/>
          </p:cNvSpPr>
          <p:nvPr/>
        </p:nvSpPr>
        <p:spPr bwMode="auto">
          <a:xfrm>
            <a:off x="3930650" y="2098675"/>
            <a:ext cx="420688" cy="246063"/>
          </a:xfrm>
          <a:prstGeom prst="rect">
            <a:avLst/>
          </a:prstGeom>
          <a:noFill/>
          <a:ln w="9525">
            <a:noFill/>
            <a:miter lim="800000"/>
            <a:headEnd/>
            <a:tailEnd/>
          </a:ln>
        </p:spPr>
        <p:txBody>
          <a:bodyPr wrap="none">
            <a:prstTxWarp prst="textNoShape">
              <a:avLst/>
            </a:prstTxWarp>
            <a:spAutoFit/>
          </a:bodyPr>
          <a:lstStyle/>
          <a:p>
            <a:r>
              <a:rPr lang="en-US" sz="1000"/>
              <a:t>C3a</a:t>
            </a:r>
          </a:p>
        </p:txBody>
      </p:sp>
      <p:cxnSp>
        <p:nvCxnSpPr>
          <p:cNvPr id="30" name="Straight Connector 29"/>
          <p:cNvCxnSpPr/>
          <p:nvPr/>
        </p:nvCxnSpPr>
        <p:spPr bwMode="auto">
          <a:xfrm rot="5400000">
            <a:off x="4271963" y="3243262"/>
            <a:ext cx="242888" cy="150813"/>
          </a:xfrm>
          <a:prstGeom prst="line">
            <a:avLst/>
          </a:prstGeom>
        </p:spPr>
        <p:style>
          <a:lnRef idx="2">
            <a:schemeClr val="accent1"/>
          </a:lnRef>
          <a:fillRef idx="0">
            <a:schemeClr val="accent1"/>
          </a:fillRef>
          <a:effectRef idx="1">
            <a:schemeClr val="accent1"/>
          </a:effectRef>
          <a:fontRef idx="minor">
            <a:schemeClr val="tx1"/>
          </a:fontRef>
        </p:style>
      </p:cxnSp>
      <p:sp>
        <p:nvSpPr>
          <p:cNvPr id="31" name="Oval 30"/>
          <p:cNvSpPr/>
          <p:nvPr/>
        </p:nvSpPr>
        <p:spPr bwMode="auto">
          <a:xfrm>
            <a:off x="4179888" y="3433763"/>
            <a:ext cx="138112" cy="460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 name="Curved Connector 31"/>
          <p:cNvCxnSpPr/>
          <p:nvPr/>
        </p:nvCxnSpPr>
        <p:spPr bwMode="auto">
          <a:xfrm rot="16200000" flipH="1">
            <a:off x="3956844" y="3588544"/>
            <a:ext cx="722312" cy="425450"/>
          </a:xfrm>
          <a:prstGeom prst="curvedConnector3">
            <a:avLst>
              <a:gd name="adj1"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bwMode="auto">
          <a:xfrm rot="16200000" flipH="1">
            <a:off x="4320381" y="3580607"/>
            <a:ext cx="722313" cy="425450"/>
          </a:xfrm>
          <a:prstGeom prst="curvedConnector3">
            <a:avLst>
              <a:gd name="adj1"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5" name="Lightning Bolt 34"/>
          <p:cNvSpPr/>
          <p:nvPr/>
        </p:nvSpPr>
        <p:spPr bwMode="auto">
          <a:xfrm>
            <a:off x="4602163" y="2298700"/>
            <a:ext cx="292100" cy="357188"/>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9" name="TextBox 35"/>
          <p:cNvSpPr txBox="1">
            <a:spLocks noChangeArrowheads="1"/>
          </p:cNvSpPr>
          <p:nvPr/>
        </p:nvSpPr>
        <p:spPr bwMode="auto">
          <a:xfrm>
            <a:off x="4787900" y="2279650"/>
            <a:ext cx="736600" cy="276225"/>
          </a:xfrm>
          <a:prstGeom prst="rect">
            <a:avLst/>
          </a:prstGeom>
          <a:noFill/>
          <a:ln w="9525">
            <a:noFill/>
            <a:miter lim="800000"/>
            <a:headEnd/>
            <a:tailEnd/>
          </a:ln>
        </p:spPr>
        <p:txBody>
          <a:bodyPr>
            <a:prstTxWarp prst="textNoShape">
              <a:avLst/>
            </a:prstTxWarp>
            <a:spAutoFit/>
          </a:bodyPr>
          <a:lstStyle/>
          <a:p>
            <a:r>
              <a:rPr lang="en-US" sz="1200" dirty="0"/>
              <a:t>factor I</a:t>
            </a:r>
          </a:p>
        </p:txBody>
      </p:sp>
      <p:sp>
        <p:nvSpPr>
          <p:cNvPr id="38" name="Oval 37"/>
          <p:cNvSpPr/>
          <p:nvPr/>
        </p:nvSpPr>
        <p:spPr bwMode="auto">
          <a:xfrm>
            <a:off x="4122738" y="3432175"/>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bwMode="auto">
          <a:xfrm>
            <a:off x="4022725" y="3482975"/>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bwMode="auto">
          <a:xfrm>
            <a:off x="4170363" y="358298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bwMode="auto">
          <a:xfrm>
            <a:off x="4070350" y="363378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Oval 43"/>
          <p:cNvSpPr/>
          <p:nvPr/>
        </p:nvSpPr>
        <p:spPr bwMode="auto">
          <a:xfrm>
            <a:off x="4495800" y="342423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Oval 44"/>
          <p:cNvSpPr/>
          <p:nvPr/>
        </p:nvSpPr>
        <p:spPr bwMode="auto">
          <a:xfrm>
            <a:off x="4384675" y="347503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p:cNvSpPr/>
          <p:nvPr/>
        </p:nvSpPr>
        <p:spPr bwMode="auto">
          <a:xfrm>
            <a:off x="4511675" y="353218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Oval 52"/>
          <p:cNvSpPr/>
          <p:nvPr/>
        </p:nvSpPr>
        <p:spPr bwMode="auto">
          <a:xfrm>
            <a:off x="4421188" y="3584575"/>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Oval 53"/>
          <p:cNvSpPr/>
          <p:nvPr/>
        </p:nvSpPr>
        <p:spPr bwMode="auto">
          <a:xfrm>
            <a:off x="1146175" y="34036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Oval 54"/>
          <p:cNvSpPr/>
          <p:nvPr/>
        </p:nvSpPr>
        <p:spPr bwMode="auto">
          <a:xfrm>
            <a:off x="1041400" y="34544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Oval 55"/>
          <p:cNvSpPr/>
          <p:nvPr/>
        </p:nvSpPr>
        <p:spPr bwMode="auto">
          <a:xfrm>
            <a:off x="1173163" y="3556000"/>
            <a:ext cx="69850" cy="10001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Oval 56"/>
          <p:cNvSpPr/>
          <p:nvPr/>
        </p:nvSpPr>
        <p:spPr bwMode="auto">
          <a:xfrm>
            <a:off x="1076325" y="3606800"/>
            <a:ext cx="69850" cy="10001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5" name="Straight Arrow Connector 64"/>
          <p:cNvCxnSpPr/>
          <p:nvPr/>
        </p:nvCxnSpPr>
        <p:spPr bwMode="auto">
          <a:xfrm>
            <a:off x="5180013" y="2878138"/>
            <a:ext cx="5905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bwMode="auto">
          <a:xfrm>
            <a:off x="6438900" y="2879725"/>
            <a:ext cx="5905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bwMode="auto">
          <a:xfrm rot="16200000" flipH="1">
            <a:off x="5425282" y="3555206"/>
            <a:ext cx="857250" cy="341313"/>
          </a:xfrm>
          <a:prstGeom prst="curvedConnector3">
            <a:avLst>
              <a:gd name="adj1" fmla="val 50000"/>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bwMode="auto">
          <a:xfrm rot="5400000">
            <a:off x="5841207" y="3113881"/>
            <a:ext cx="165100" cy="157163"/>
          </a:xfrm>
          <a:prstGeom prst="line">
            <a:avLst/>
          </a:prstGeom>
        </p:spPr>
        <p:style>
          <a:lnRef idx="2">
            <a:schemeClr val="accent1"/>
          </a:lnRef>
          <a:fillRef idx="0">
            <a:schemeClr val="accent1"/>
          </a:fillRef>
          <a:effectRef idx="1">
            <a:schemeClr val="accent1"/>
          </a:effectRef>
          <a:fontRef idx="minor">
            <a:schemeClr val="tx1"/>
          </a:fontRef>
        </p:style>
      </p:cxnSp>
      <p:sp>
        <p:nvSpPr>
          <p:cNvPr id="80" name="Oval 79"/>
          <p:cNvSpPr/>
          <p:nvPr/>
        </p:nvSpPr>
        <p:spPr bwMode="auto">
          <a:xfrm>
            <a:off x="5716588" y="3273425"/>
            <a:ext cx="136525" cy="460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1" name="Curved Connector 80"/>
          <p:cNvCxnSpPr/>
          <p:nvPr/>
        </p:nvCxnSpPr>
        <p:spPr bwMode="auto">
          <a:xfrm rot="16200000" flipH="1">
            <a:off x="6772275" y="3454400"/>
            <a:ext cx="939800" cy="425450"/>
          </a:xfrm>
          <a:prstGeom prst="curvedConnector3">
            <a:avLst>
              <a:gd name="adj1" fmla="val 50000"/>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82" name="Oval 81"/>
          <p:cNvSpPr/>
          <p:nvPr/>
        </p:nvSpPr>
        <p:spPr bwMode="auto">
          <a:xfrm>
            <a:off x="5700713" y="33020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9" name="Oval 128"/>
          <p:cNvSpPr/>
          <p:nvPr/>
        </p:nvSpPr>
        <p:spPr bwMode="auto">
          <a:xfrm>
            <a:off x="5605463" y="3343275"/>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6" name="Oval 135"/>
          <p:cNvSpPr/>
          <p:nvPr/>
        </p:nvSpPr>
        <p:spPr bwMode="auto">
          <a:xfrm>
            <a:off x="5722938" y="3433763"/>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7" name="Oval 136"/>
          <p:cNvSpPr/>
          <p:nvPr/>
        </p:nvSpPr>
        <p:spPr bwMode="auto">
          <a:xfrm>
            <a:off x="5630863" y="3497263"/>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8" name="Oval 137"/>
          <p:cNvSpPr/>
          <p:nvPr/>
        </p:nvSpPr>
        <p:spPr bwMode="auto">
          <a:xfrm>
            <a:off x="7085013" y="3284538"/>
            <a:ext cx="136525" cy="444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9" name="Oval 138"/>
          <p:cNvSpPr/>
          <p:nvPr/>
        </p:nvSpPr>
        <p:spPr bwMode="auto">
          <a:xfrm>
            <a:off x="7048500" y="3217863"/>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0" name="Oval 139"/>
          <p:cNvSpPr/>
          <p:nvPr/>
        </p:nvSpPr>
        <p:spPr bwMode="auto">
          <a:xfrm>
            <a:off x="6959600" y="32512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1" name="Oval 140"/>
          <p:cNvSpPr/>
          <p:nvPr/>
        </p:nvSpPr>
        <p:spPr bwMode="auto">
          <a:xfrm>
            <a:off x="7083425" y="3370263"/>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2" name="Oval 141"/>
          <p:cNvSpPr/>
          <p:nvPr/>
        </p:nvSpPr>
        <p:spPr bwMode="auto">
          <a:xfrm>
            <a:off x="6972300" y="3395663"/>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43" name="Straight Connector 142"/>
          <p:cNvCxnSpPr/>
          <p:nvPr/>
        </p:nvCxnSpPr>
        <p:spPr bwMode="auto">
          <a:xfrm rot="5400000">
            <a:off x="7218362" y="3124201"/>
            <a:ext cx="163513" cy="157162"/>
          </a:xfrm>
          <a:prstGeom prst="line">
            <a:avLst/>
          </a:prstGeom>
        </p:spPr>
        <p:style>
          <a:lnRef idx="2">
            <a:schemeClr val="accent1"/>
          </a:lnRef>
          <a:fillRef idx="0">
            <a:schemeClr val="accent1"/>
          </a:fillRef>
          <a:effectRef idx="1">
            <a:schemeClr val="accent1"/>
          </a:effectRef>
          <a:fontRef idx="minor">
            <a:schemeClr val="tx1"/>
          </a:fontRef>
        </p:style>
      </p:cxnSp>
      <p:sp>
        <p:nvSpPr>
          <p:cNvPr id="144" name="Lightning Bolt 143"/>
          <p:cNvSpPr/>
          <p:nvPr/>
        </p:nvSpPr>
        <p:spPr bwMode="auto">
          <a:xfrm>
            <a:off x="6072188" y="2478088"/>
            <a:ext cx="290512" cy="357187"/>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Rectangle 57"/>
          <p:cNvSpPr/>
          <p:nvPr/>
        </p:nvSpPr>
        <p:spPr bwMode="auto">
          <a:xfrm>
            <a:off x="6354763" y="2876550"/>
            <a:ext cx="46037" cy="127793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p:cNvSpPr/>
          <p:nvPr/>
        </p:nvSpPr>
        <p:spPr bwMode="auto">
          <a:xfrm>
            <a:off x="6278563" y="3151188"/>
            <a:ext cx="76200" cy="46037"/>
          </a:xfrm>
          <a:prstGeom prst="ellipse">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Oval 61"/>
          <p:cNvSpPr/>
          <p:nvPr/>
        </p:nvSpPr>
        <p:spPr bwMode="auto">
          <a:xfrm>
            <a:off x="6400800" y="3054350"/>
            <a:ext cx="76200" cy="46038"/>
          </a:xfrm>
          <a:prstGeom prst="ellipse">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 name="Oval 62"/>
          <p:cNvSpPr/>
          <p:nvPr/>
        </p:nvSpPr>
        <p:spPr bwMode="auto">
          <a:xfrm>
            <a:off x="6278563" y="3030538"/>
            <a:ext cx="76200" cy="46037"/>
          </a:xfrm>
          <a:prstGeom prst="ellipse">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Oval 63"/>
          <p:cNvSpPr/>
          <p:nvPr/>
        </p:nvSpPr>
        <p:spPr bwMode="auto">
          <a:xfrm>
            <a:off x="6400800" y="2957513"/>
            <a:ext cx="76200" cy="46037"/>
          </a:xfrm>
          <a:prstGeom prst="ellipse">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45" name="TextBox 66"/>
          <p:cNvSpPr txBox="1">
            <a:spLocks noChangeArrowheads="1"/>
          </p:cNvSpPr>
          <p:nvPr/>
        </p:nvSpPr>
        <p:spPr bwMode="auto">
          <a:xfrm>
            <a:off x="6381750" y="3336925"/>
            <a:ext cx="590550" cy="276225"/>
          </a:xfrm>
          <a:prstGeom prst="rect">
            <a:avLst/>
          </a:prstGeom>
          <a:noFill/>
          <a:ln w="9525">
            <a:noFill/>
            <a:miter lim="800000"/>
            <a:headEnd/>
            <a:tailEnd/>
          </a:ln>
        </p:spPr>
        <p:txBody>
          <a:bodyPr>
            <a:prstTxWarp prst="textNoShape">
              <a:avLst/>
            </a:prstTxWarp>
            <a:spAutoFit/>
          </a:bodyPr>
          <a:lstStyle/>
          <a:p>
            <a:r>
              <a:rPr lang="en-US" sz="1200"/>
              <a:t>CR1</a:t>
            </a:r>
          </a:p>
        </p:txBody>
      </p:sp>
      <p:sp>
        <p:nvSpPr>
          <p:cNvPr id="70" name="Pie 69"/>
          <p:cNvSpPr/>
          <p:nvPr/>
        </p:nvSpPr>
        <p:spPr bwMode="auto">
          <a:xfrm>
            <a:off x="5770563" y="2511425"/>
            <a:ext cx="584200" cy="609600"/>
          </a:xfrm>
          <a:prstGeom prst="pi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72" name="Chord 71"/>
          <p:cNvSpPr/>
          <p:nvPr/>
        </p:nvSpPr>
        <p:spPr bwMode="auto">
          <a:xfrm>
            <a:off x="7029450" y="2511425"/>
            <a:ext cx="641350" cy="609600"/>
          </a:xfrm>
          <a:prstGeom prst="chor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48" name="TextBox 73"/>
          <p:cNvSpPr txBox="1">
            <a:spLocks noChangeArrowheads="1"/>
          </p:cNvSpPr>
          <p:nvPr/>
        </p:nvSpPr>
        <p:spPr bwMode="auto">
          <a:xfrm>
            <a:off x="5770563" y="2770188"/>
            <a:ext cx="584200" cy="306387"/>
          </a:xfrm>
          <a:prstGeom prst="rect">
            <a:avLst/>
          </a:prstGeom>
          <a:noFill/>
          <a:ln w="9525">
            <a:noFill/>
            <a:miter lim="800000"/>
            <a:headEnd/>
            <a:tailEnd/>
          </a:ln>
        </p:spPr>
        <p:txBody>
          <a:bodyPr>
            <a:prstTxWarp prst="textNoShape">
              <a:avLst/>
            </a:prstTxWarp>
            <a:spAutoFit/>
          </a:bodyPr>
          <a:lstStyle/>
          <a:p>
            <a:r>
              <a:rPr lang="en-US" sz="1400"/>
              <a:t>iC3b</a:t>
            </a:r>
          </a:p>
        </p:txBody>
      </p:sp>
      <p:sp>
        <p:nvSpPr>
          <p:cNvPr id="16449" name="TextBox 74"/>
          <p:cNvSpPr txBox="1">
            <a:spLocks noChangeArrowheads="1"/>
          </p:cNvSpPr>
          <p:nvPr/>
        </p:nvSpPr>
        <p:spPr bwMode="auto">
          <a:xfrm>
            <a:off x="6972300" y="2724150"/>
            <a:ext cx="658813" cy="306388"/>
          </a:xfrm>
          <a:prstGeom prst="rect">
            <a:avLst/>
          </a:prstGeom>
          <a:noFill/>
          <a:ln w="9525">
            <a:noFill/>
            <a:miter lim="800000"/>
            <a:headEnd/>
            <a:tailEnd/>
          </a:ln>
        </p:spPr>
        <p:txBody>
          <a:bodyPr>
            <a:prstTxWarp prst="textNoShape">
              <a:avLst/>
            </a:prstTxWarp>
            <a:spAutoFit/>
          </a:bodyPr>
          <a:lstStyle/>
          <a:p>
            <a:r>
              <a:rPr lang="en-US" sz="1400"/>
              <a:t>C3dg</a:t>
            </a:r>
          </a:p>
        </p:txBody>
      </p:sp>
      <p:sp>
        <p:nvSpPr>
          <p:cNvPr id="16450" name="TextBox 75"/>
          <p:cNvSpPr txBox="1">
            <a:spLocks noChangeArrowheads="1"/>
          </p:cNvSpPr>
          <p:nvPr/>
        </p:nvSpPr>
        <p:spPr bwMode="auto">
          <a:xfrm>
            <a:off x="1471613" y="3848100"/>
            <a:ext cx="623887" cy="276225"/>
          </a:xfrm>
          <a:prstGeom prst="rect">
            <a:avLst/>
          </a:prstGeom>
          <a:noFill/>
          <a:ln w="9525">
            <a:noFill/>
            <a:miter lim="800000"/>
            <a:headEnd/>
            <a:tailEnd/>
          </a:ln>
        </p:spPr>
        <p:txBody>
          <a:bodyPr>
            <a:prstTxWarp prst="textNoShape">
              <a:avLst/>
            </a:prstTxWarp>
            <a:spAutoFit/>
          </a:bodyPr>
          <a:lstStyle/>
          <a:p>
            <a:r>
              <a:rPr lang="en-US" sz="1200" dirty="0"/>
              <a:t>GPA</a:t>
            </a:r>
          </a:p>
        </p:txBody>
      </p:sp>
      <p:sp>
        <p:nvSpPr>
          <p:cNvPr id="145" name="Half Frame 144"/>
          <p:cNvSpPr/>
          <p:nvPr/>
        </p:nvSpPr>
        <p:spPr bwMode="auto">
          <a:xfrm>
            <a:off x="4495800" y="3192463"/>
            <a:ext cx="269875" cy="241300"/>
          </a:xfrm>
          <a:prstGeom prst="halfFrame">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6452" name="TextBox 145"/>
          <p:cNvSpPr txBox="1">
            <a:spLocks noChangeArrowheads="1"/>
          </p:cNvSpPr>
          <p:nvPr/>
        </p:nvSpPr>
        <p:spPr bwMode="auto">
          <a:xfrm>
            <a:off x="4511675" y="3213100"/>
            <a:ext cx="977900" cy="277813"/>
          </a:xfrm>
          <a:prstGeom prst="rect">
            <a:avLst/>
          </a:prstGeom>
          <a:noFill/>
          <a:ln w="9525">
            <a:noFill/>
            <a:miter lim="800000"/>
            <a:headEnd/>
            <a:tailEnd/>
          </a:ln>
        </p:spPr>
        <p:txBody>
          <a:bodyPr>
            <a:prstTxWarp prst="textNoShape">
              <a:avLst/>
            </a:prstTxWarp>
            <a:spAutoFit/>
          </a:bodyPr>
          <a:lstStyle/>
          <a:p>
            <a:r>
              <a:rPr lang="en-US" sz="1200"/>
              <a:t>factor H</a:t>
            </a:r>
          </a:p>
        </p:txBody>
      </p:sp>
      <p:sp>
        <p:nvSpPr>
          <p:cNvPr id="16453" name="TextBox 147"/>
          <p:cNvSpPr txBox="1">
            <a:spLocks noChangeArrowheads="1"/>
          </p:cNvSpPr>
          <p:nvPr/>
        </p:nvSpPr>
        <p:spPr bwMode="auto">
          <a:xfrm>
            <a:off x="723900" y="2089150"/>
            <a:ext cx="1898650" cy="369888"/>
          </a:xfrm>
          <a:prstGeom prst="rect">
            <a:avLst/>
          </a:prstGeom>
          <a:noFill/>
          <a:ln w="9525">
            <a:noFill/>
            <a:miter lim="800000"/>
            <a:headEnd/>
            <a:tailEnd/>
          </a:ln>
        </p:spPr>
        <p:txBody>
          <a:bodyPr>
            <a:prstTxWarp prst="textNoShape">
              <a:avLst/>
            </a:prstTxWarp>
            <a:spAutoFit/>
          </a:bodyPr>
          <a:lstStyle/>
          <a:p>
            <a:r>
              <a:rPr lang="en-US" dirty="0"/>
              <a:t>C3 Convertase</a:t>
            </a:r>
          </a:p>
        </p:txBody>
      </p:sp>
      <p:cxnSp>
        <p:nvCxnSpPr>
          <p:cNvPr id="150" name="Straight Connector 149"/>
          <p:cNvCxnSpPr/>
          <p:nvPr/>
        </p:nvCxnSpPr>
        <p:spPr>
          <a:xfrm>
            <a:off x="577850" y="2438400"/>
            <a:ext cx="20891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5792788" y="2438400"/>
            <a:ext cx="16621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456" name="TextBox 152"/>
          <p:cNvSpPr txBox="1">
            <a:spLocks noChangeArrowheads="1"/>
          </p:cNvSpPr>
          <p:nvPr/>
        </p:nvSpPr>
        <p:spPr bwMode="auto">
          <a:xfrm>
            <a:off x="5837238" y="2089150"/>
            <a:ext cx="1617662" cy="369888"/>
          </a:xfrm>
          <a:prstGeom prst="rect">
            <a:avLst/>
          </a:prstGeom>
          <a:noFill/>
          <a:ln w="9525">
            <a:noFill/>
            <a:miter lim="800000"/>
            <a:headEnd/>
            <a:tailEnd/>
          </a:ln>
        </p:spPr>
        <p:txBody>
          <a:bodyPr>
            <a:prstTxWarp prst="textNoShape">
              <a:avLst/>
            </a:prstTxWarp>
            <a:spAutoFit/>
          </a:bodyPr>
          <a:lstStyle/>
          <a:p>
            <a:r>
              <a:rPr lang="en-US" dirty="0"/>
              <a:t>C3 </a:t>
            </a:r>
            <a:r>
              <a:rPr lang="en-US" dirty="0" err="1"/>
              <a:t>opsonins</a:t>
            </a:r>
            <a:endParaRPr lang="en-US" dirty="0"/>
          </a:p>
        </p:txBody>
      </p:sp>
      <p:sp>
        <p:nvSpPr>
          <p:cNvPr id="16457" name="TextBox 153"/>
          <p:cNvSpPr txBox="1">
            <a:spLocks noChangeArrowheads="1"/>
          </p:cNvSpPr>
          <p:nvPr/>
        </p:nvSpPr>
        <p:spPr bwMode="auto">
          <a:xfrm>
            <a:off x="737496" y="456309"/>
            <a:ext cx="7516607" cy="954107"/>
          </a:xfrm>
          <a:prstGeom prst="rect">
            <a:avLst/>
          </a:prstGeom>
          <a:noFill/>
          <a:ln w="9525">
            <a:noFill/>
            <a:miter lim="800000"/>
            <a:headEnd/>
            <a:tailEnd/>
          </a:ln>
        </p:spPr>
        <p:txBody>
          <a:bodyPr wrap="square">
            <a:prstTxWarp prst="textNoShape">
              <a:avLst/>
            </a:prstTxWarp>
            <a:spAutoFit/>
          </a:bodyPr>
          <a:lstStyle/>
          <a:p>
            <a:pPr algn="ctr"/>
            <a:r>
              <a:rPr lang="en-US" sz="2800" dirty="0">
                <a:solidFill>
                  <a:srgbClr val="0000FF"/>
                </a:solidFill>
              </a:rPr>
              <a:t>Generation of C3 Opsonins* on PNH Erythrocytes† In Patients Treated with Eculizumab/Ravulizumab </a:t>
            </a:r>
          </a:p>
        </p:txBody>
      </p:sp>
      <p:cxnSp>
        <p:nvCxnSpPr>
          <p:cNvPr id="156" name="Straight Connector 155"/>
          <p:cNvCxnSpPr/>
          <p:nvPr/>
        </p:nvCxnSpPr>
        <p:spPr>
          <a:xfrm>
            <a:off x="577850" y="1524000"/>
            <a:ext cx="826135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965200" y="4388940"/>
            <a:ext cx="7200900" cy="1754327"/>
            <a:chOff x="723900" y="4867910"/>
            <a:chExt cx="7200900" cy="1754327"/>
          </a:xfrm>
        </p:grpSpPr>
        <p:sp>
          <p:nvSpPr>
            <p:cNvPr id="16459" name="TextBox 156"/>
            <p:cNvSpPr txBox="1">
              <a:spLocks noChangeArrowheads="1"/>
            </p:cNvSpPr>
            <p:nvPr/>
          </p:nvSpPr>
          <p:spPr bwMode="auto">
            <a:xfrm>
              <a:off x="723900" y="4867910"/>
              <a:ext cx="7200900" cy="1754327"/>
            </a:xfrm>
            <a:prstGeom prst="rect">
              <a:avLst/>
            </a:prstGeom>
            <a:noFill/>
            <a:ln w="9525">
              <a:noFill/>
              <a:miter lim="800000"/>
              <a:headEnd/>
              <a:tailEnd/>
            </a:ln>
          </p:spPr>
          <p:txBody>
            <a:bodyPr>
              <a:prstTxWarp prst="textNoShape">
                <a:avLst/>
              </a:prstTxWarp>
              <a:spAutoFit/>
            </a:bodyPr>
            <a:lstStyle/>
            <a:p>
              <a:r>
                <a:rPr lang="en-US" dirty="0">
                  <a:solidFill>
                    <a:srgbClr val="0000FF"/>
                  </a:solidFill>
                </a:rPr>
                <a:t>*</a:t>
              </a:r>
              <a:r>
                <a:rPr lang="en-US" dirty="0"/>
                <a:t>C3 </a:t>
              </a:r>
              <a:r>
                <a:rPr lang="en-US" dirty="0" err="1"/>
                <a:t>opsonins</a:t>
              </a:r>
              <a:r>
                <a:rPr lang="en-US" dirty="0"/>
                <a:t>, iC3b and C3dg, target RBCs for destruction by </a:t>
              </a:r>
              <a:r>
                <a:rPr lang="en-US" dirty="0" err="1"/>
                <a:t>reticuloendothelial</a:t>
              </a:r>
              <a:r>
                <a:rPr lang="en-US" dirty="0"/>
                <a:t> cells expressing complement receptors: </a:t>
              </a:r>
            </a:p>
            <a:p>
              <a:r>
                <a:rPr lang="en-US" dirty="0"/>
                <a:t>                                        CR2       C3dg </a:t>
              </a:r>
            </a:p>
            <a:p>
              <a:r>
                <a:rPr lang="en-US" dirty="0"/>
                <a:t>                                        CR3       iC3b</a:t>
              </a:r>
            </a:p>
            <a:p>
              <a:r>
                <a:rPr lang="en-US" dirty="0">
                  <a:solidFill>
                    <a:srgbClr val="0000FF"/>
                  </a:solidFill>
                </a:rPr>
                <a:t>†In eculizumab-treated patients, the direct </a:t>
              </a:r>
              <a:r>
                <a:rPr lang="en-US" dirty="0" err="1">
                  <a:solidFill>
                    <a:srgbClr val="0000FF"/>
                  </a:solidFill>
                </a:rPr>
                <a:t>antiglobulin</a:t>
              </a:r>
              <a:r>
                <a:rPr lang="en-US" dirty="0">
                  <a:solidFill>
                    <a:srgbClr val="0000FF"/>
                  </a:solidFill>
                </a:rPr>
                <a:t> test (</a:t>
              </a:r>
              <a:r>
                <a:rPr lang="en-US" dirty="0" err="1">
                  <a:solidFill>
                    <a:srgbClr val="0000FF"/>
                  </a:solidFill>
                </a:rPr>
                <a:t>Coombs’</a:t>
              </a:r>
              <a:r>
                <a:rPr lang="en-US" dirty="0">
                  <a:solidFill>
                    <a:srgbClr val="0000FF"/>
                  </a:solidFill>
                </a:rPr>
                <a:t> test) can become positive for C3 (but not </a:t>
              </a:r>
              <a:r>
                <a:rPr lang="en-US" dirty="0" err="1">
                  <a:solidFill>
                    <a:srgbClr val="0000FF"/>
                  </a:solidFill>
                </a:rPr>
                <a:t>IgG</a:t>
              </a:r>
              <a:r>
                <a:rPr lang="en-US" dirty="0">
                  <a:solidFill>
                    <a:srgbClr val="0000FF"/>
                  </a:solidFill>
                </a:rPr>
                <a:t>)</a:t>
              </a:r>
            </a:p>
          </p:txBody>
        </p:sp>
        <p:sp>
          <p:nvSpPr>
            <p:cNvPr id="163" name="Right Arrow 162"/>
            <p:cNvSpPr/>
            <p:nvPr/>
          </p:nvSpPr>
          <p:spPr>
            <a:xfrm>
              <a:off x="3297652" y="5542280"/>
              <a:ext cx="293688"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Right Arrow 82"/>
            <p:cNvSpPr/>
            <p:nvPr/>
          </p:nvSpPr>
          <p:spPr>
            <a:xfrm>
              <a:off x="3297652" y="5796280"/>
              <a:ext cx="293688"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8" name="TextBox 35"/>
          <p:cNvSpPr txBox="1">
            <a:spLocks noChangeArrowheads="1"/>
          </p:cNvSpPr>
          <p:nvPr/>
        </p:nvSpPr>
        <p:spPr bwMode="auto">
          <a:xfrm>
            <a:off x="6221596" y="2474207"/>
            <a:ext cx="736600" cy="276225"/>
          </a:xfrm>
          <a:prstGeom prst="rect">
            <a:avLst/>
          </a:prstGeom>
          <a:noFill/>
          <a:ln w="9525">
            <a:noFill/>
            <a:miter lim="800000"/>
            <a:headEnd/>
            <a:tailEnd/>
          </a:ln>
        </p:spPr>
        <p:txBody>
          <a:bodyPr>
            <a:prstTxWarp prst="textNoShape">
              <a:avLst/>
            </a:prstTxWarp>
            <a:spAutoFit/>
          </a:bodyPr>
          <a:lstStyle/>
          <a:p>
            <a:r>
              <a:rPr lang="en-US" sz="1200" dirty="0"/>
              <a:t>factor I</a:t>
            </a:r>
          </a:p>
        </p:txBody>
      </p:sp>
      <p:sp>
        <p:nvSpPr>
          <p:cNvPr id="84" name="TextBox 75"/>
          <p:cNvSpPr txBox="1">
            <a:spLocks noChangeArrowheads="1"/>
          </p:cNvSpPr>
          <p:nvPr/>
        </p:nvSpPr>
        <p:spPr bwMode="auto">
          <a:xfrm>
            <a:off x="4079644" y="3848100"/>
            <a:ext cx="450850" cy="276225"/>
          </a:xfrm>
          <a:prstGeom prst="rect">
            <a:avLst/>
          </a:prstGeom>
          <a:noFill/>
          <a:ln w="9525">
            <a:noFill/>
            <a:miter lim="800000"/>
            <a:headEnd/>
            <a:tailEnd/>
          </a:ln>
        </p:spPr>
        <p:txBody>
          <a:bodyPr wrap="square">
            <a:prstTxWarp prst="textNoShape">
              <a:avLst/>
            </a:prstTxWarp>
            <a:spAutoFit/>
          </a:bodyPr>
          <a:lstStyle/>
          <a:p>
            <a:r>
              <a:rPr lang="en-US" sz="1200" dirty="0"/>
              <a:t>GPA</a:t>
            </a:r>
          </a:p>
        </p:txBody>
      </p:sp>
    </p:spTree>
    <p:extLst>
      <p:ext uri="{BB962C8B-B14F-4D97-AF65-F5344CB8AC3E}">
        <p14:creationId xmlns:p14="http://schemas.microsoft.com/office/powerpoint/2010/main" val="147478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416300" y="3092450"/>
            <a:ext cx="406400" cy="139700"/>
          </a:xfrm>
          <a:prstGeom prst="line">
            <a:avLst/>
          </a:prstGeom>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822700" y="3022600"/>
            <a:ext cx="469900" cy="482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Oval 7"/>
          <p:cNvSpPr/>
          <p:nvPr/>
        </p:nvSpPr>
        <p:spPr>
          <a:xfrm>
            <a:off x="4254500" y="3365500"/>
            <a:ext cx="469900" cy="482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Oval 8"/>
          <p:cNvSpPr/>
          <p:nvPr/>
        </p:nvSpPr>
        <p:spPr>
          <a:xfrm>
            <a:off x="4800600" y="3251200"/>
            <a:ext cx="469900" cy="482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Oval 9"/>
          <p:cNvSpPr/>
          <p:nvPr/>
        </p:nvSpPr>
        <p:spPr>
          <a:xfrm>
            <a:off x="4914900" y="3810000"/>
            <a:ext cx="469900" cy="4826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 name="Group 46"/>
          <p:cNvGrpSpPr>
            <a:grpSpLocks/>
          </p:cNvGrpSpPr>
          <p:nvPr/>
        </p:nvGrpSpPr>
        <p:grpSpPr bwMode="auto">
          <a:xfrm>
            <a:off x="4559300" y="4292600"/>
            <a:ext cx="1384300" cy="1835150"/>
            <a:chOff x="4559300" y="4292600"/>
            <a:chExt cx="1384300" cy="1835150"/>
          </a:xfrm>
        </p:grpSpPr>
        <p:sp>
          <p:nvSpPr>
            <p:cNvPr id="11" name="Hexagon 10"/>
            <p:cNvSpPr/>
            <p:nvPr/>
          </p:nvSpPr>
          <p:spPr>
            <a:xfrm>
              <a:off x="5080000" y="4292600"/>
              <a:ext cx="863600" cy="77470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3" name="Straight Connector 12"/>
            <p:cNvCxnSpPr/>
            <p:nvPr/>
          </p:nvCxnSpPr>
          <p:spPr>
            <a:xfrm rot="10800000">
              <a:off x="4622800" y="5067300"/>
              <a:ext cx="10541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4454525" y="5203825"/>
              <a:ext cx="317500" cy="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4603750" y="5365750"/>
              <a:ext cx="19050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flipV="1">
              <a:off x="4565650" y="5562600"/>
              <a:ext cx="203200" cy="88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4552950" y="5670550"/>
              <a:ext cx="17780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4584700" y="5835650"/>
              <a:ext cx="146050" cy="133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91050" y="5988050"/>
              <a:ext cx="190500"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806950" y="5232400"/>
              <a:ext cx="3048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4921250" y="5403850"/>
              <a:ext cx="171450" cy="133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flipV="1">
              <a:off x="4908550" y="5556250"/>
              <a:ext cx="171450" cy="120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4899025" y="5686425"/>
              <a:ext cx="165100"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927600" y="5854700"/>
              <a:ext cx="146050" cy="133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927600" y="6000750"/>
              <a:ext cx="133350" cy="1016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9" name="Straight Connector 48"/>
          <p:cNvCxnSpPr>
            <a:stCxn id="7" idx="5"/>
            <a:endCxn id="8" idx="1"/>
          </p:cNvCxnSpPr>
          <p:nvPr/>
        </p:nvCxnSpPr>
        <p:spPr>
          <a:xfrm rot="16200000" flipH="1">
            <a:off x="4271963" y="3386138"/>
            <a:ext cx="3175" cy="98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8" idx="6"/>
            <a:endCxn id="9" idx="2"/>
          </p:cNvCxnSpPr>
          <p:nvPr/>
        </p:nvCxnSpPr>
        <p:spPr>
          <a:xfrm flipV="1">
            <a:off x="4724400" y="3492500"/>
            <a:ext cx="76200"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0" idx="5"/>
            <a:endCxn id="11" idx="2"/>
          </p:cNvCxnSpPr>
          <p:nvPr/>
        </p:nvCxnSpPr>
        <p:spPr>
          <a:xfrm rot="5400000">
            <a:off x="5259388" y="4235450"/>
            <a:ext cx="71437" cy="42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9" idx="4"/>
            <a:endCxn id="10" idx="0"/>
          </p:cNvCxnSpPr>
          <p:nvPr/>
        </p:nvCxnSpPr>
        <p:spPr>
          <a:xfrm rot="16200000" flipH="1">
            <a:off x="5054600" y="3714750"/>
            <a:ext cx="76200" cy="114300"/>
          </a:xfrm>
          <a:prstGeom prst="line">
            <a:avLst/>
          </a:prstGeom>
        </p:spPr>
        <p:style>
          <a:lnRef idx="2">
            <a:schemeClr val="accent1"/>
          </a:lnRef>
          <a:fillRef idx="0">
            <a:schemeClr val="accent1"/>
          </a:fillRef>
          <a:effectRef idx="1">
            <a:schemeClr val="accent1"/>
          </a:effectRef>
          <a:fontRef idx="minor">
            <a:schemeClr val="tx1"/>
          </a:fontRef>
        </p:style>
      </p:cxnSp>
      <p:sp>
        <p:nvSpPr>
          <p:cNvPr id="60430" name="TextBox 57"/>
          <p:cNvSpPr txBox="1">
            <a:spLocks noChangeArrowheads="1"/>
          </p:cNvSpPr>
          <p:nvPr/>
        </p:nvSpPr>
        <p:spPr bwMode="auto">
          <a:xfrm>
            <a:off x="2368550" y="2603500"/>
            <a:ext cx="971550" cy="338138"/>
          </a:xfrm>
          <a:prstGeom prst="rect">
            <a:avLst/>
          </a:prstGeom>
          <a:noFill/>
          <a:ln w="9525">
            <a:noFill/>
            <a:miter lim="800000"/>
            <a:headEnd/>
            <a:tailEnd/>
          </a:ln>
        </p:spPr>
        <p:txBody>
          <a:bodyPr>
            <a:prstTxWarp prst="textNoShape">
              <a:avLst/>
            </a:prstTxWarp>
            <a:spAutoFit/>
          </a:bodyPr>
          <a:lstStyle/>
          <a:p>
            <a:r>
              <a:rPr lang="en-US" sz="1600" dirty="0">
                <a:solidFill>
                  <a:schemeClr val="bg1"/>
                </a:solidFill>
              </a:rPr>
              <a:t>Protein</a:t>
            </a:r>
          </a:p>
        </p:txBody>
      </p:sp>
      <p:sp>
        <p:nvSpPr>
          <p:cNvPr id="60432" name="TextBox 60"/>
          <p:cNvSpPr txBox="1">
            <a:spLocks noChangeArrowheads="1"/>
          </p:cNvSpPr>
          <p:nvPr/>
        </p:nvSpPr>
        <p:spPr bwMode="auto">
          <a:xfrm>
            <a:off x="1587500" y="5537200"/>
            <a:ext cx="1524000" cy="369888"/>
          </a:xfrm>
          <a:prstGeom prst="rect">
            <a:avLst/>
          </a:prstGeom>
          <a:noFill/>
          <a:ln w="9525">
            <a:noFill/>
            <a:miter lim="800000"/>
            <a:headEnd/>
            <a:tailEnd/>
          </a:ln>
        </p:spPr>
        <p:txBody>
          <a:bodyPr>
            <a:prstTxWarp prst="textNoShape">
              <a:avLst/>
            </a:prstTxWarp>
            <a:spAutoFit/>
          </a:bodyPr>
          <a:lstStyle/>
          <a:p>
            <a:r>
              <a:rPr lang="en-US" dirty="0"/>
              <a:t>Lipid bilayer</a:t>
            </a:r>
          </a:p>
        </p:txBody>
      </p:sp>
      <p:cxnSp>
        <p:nvCxnSpPr>
          <p:cNvPr id="37" name="Straight Connector 36"/>
          <p:cNvCxnSpPr/>
          <p:nvPr/>
        </p:nvCxnSpPr>
        <p:spPr>
          <a:xfrm>
            <a:off x="1282700" y="5181600"/>
            <a:ext cx="7277100" cy="5080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282700" y="6337300"/>
            <a:ext cx="7277100" cy="5080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5057634" y="4965700"/>
            <a:ext cx="127000" cy="177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60436" name="TextBox 46"/>
          <p:cNvSpPr txBox="1">
            <a:spLocks noChangeArrowheads="1"/>
          </p:cNvSpPr>
          <p:nvPr/>
        </p:nvSpPr>
        <p:spPr bwMode="auto">
          <a:xfrm>
            <a:off x="5372100" y="4483100"/>
            <a:ext cx="304800" cy="369888"/>
          </a:xfrm>
          <a:prstGeom prst="rect">
            <a:avLst/>
          </a:prstGeom>
          <a:noFill/>
          <a:ln w="9525">
            <a:noFill/>
            <a:miter lim="800000"/>
            <a:headEnd/>
            <a:tailEnd/>
          </a:ln>
        </p:spPr>
        <p:txBody>
          <a:bodyPr>
            <a:prstTxWarp prst="textNoShape">
              <a:avLst/>
            </a:prstTxWarp>
            <a:spAutoFit/>
          </a:bodyPr>
          <a:lstStyle/>
          <a:p>
            <a:r>
              <a:rPr lang="en-US" dirty="0"/>
              <a:t>I</a:t>
            </a:r>
          </a:p>
        </p:txBody>
      </p:sp>
      <p:sp>
        <p:nvSpPr>
          <p:cNvPr id="60437" name="TextBox 47"/>
          <p:cNvSpPr txBox="1">
            <a:spLocks noChangeArrowheads="1"/>
          </p:cNvSpPr>
          <p:nvPr/>
        </p:nvSpPr>
        <p:spPr bwMode="auto">
          <a:xfrm>
            <a:off x="4876800" y="3898900"/>
            <a:ext cx="698500" cy="276225"/>
          </a:xfrm>
          <a:prstGeom prst="rect">
            <a:avLst/>
          </a:prstGeom>
          <a:noFill/>
          <a:ln w="9525">
            <a:noFill/>
            <a:miter lim="800000"/>
            <a:headEnd/>
            <a:tailEnd/>
          </a:ln>
        </p:spPr>
        <p:txBody>
          <a:bodyPr>
            <a:prstTxWarp prst="textNoShape">
              <a:avLst/>
            </a:prstTxWarp>
            <a:spAutoFit/>
          </a:bodyPr>
          <a:lstStyle/>
          <a:p>
            <a:r>
              <a:rPr lang="en-US" sz="1200" dirty="0" err="1"/>
              <a:t>GlcN</a:t>
            </a:r>
            <a:endParaRPr lang="en-US" sz="1200"/>
          </a:p>
        </p:txBody>
      </p:sp>
      <p:sp>
        <p:nvSpPr>
          <p:cNvPr id="60438" name="TextBox 49"/>
          <p:cNvSpPr txBox="1">
            <a:spLocks noChangeArrowheads="1"/>
          </p:cNvSpPr>
          <p:nvPr/>
        </p:nvSpPr>
        <p:spPr bwMode="auto">
          <a:xfrm>
            <a:off x="4775200" y="3352800"/>
            <a:ext cx="558800" cy="276225"/>
          </a:xfrm>
          <a:prstGeom prst="rect">
            <a:avLst/>
          </a:prstGeom>
          <a:noFill/>
          <a:ln w="9525">
            <a:noFill/>
            <a:miter lim="800000"/>
            <a:headEnd/>
            <a:tailEnd/>
          </a:ln>
        </p:spPr>
        <p:txBody>
          <a:bodyPr>
            <a:prstTxWarp prst="textNoShape">
              <a:avLst/>
            </a:prstTxWarp>
            <a:spAutoFit/>
          </a:bodyPr>
          <a:lstStyle/>
          <a:p>
            <a:r>
              <a:rPr lang="en-US" sz="1200"/>
              <a:t>Man</a:t>
            </a:r>
          </a:p>
        </p:txBody>
      </p:sp>
      <p:sp>
        <p:nvSpPr>
          <p:cNvPr id="60439" name="TextBox 51"/>
          <p:cNvSpPr txBox="1">
            <a:spLocks noChangeArrowheads="1"/>
          </p:cNvSpPr>
          <p:nvPr/>
        </p:nvSpPr>
        <p:spPr bwMode="auto">
          <a:xfrm>
            <a:off x="4241800" y="3479800"/>
            <a:ext cx="558800" cy="276225"/>
          </a:xfrm>
          <a:prstGeom prst="rect">
            <a:avLst/>
          </a:prstGeom>
          <a:noFill/>
          <a:ln w="9525">
            <a:noFill/>
            <a:miter lim="800000"/>
            <a:headEnd/>
            <a:tailEnd/>
          </a:ln>
        </p:spPr>
        <p:txBody>
          <a:bodyPr>
            <a:prstTxWarp prst="textNoShape">
              <a:avLst/>
            </a:prstTxWarp>
            <a:spAutoFit/>
          </a:bodyPr>
          <a:lstStyle/>
          <a:p>
            <a:r>
              <a:rPr lang="en-US" sz="1200"/>
              <a:t>Man</a:t>
            </a:r>
          </a:p>
        </p:txBody>
      </p:sp>
      <p:sp>
        <p:nvSpPr>
          <p:cNvPr id="60440" name="TextBox 53"/>
          <p:cNvSpPr txBox="1">
            <a:spLocks noChangeArrowheads="1"/>
          </p:cNvSpPr>
          <p:nvPr/>
        </p:nvSpPr>
        <p:spPr bwMode="auto">
          <a:xfrm>
            <a:off x="3797300" y="3124200"/>
            <a:ext cx="558800" cy="276225"/>
          </a:xfrm>
          <a:prstGeom prst="rect">
            <a:avLst/>
          </a:prstGeom>
          <a:noFill/>
          <a:ln w="9525">
            <a:noFill/>
            <a:miter lim="800000"/>
            <a:headEnd/>
            <a:tailEnd/>
          </a:ln>
        </p:spPr>
        <p:txBody>
          <a:bodyPr>
            <a:prstTxWarp prst="textNoShape">
              <a:avLst/>
            </a:prstTxWarp>
            <a:spAutoFit/>
          </a:bodyPr>
          <a:lstStyle/>
          <a:p>
            <a:r>
              <a:rPr lang="en-US" sz="1200"/>
              <a:t>Man</a:t>
            </a:r>
          </a:p>
        </p:txBody>
      </p:sp>
      <p:grpSp>
        <p:nvGrpSpPr>
          <p:cNvPr id="3" name="Group 58"/>
          <p:cNvGrpSpPr>
            <a:grpSpLocks/>
          </p:cNvGrpSpPr>
          <p:nvPr/>
        </p:nvGrpSpPr>
        <p:grpSpPr bwMode="auto">
          <a:xfrm rot="3238494">
            <a:off x="4051300" y="3702050"/>
            <a:ext cx="241300" cy="419100"/>
            <a:chOff x="3492500" y="3048000"/>
            <a:chExt cx="241300" cy="419100"/>
          </a:xfrm>
        </p:grpSpPr>
        <p:sp>
          <p:nvSpPr>
            <p:cNvPr id="55" name="Diamond 54"/>
            <p:cNvSpPr/>
            <p:nvPr/>
          </p:nvSpPr>
          <p:spPr>
            <a:xfrm>
              <a:off x="3491914" y="3047682"/>
              <a:ext cx="241300" cy="254000"/>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Oval 55"/>
            <p:cNvSpPr/>
            <p:nvPr/>
          </p:nvSpPr>
          <p:spPr>
            <a:xfrm>
              <a:off x="3566346" y="3288749"/>
              <a:ext cx="127000" cy="177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grpSp>
      <p:sp>
        <p:nvSpPr>
          <p:cNvPr id="60442" name="TextBox 57"/>
          <p:cNvSpPr txBox="1">
            <a:spLocks noChangeArrowheads="1"/>
          </p:cNvSpPr>
          <p:nvPr/>
        </p:nvSpPr>
        <p:spPr bwMode="auto">
          <a:xfrm>
            <a:off x="4051300" y="3752850"/>
            <a:ext cx="469900" cy="230188"/>
          </a:xfrm>
          <a:prstGeom prst="rect">
            <a:avLst/>
          </a:prstGeom>
          <a:noFill/>
          <a:ln w="9525">
            <a:noFill/>
            <a:miter lim="800000"/>
            <a:headEnd/>
            <a:tailEnd/>
          </a:ln>
        </p:spPr>
        <p:txBody>
          <a:bodyPr>
            <a:prstTxWarp prst="textNoShape">
              <a:avLst/>
            </a:prstTxWarp>
            <a:spAutoFit/>
          </a:bodyPr>
          <a:lstStyle/>
          <a:p>
            <a:r>
              <a:rPr lang="en-US" sz="900">
                <a:solidFill>
                  <a:schemeClr val="bg1"/>
                </a:solidFill>
              </a:rPr>
              <a:t>EtN</a:t>
            </a:r>
          </a:p>
        </p:txBody>
      </p:sp>
      <p:grpSp>
        <p:nvGrpSpPr>
          <p:cNvPr id="5" name="Group 60"/>
          <p:cNvGrpSpPr>
            <a:grpSpLocks/>
          </p:cNvGrpSpPr>
          <p:nvPr/>
        </p:nvGrpSpPr>
        <p:grpSpPr bwMode="auto">
          <a:xfrm rot="-7583095">
            <a:off x="5327650" y="3136900"/>
            <a:ext cx="241300" cy="419100"/>
            <a:chOff x="3492500" y="3048000"/>
            <a:chExt cx="241300" cy="419100"/>
          </a:xfrm>
        </p:grpSpPr>
        <p:sp>
          <p:nvSpPr>
            <p:cNvPr id="62" name="Diamond 61"/>
            <p:cNvSpPr/>
            <p:nvPr/>
          </p:nvSpPr>
          <p:spPr>
            <a:xfrm>
              <a:off x="3494653" y="3047344"/>
              <a:ext cx="241300" cy="254000"/>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 name="Oval 62"/>
            <p:cNvSpPr/>
            <p:nvPr/>
          </p:nvSpPr>
          <p:spPr>
            <a:xfrm>
              <a:off x="3569088" y="3289457"/>
              <a:ext cx="127000" cy="177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grpSp>
      <p:grpSp>
        <p:nvGrpSpPr>
          <p:cNvPr id="12" name="Group 63"/>
          <p:cNvGrpSpPr>
            <a:grpSpLocks/>
          </p:cNvGrpSpPr>
          <p:nvPr/>
        </p:nvGrpSpPr>
        <p:grpSpPr bwMode="auto">
          <a:xfrm rot="-10248840">
            <a:off x="3530600" y="2863850"/>
            <a:ext cx="241300" cy="419100"/>
            <a:chOff x="3492500" y="3048000"/>
            <a:chExt cx="241300" cy="419100"/>
          </a:xfrm>
        </p:grpSpPr>
        <p:sp>
          <p:nvSpPr>
            <p:cNvPr id="65" name="Diamond 64"/>
            <p:cNvSpPr/>
            <p:nvPr/>
          </p:nvSpPr>
          <p:spPr>
            <a:xfrm>
              <a:off x="3500454" y="3050465"/>
              <a:ext cx="241300" cy="254000"/>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Oval 65"/>
            <p:cNvSpPr/>
            <p:nvPr/>
          </p:nvSpPr>
          <p:spPr>
            <a:xfrm>
              <a:off x="3569164" y="3289319"/>
              <a:ext cx="127000" cy="177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grpSp>
      <p:sp>
        <p:nvSpPr>
          <p:cNvPr id="60445" name="TextBox 66"/>
          <p:cNvSpPr txBox="1">
            <a:spLocks noChangeArrowheads="1"/>
          </p:cNvSpPr>
          <p:nvPr/>
        </p:nvSpPr>
        <p:spPr bwMode="auto">
          <a:xfrm>
            <a:off x="3454400" y="3022600"/>
            <a:ext cx="469900" cy="230188"/>
          </a:xfrm>
          <a:prstGeom prst="rect">
            <a:avLst/>
          </a:prstGeom>
          <a:noFill/>
          <a:ln w="9525">
            <a:noFill/>
            <a:miter lim="800000"/>
            <a:headEnd/>
            <a:tailEnd/>
          </a:ln>
        </p:spPr>
        <p:txBody>
          <a:bodyPr>
            <a:prstTxWarp prst="textNoShape">
              <a:avLst/>
            </a:prstTxWarp>
            <a:spAutoFit/>
          </a:bodyPr>
          <a:lstStyle/>
          <a:p>
            <a:r>
              <a:rPr lang="en-US" sz="900">
                <a:solidFill>
                  <a:schemeClr val="bg1"/>
                </a:solidFill>
              </a:rPr>
              <a:t>EtN</a:t>
            </a:r>
          </a:p>
        </p:txBody>
      </p:sp>
      <p:sp>
        <p:nvSpPr>
          <p:cNvPr id="60446" name="TextBox 67"/>
          <p:cNvSpPr txBox="1">
            <a:spLocks noChangeArrowheads="1"/>
          </p:cNvSpPr>
          <p:nvPr/>
        </p:nvSpPr>
        <p:spPr bwMode="auto">
          <a:xfrm>
            <a:off x="5187950" y="3276600"/>
            <a:ext cx="469900" cy="230188"/>
          </a:xfrm>
          <a:prstGeom prst="rect">
            <a:avLst/>
          </a:prstGeom>
          <a:noFill/>
          <a:ln w="9525">
            <a:noFill/>
            <a:miter lim="800000"/>
            <a:headEnd/>
            <a:tailEnd/>
          </a:ln>
        </p:spPr>
        <p:txBody>
          <a:bodyPr>
            <a:prstTxWarp prst="textNoShape">
              <a:avLst/>
            </a:prstTxWarp>
            <a:spAutoFit/>
          </a:bodyPr>
          <a:lstStyle/>
          <a:p>
            <a:r>
              <a:rPr lang="en-US" sz="900">
                <a:solidFill>
                  <a:schemeClr val="bg1"/>
                </a:solidFill>
              </a:rPr>
              <a:t>EtN</a:t>
            </a:r>
          </a:p>
        </p:txBody>
      </p:sp>
      <p:sp>
        <p:nvSpPr>
          <p:cNvPr id="52" name="Rectangle 51"/>
          <p:cNvSpPr/>
          <p:nvPr/>
        </p:nvSpPr>
        <p:spPr>
          <a:xfrm>
            <a:off x="7086600" y="2590800"/>
            <a:ext cx="304800" cy="2667000"/>
          </a:xfrm>
          <a:prstGeom prst="rect">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086600" y="5257800"/>
            <a:ext cx="304800" cy="1079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086600" y="6324600"/>
            <a:ext cx="304800" cy="41910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 name="Straight Connector 63"/>
          <p:cNvCxnSpPr/>
          <p:nvPr/>
        </p:nvCxnSpPr>
        <p:spPr>
          <a:xfrm>
            <a:off x="7086600" y="29991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7086600" y="27432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086600" y="32550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086600" y="35110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086600" y="376696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086600" y="40229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6600" y="427884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086600" y="453478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7086600" y="479072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086600" y="5046662"/>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2162175" y="1049251"/>
            <a:ext cx="2355850" cy="369332"/>
          </a:xfrm>
          <a:prstGeom prst="rect">
            <a:avLst/>
          </a:prstGeom>
          <a:noFill/>
          <a:ln>
            <a:solidFill>
              <a:schemeClr val="tx2"/>
            </a:solidFill>
          </a:ln>
        </p:spPr>
        <p:txBody>
          <a:bodyPr wrap="square" rtlCol="0">
            <a:spAutoFit/>
          </a:bodyPr>
          <a:lstStyle/>
          <a:p>
            <a:r>
              <a:rPr lang="en-US" dirty="0">
                <a:solidFill>
                  <a:schemeClr val="tx2"/>
                </a:solidFill>
              </a:rPr>
              <a:t>GPI-anchored protein</a:t>
            </a:r>
          </a:p>
        </p:txBody>
      </p:sp>
      <p:sp>
        <p:nvSpPr>
          <p:cNvPr id="77" name="TextBox 76"/>
          <p:cNvSpPr txBox="1"/>
          <p:nvPr/>
        </p:nvSpPr>
        <p:spPr>
          <a:xfrm>
            <a:off x="5867400" y="2036799"/>
            <a:ext cx="2743200" cy="369332"/>
          </a:xfrm>
          <a:prstGeom prst="rect">
            <a:avLst/>
          </a:prstGeom>
          <a:noFill/>
          <a:ln>
            <a:solidFill>
              <a:schemeClr val="accent1"/>
            </a:solidFill>
          </a:ln>
        </p:spPr>
        <p:txBody>
          <a:bodyPr wrap="square" rtlCol="0">
            <a:spAutoFit/>
          </a:bodyPr>
          <a:lstStyle/>
          <a:p>
            <a:r>
              <a:rPr lang="en-US" dirty="0">
                <a:solidFill>
                  <a:schemeClr val="accent1"/>
                </a:solidFill>
              </a:rPr>
              <a:t>Transmembrane protein</a:t>
            </a:r>
          </a:p>
        </p:txBody>
      </p:sp>
      <p:cxnSp>
        <p:nvCxnSpPr>
          <p:cNvPr id="79" name="Straight Arrow Connector 78"/>
          <p:cNvCxnSpPr/>
          <p:nvPr/>
        </p:nvCxnSpPr>
        <p:spPr>
          <a:xfrm rot="5400000">
            <a:off x="5297487" y="3935413"/>
            <a:ext cx="365123" cy="29209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5424787" y="3656111"/>
            <a:ext cx="1054100" cy="307777"/>
          </a:xfrm>
          <a:prstGeom prst="rect">
            <a:avLst/>
          </a:prstGeom>
          <a:noFill/>
        </p:spPr>
        <p:txBody>
          <a:bodyPr wrap="square" rtlCol="0">
            <a:spAutoFit/>
          </a:bodyPr>
          <a:lstStyle/>
          <a:p>
            <a:r>
              <a:rPr lang="en-US" sz="1400" dirty="0">
                <a:solidFill>
                  <a:srgbClr val="800000"/>
                </a:solidFill>
              </a:rPr>
              <a:t>PNH defect</a:t>
            </a:r>
          </a:p>
        </p:txBody>
      </p:sp>
      <p:sp>
        <p:nvSpPr>
          <p:cNvPr id="80" name="Rectangle 79"/>
          <p:cNvSpPr/>
          <p:nvPr/>
        </p:nvSpPr>
        <p:spPr>
          <a:xfrm>
            <a:off x="3111500" y="1610225"/>
            <a:ext cx="304800" cy="1482225"/>
          </a:xfrm>
          <a:prstGeom prst="rect">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3111500" y="1824667"/>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111500" y="202513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116038" y="2205285"/>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112619" y="2422631"/>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116038" y="2642768"/>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116038" y="2833680"/>
            <a:ext cx="3048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592507" y="2193339"/>
            <a:ext cx="1496379" cy="307777"/>
            <a:chOff x="1592507" y="2193339"/>
            <a:chExt cx="1496379" cy="307777"/>
          </a:xfrm>
        </p:grpSpPr>
        <p:sp>
          <p:nvSpPr>
            <p:cNvPr id="19" name="TextBox 18"/>
            <p:cNvSpPr txBox="1"/>
            <p:nvPr/>
          </p:nvSpPr>
          <p:spPr>
            <a:xfrm>
              <a:off x="1592507" y="2193339"/>
              <a:ext cx="1089987" cy="307777"/>
            </a:xfrm>
            <a:prstGeom prst="rect">
              <a:avLst/>
            </a:prstGeom>
            <a:noFill/>
          </p:spPr>
          <p:txBody>
            <a:bodyPr wrap="square" rtlCol="0">
              <a:spAutoFit/>
            </a:bodyPr>
            <a:lstStyle/>
            <a:p>
              <a:r>
                <a:rPr lang="en-US" sz="1400" dirty="0"/>
                <a:t>protein core</a:t>
              </a:r>
            </a:p>
          </p:txBody>
        </p:sp>
        <p:cxnSp>
          <p:nvCxnSpPr>
            <p:cNvPr id="23" name="Straight Arrow Connector 22"/>
            <p:cNvCxnSpPr/>
            <p:nvPr/>
          </p:nvCxnSpPr>
          <p:spPr>
            <a:xfrm>
              <a:off x="2605503" y="2395981"/>
              <a:ext cx="4833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780053" y="32643"/>
            <a:ext cx="7921261" cy="830997"/>
          </a:xfrm>
          <a:prstGeom prst="rect">
            <a:avLst/>
          </a:prstGeom>
          <a:noFill/>
        </p:spPr>
        <p:txBody>
          <a:bodyPr wrap="square" rtlCol="0">
            <a:spAutoFit/>
          </a:bodyPr>
          <a:lstStyle/>
          <a:p>
            <a:pPr algn="ctr"/>
            <a:r>
              <a:rPr lang="en-US" sz="2400" dirty="0">
                <a:solidFill>
                  <a:srgbClr val="FF0000"/>
                </a:solidFill>
              </a:rPr>
              <a:t>Deficiency of Glycosyl Phosphatidylinositol Anchored Proteins Is a Defining Characteristic of PNH</a:t>
            </a:r>
          </a:p>
        </p:txBody>
      </p:sp>
      <p:cxnSp>
        <p:nvCxnSpPr>
          <p:cNvPr id="16" name="Straight Connector 15"/>
          <p:cNvCxnSpPr/>
          <p:nvPr/>
        </p:nvCxnSpPr>
        <p:spPr>
          <a:xfrm>
            <a:off x="171233" y="879254"/>
            <a:ext cx="8896961" cy="0"/>
          </a:xfrm>
          <a:prstGeom prst="line">
            <a:avLst/>
          </a:prstGeom>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7966588" y="2694749"/>
            <a:ext cx="1089987" cy="523220"/>
          </a:xfrm>
          <a:prstGeom prst="rect">
            <a:avLst/>
          </a:prstGeom>
          <a:noFill/>
        </p:spPr>
        <p:txBody>
          <a:bodyPr wrap="square" rtlCol="0">
            <a:spAutoFit/>
          </a:bodyPr>
          <a:lstStyle/>
          <a:p>
            <a:r>
              <a:rPr lang="en-US" sz="1400" dirty="0"/>
              <a:t>ectoplasmic</a:t>
            </a:r>
          </a:p>
          <a:p>
            <a:r>
              <a:rPr lang="en-US" sz="1400" dirty="0"/>
              <a:t>domain</a:t>
            </a:r>
          </a:p>
        </p:txBody>
      </p:sp>
      <p:sp>
        <p:nvSpPr>
          <p:cNvPr id="15" name="TextBox 14"/>
          <p:cNvSpPr txBox="1"/>
          <p:nvPr/>
        </p:nvSpPr>
        <p:spPr>
          <a:xfrm>
            <a:off x="7458982" y="6324600"/>
            <a:ext cx="1609212" cy="523220"/>
          </a:xfrm>
          <a:prstGeom prst="rect">
            <a:avLst/>
          </a:prstGeom>
          <a:noFill/>
        </p:spPr>
        <p:txBody>
          <a:bodyPr wrap="square" rtlCol="0">
            <a:spAutoFit/>
          </a:bodyPr>
          <a:lstStyle/>
          <a:p>
            <a:r>
              <a:rPr lang="en-US" sz="1400" dirty="0"/>
              <a:t>cytoplasmic</a:t>
            </a:r>
          </a:p>
          <a:p>
            <a:r>
              <a:rPr lang="en-US" sz="1400" dirty="0"/>
              <a:t>tail</a:t>
            </a:r>
          </a:p>
        </p:txBody>
      </p:sp>
      <p:sp>
        <p:nvSpPr>
          <p:cNvPr id="90" name="TextBox 89"/>
          <p:cNvSpPr txBox="1"/>
          <p:nvPr/>
        </p:nvSpPr>
        <p:spPr>
          <a:xfrm>
            <a:off x="7534788" y="5415291"/>
            <a:ext cx="1609212" cy="523220"/>
          </a:xfrm>
          <a:prstGeom prst="rect">
            <a:avLst/>
          </a:prstGeom>
          <a:noFill/>
        </p:spPr>
        <p:txBody>
          <a:bodyPr wrap="square" rtlCol="0">
            <a:spAutoFit/>
          </a:bodyPr>
          <a:lstStyle/>
          <a:p>
            <a:r>
              <a:rPr lang="en-US" sz="1400" dirty="0"/>
              <a:t>transmembrane</a:t>
            </a:r>
          </a:p>
          <a:p>
            <a:r>
              <a:rPr lang="en-US" sz="1400" dirty="0"/>
              <a:t>domain</a:t>
            </a:r>
          </a:p>
        </p:txBody>
      </p:sp>
      <p:sp>
        <p:nvSpPr>
          <p:cNvPr id="91" name="TextBox 90"/>
          <p:cNvSpPr txBox="1"/>
          <p:nvPr/>
        </p:nvSpPr>
        <p:spPr>
          <a:xfrm>
            <a:off x="3730717" y="5336015"/>
            <a:ext cx="921062" cy="523220"/>
          </a:xfrm>
          <a:prstGeom prst="rect">
            <a:avLst/>
          </a:prstGeom>
          <a:noFill/>
        </p:spPr>
        <p:txBody>
          <a:bodyPr wrap="square" rtlCol="0">
            <a:spAutoFit/>
          </a:bodyPr>
          <a:lstStyle/>
          <a:p>
            <a:r>
              <a:rPr lang="en-US" sz="1400" dirty="0">
                <a:solidFill>
                  <a:srgbClr val="3366FF"/>
                </a:solidFill>
              </a:rPr>
              <a:t>fatty acid</a:t>
            </a:r>
          </a:p>
          <a:p>
            <a:r>
              <a:rPr lang="en-US" sz="1400" dirty="0">
                <a:solidFill>
                  <a:srgbClr val="3366FF"/>
                </a:solidFill>
              </a:rPr>
              <a:t>anchor</a:t>
            </a:r>
          </a:p>
        </p:txBody>
      </p:sp>
      <p:cxnSp>
        <p:nvCxnSpPr>
          <p:cNvPr id="18" name="Straight Arrow Connector 17"/>
          <p:cNvCxnSpPr/>
          <p:nvPr/>
        </p:nvCxnSpPr>
        <p:spPr>
          <a:xfrm flipH="1">
            <a:off x="7445888" y="2956359"/>
            <a:ext cx="5741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471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flipV="1">
            <a:off x="723900" y="4154488"/>
            <a:ext cx="7620000" cy="2222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6457" name="TextBox 153"/>
          <p:cNvSpPr txBox="1">
            <a:spLocks noChangeArrowheads="1"/>
          </p:cNvSpPr>
          <p:nvPr/>
        </p:nvSpPr>
        <p:spPr bwMode="auto">
          <a:xfrm>
            <a:off x="975260" y="467676"/>
            <a:ext cx="7372058" cy="523220"/>
          </a:xfrm>
          <a:prstGeom prst="rect">
            <a:avLst/>
          </a:prstGeom>
          <a:noFill/>
          <a:ln w="9525">
            <a:noFill/>
            <a:miter lim="800000"/>
            <a:headEnd/>
            <a:tailEnd/>
          </a:ln>
        </p:spPr>
        <p:txBody>
          <a:bodyPr wrap="square">
            <a:prstTxWarp prst="textNoShape">
              <a:avLst/>
            </a:prstTxWarp>
            <a:spAutoFit/>
          </a:bodyPr>
          <a:lstStyle/>
          <a:p>
            <a:pPr algn="ctr"/>
            <a:r>
              <a:rPr lang="en-US" sz="2800" dirty="0">
                <a:solidFill>
                  <a:srgbClr val="0000FF"/>
                </a:solidFill>
              </a:rPr>
              <a:t>Inhibition of APC C3 Convertase Activity</a:t>
            </a:r>
          </a:p>
        </p:txBody>
      </p:sp>
      <p:cxnSp>
        <p:nvCxnSpPr>
          <p:cNvPr id="156" name="Straight Connector 155"/>
          <p:cNvCxnSpPr/>
          <p:nvPr/>
        </p:nvCxnSpPr>
        <p:spPr>
          <a:xfrm>
            <a:off x="571796" y="1205548"/>
            <a:ext cx="826135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6394" name="Group 16393"/>
          <p:cNvGrpSpPr/>
          <p:nvPr/>
        </p:nvGrpSpPr>
        <p:grpSpPr>
          <a:xfrm>
            <a:off x="1175153" y="1975455"/>
            <a:ext cx="6527172" cy="2193117"/>
            <a:chOff x="100541" y="1983596"/>
            <a:chExt cx="6527172" cy="2193117"/>
          </a:xfrm>
        </p:grpSpPr>
        <p:grpSp>
          <p:nvGrpSpPr>
            <p:cNvPr id="3" name="Group 2"/>
            <p:cNvGrpSpPr/>
            <p:nvPr/>
          </p:nvGrpSpPr>
          <p:grpSpPr>
            <a:xfrm>
              <a:off x="3177034" y="2646415"/>
              <a:ext cx="625475" cy="528638"/>
              <a:chOff x="2085975" y="2663825"/>
              <a:chExt cx="625475" cy="528638"/>
            </a:xfrm>
          </p:grpSpPr>
          <p:sp>
            <p:nvSpPr>
              <p:cNvPr id="6" name="Isosceles Triangle 5"/>
              <p:cNvSpPr/>
              <p:nvPr/>
            </p:nvSpPr>
            <p:spPr bwMode="auto">
              <a:xfrm rot="5400000">
                <a:off x="2135188" y="2616200"/>
                <a:ext cx="528638" cy="62388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0" name="TextBox 6"/>
              <p:cNvSpPr txBox="1">
                <a:spLocks noChangeArrowheads="1"/>
              </p:cNvSpPr>
              <p:nvPr/>
            </p:nvSpPr>
            <p:spPr bwMode="auto">
              <a:xfrm>
                <a:off x="2085975" y="2738438"/>
                <a:ext cx="536575" cy="338137"/>
              </a:xfrm>
              <a:prstGeom prst="rect">
                <a:avLst/>
              </a:prstGeom>
              <a:noFill/>
              <a:ln w="9525">
                <a:noFill/>
                <a:miter lim="800000"/>
                <a:headEnd/>
                <a:tailEnd/>
              </a:ln>
            </p:spPr>
            <p:txBody>
              <a:bodyPr>
                <a:prstTxWarp prst="textNoShape">
                  <a:avLst/>
                </a:prstTxWarp>
                <a:spAutoFit/>
              </a:bodyPr>
              <a:lstStyle/>
              <a:p>
                <a:r>
                  <a:rPr lang="en-US" sz="1600" dirty="0"/>
                  <a:t>Bb</a:t>
                </a:r>
              </a:p>
            </p:txBody>
          </p:sp>
        </p:grpSp>
        <p:grpSp>
          <p:nvGrpSpPr>
            <p:cNvPr id="2" name="Group 1"/>
            <p:cNvGrpSpPr/>
            <p:nvPr/>
          </p:nvGrpSpPr>
          <p:grpSpPr>
            <a:xfrm>
              <a:off x="5476137" y="2206626"/>
              <a:ext cx="317500" cy="369887"/>
              <a:chOff x="1028700" y="2674938"/>
              <a:chExt cx="317500" cy="369887"/>
            </a:xfrm>
          </p:grpSpPr>
          <p:sp>
            <p:nvSpPr>
              <p:cNvPr id="8" name="Oval 7"/>
              <p:cNvSpPr/>
              <p:nvPr/>
            </p:nvSpPr>
            <p:spPr bwMode="auto">
              <a:xfrm>
                <a:off x="1028700" y="2747963"/>
                <a:ext cx="317500" cy="29686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2" name="TextBox 8"/>
              <p:cNvSpPr txBox="1">
                <a:spLocks noChangeArrowheads="1"/>
              </p:cNvSpPr>
              <p:nvPr/>
            </p:nvSpPr>
            <p:spPr bwMode="auto">
              <a:xfrm>
                <a:off x="1028700" y="2674938"/>
                <a:ext cx="317500" cy="369887"/>
              </a:xfrm>
              <a:prstGeom prst="rect">
                <a:avLst/>
              </a:prstGeom>
              <a:noFill/>
              <a:ln w="9525">
                <a:noFill/>
                <a:miter lim="800000"/>
                <a:headEnd/>
                <a:tailEnd/>
              </a:ln>
            </p:spPr>
            <p:txBody>
              <a:bodyPr>
                <a:prstTxWarp prst="textNoShape">
                  <a:avLst/>
                </a:prstTxWarp>
                <a:spAutoFit/>
              </a:bodyPr>
              <a:lstStyle/>
              <a:p>
                <a:r>
                  <a:rPr lang="en-US" dirty="0"/>
                  <a:t>P</a:t>
                </a:r>
              </a:p>
            </p:txBody>
          </p:sp>
        </p:grpSp>
        <p:grpSp>
          <p:nvGrpSpPr>
            <p:cNvPr id="16387" name="Group 16386"/>
            <p:cNvGrpSpPr/>
            <p:nvPr/>
          </p:nvGrpSpPr>
          <p:grpSpPr>
            <a:xfrm>
              <a:off x="3834164" y="2641555"/>
              <a:ext cx="588962" cy="566737"/>
              <a:chOff x="2930638" y="243518"/>
              <a:chExt cx="588962" cy="566737"/>
            </a:xfrm>
          </p:grpSpPr>
          <p:sp>
            <p:nvSpPr>
              <p:cNvPr id="20" name="Oval 19"/>
              <p:cNvSpPr/>
              <p:nvPr/>
            </p:nvSpPr>
            <p:spPr bwMode="auto">
              <a:xfrm>
                <a:off x="2930638" y="243518"/>
                <a:ext cx="523761" cy="5667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7" name="TextBox 20"/>
              <p:cNvSpPr txBox="1">
                <a:spLocks noChangeArrowheads="1"/>
              </p:cNvSpPr>
              <p:nvPr/>
            </p:nvSpPr>
            <p:spPr bwMode="auto">
              <a:xfrm>
                <a:off x="2958252" y="334223"/>
                <a:ext cx="561348" cy="369332"/>
              </a:xfrm>
              <a:prstGeom prst="rect">
                <a:avLst/>
              </a:prstGeom>
              <a:noFill/>
              <a:ln w="9525">
                <a:noFill/>
                <a:miter lim="800000"/>
                <a:headEnd/>
                <a:tailEnd/>
              </a:ln>
            </p:spPr>
            <p:txBody>
              <a:bodyPr wrap="square">
                <a:prstTxWarp prst="textNoShape">
                  <a:avLst/>
                </a:prstTxWarp>
                <a:spAutoFit/>
              </a:bodyPr>
              <a:lstStyle/>
              <a:p>
                <a:r>
                  <a:rPr lang="en-US"/>
                  <a:t>C3</a:t>
                </a:r>
                <a:endParaRPr lang="en-US" dirty="0"/>
              </a:p>
            </p:txBody>
          </p:sp>
        </p:grpSp>
        <p:cxnSp>
          <p:nvCxnSpPr>
            <p:cNvPr id="23" name="Straight Arrow Connector 22"/>
            <p:cNvCxnSpPr/>
            <p:nvPr/>
          </p:nvCxnSpPr>
          <p:spPr bwMode="auto">
            <a:xfrm>
              <a:off x="4383806" y="2882002"/>
              <a:ext cx="8191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bwMode="auto">
            <a:xfrm rot="5400000" flipH="1" flipV="1">
              <a:off x="4258765" y="2165523"/>
              <a:ext cx="555625"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6391" name="Group 16390"/>
            <p:cNvGrpSpPr/>
            <p:nvPr/>
          </p:nvGrpSpPr>
          <p:grpSpPr>
            <a:xfrm>
              <a:off x="4727575" y="1983596"/>
              <a:ext cx="427756" cy="316227"/>
              <a:chOff x="3719512" y="1906396"/>
              <a:chExt cx="427756" cy="316227"/>
            </a:xfrm>
          </p:grpSpPr>
          <p:sp>
            <p:nvSpPr>
              <p:cNvPr id="28" name="Right Triangle 27"/>
              <p:cNvSpPr/>
              <p:nvPr/>
            </p:nvSpPr>
            <p:spPr bwMode="auto">
              <a:xfrm>
                <a:off x="3785318" y="1906396"/>
                <a:ext cx="361950" cy="266700"/>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3" name="TextBox 28"/>
              <p:cNvSpPr txBox="1">
                <a:spLocks noChangeArrowheads="1"/>
              </p:cNvSpPr>
              <p:nvPr/>
            </p:nvSpPr>
            <p:spPr bwMode="auto">
              <a:xfrm>
                <a:off x="3719512" y="1976560"/>
                <a:ext cx="420688" cy="246063"/>
              </a:xfrm>
              <a:prstGeom prst="rect">
                <a:avLst/>
              </a:prstGeom>
              <a:noFill/>
              <a:ln w="9525">
                <a:noFill/>
                <a:miter lim="800000"/>
                <a:headEnd/>
                <a:tailEnd/>
              </a:ln>
            </p:spPr>
            <p:txBody>
              <a:bodyPr wrap="none">
                <a:prstTxWarp prst="textNoShape">
                  <a:avLst/>
                </a:prstTxWarp>
                <a:spAutoFit/>
              </a:bodyPr>
              <a:lstStyle/>
              <a:p>
                <a:r>
                  <a:rPr lang="en-US" sz="1000" dirty="0"/>
                  <a:t>C3a</a:t>
                </a:r>
              </a:p>
            </p:txBody>
          </p:sp>
        </p:grpSp>
        <p:grpSp>
          <p:nvGrpSpPr>
            <p:cNvPr id="26" name="Group 25"/>
            <p:cNvGrpSpPr/>
            <p:nvPr/>
          </p:nvGrpSpPr>
          <p:grpSpPr>
            <a:xfrm>
              <a:off x="357556" y="2589213"/>
              <a:ext cx="1054100" cy="1587500"/>
              <a:chOff x="1041400" y="2589213"/>
              <a:chExt cx="1054100" cy="1587500"/>
            </a:xfrm>
          </p:grpSpPr>
          <p:sp>
            <p:nvSpPr>
              <p:cNvPr id="4" name="Hexagon 3"/>
              <p:cNvSpPr/>
              <p:nvPr/>
            </p:nvSpPr>
            <p:spPr bwMode="auto">
              <a:xfrm>
                <a:off x="1346200" y="2589213"/>
                <a:ext cx="741363" cy="60325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8" name="TextBox 4"/>
              <p:cNvSpPr txBox="1">
                <a:spLocks noChangeArrowheads="1"/>
              </p:cNvSpPr>
              <p:nvPr/>
            </p:nvSpPr>
            <p:spPr bwMode="auto">
              <a:xfrm>
                <a:off x="1441450" y="2674938"/>
                <a:ext cx="644525" cy="338137"/>
              </a:xfrm>
              <a:prstGeom prst="rect">
                <a:avLst/>
              </a:prstGeom>
              <a:noFill/>
              <a:ln w="9525">
                <a:noFill/>
                <a:miter lim="800000"/>
                <a:headEnd/>
                <a:tailEnd/>
              </a:ln>
            </p:spPr>
            <p:txBody>
              <a:bodyPr>
                <a:prstTxWarp prst="textNoShape">
                  <a:avLst/>
                </a:prstTxWarp>
                <a:spAutoFit/>
              </a:bodyPr>
              <a:lstStyle/>
              <a:p>
                <a:r>
                  <a:rPr lang="en-US" sz="1600"/>
                  <a:t>C3b</a:t>
                </a:r>
              </a:p>
            </p:txBody>
          </p:sp>
          <p:cxnSp>
            <p:nvCxnSpPr>
              <p:cNvPr id="15" name="Straight Connector 14"/>
              <p:cNvCxnSpPr>
                <a:stCxn id="4" idx="2"/>
              </p:cNvCxnSpPr>
              <p:nvPr/>
            </p:nvCxnSpPr>
            <p:spPr bwMode="auto">
              <a:xfrm rot="5400000">
                <a:off x="1300163" y="3238500"/>
                <a:ext cx="242887" cy="150813"/>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bwMode="auto">
              <a:xfrm>
                <a:off x="1208088" y="3394075"/>
                <a:ext cx="138112" cy="444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Curved Connector 17"/>
              <p:cNvCxnSpPr/>
              <p:nvPr/>
            </p:nvCxnSpPr>
            <p:spPr bwMode="auto">
              <a:xfrm rot="16200000" flipH="1">
                <a:off x="978693" y="3602832"/>
                <a:ext cx="722313" cy="425450"/>
              </a:xfrm>
              <a:prstGeom prst="curvedConnector3">
                <a:avLst>
                  <a:gd name="adj1"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Oval 53"/>
              <p:cNvSpPr/>
              <p:nvPr/>
            </p:nvSpPr>
            <p:spPr bwMode="auto">
              <a:xfrm>
                <a:off x="1146175" y="34036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Oval 54"/>
              <p:cNvSpPr/>
              <p:nvPr/>
            </p:nvSpPr>
            <p:spPr bwMode="auto">
              <a:xfrm>
                <a:off x="1041400" y="34544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Oval 55"/>
              <p:cNvSpPr/>
              <p:nvPr/>
            </p:nvSpPr>
            <p:spPr bwMode="auto">
              <a:xfrm>
                <a:off x="1173163" y="3556000"/>
                <a:ext cx="69850" cy="10001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Oval 56"/>
              <p:cNvSpPr/>
              <p:nvPr/>
            </p:nvSpPr>
            <p:spPr bwMode="auto">
              <a:xfrm>
                <a:off x="1076325" y="3606800"/>
                <a:ext cx="69850" cy="10001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50" name="TextBox 75"/>
              <p:cNvSpPr txBox="1">
                <a:spLocks noChangeArrowheads="1"/>
              </p:cNvSpPr>
              <p:nvPr/>
            </p:nvSpPr>
            <p:spPr bwMode="auto">
              <a:xfrm>
                <a:off x="1471613" y="3848100"/>
                <a:ext cx="623887" cy="276225"/>
              </a:xfrm>
              <a:prstGeom prst="rect">
                <a:avLst/>
              </a:prstGeom>
              <a:noFill/>
              <a:ln w="9525">
                <a:noFill/>
                <a:miter lim="800000"/>
                <a:headEnd/>
                <a:tailEnd/>
              </a:ln>
            </p:spPr>
            <p:txBody>
              <a:bodyPr>
                <a:prstTxWarp prst="textNoShape">
                  <a:avLst/>
                </a:prstTxWarp>
                <a:spAutoFit/>
              </a:bodyPr>
              <a:lstStyle/>
              <a:p>
                <a:r>
                  <a:rPr lang="en-US" sz="1200" dirty="0"/>
                  <a:t>GPA</a:t>
                </a:r>
              </a:p>
            </p:txBody>
          </p:sp>
        </p:grpSp>
        <p:grpSp>
          <p:nvGrpSpPr>
            <p:cNvPr id="16393" name="Group 16392"/>
            <p:cNvGrpSpPr/>
            <p:nvPr/>
          </p:nvGrpSpPr>
          <p:grpSpPr>
            <a:xfrm>
              <a:off x="4965600" y="2576513"/>
              <a:ext cx="1036638" cy="1568450"/>
              <a:chOff x="5401369" y="2595098"/>
              <a:chExt cx="1036638" cy="1568450"/>
            </a:xfrm>
          </p:grpSpPr>
          <p:sp>
            <p:nvSpPr>
              <p:cNvPr id="24" name="Hexagon 23"/>
              <p:cNvSpPr/>
              <p:nvPr/>
            </p:nvSpPr>
            <p:spPr bwMode="auto">
              <a:xfrm>
                <a:off x="5696644" y="2595098"/>
                <a:ext cx="741363" cy="60325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0" name="TextBox 24"/>
              <p:cNvSpPr txBox="1">
                <a:spLocks noChangeArrowheads="1"/>
              </p:cNvSpPr>
              <p:nvPr/>
            </p:nvSpPr>
            <p:spPr bwMode="auto">
              <a:xfrm>
                <a:off x="5791894" y="2680823"/>
                <a:ext cx="644525" cy="368300"/>
              </a:xfrm>
              <a:prstGeom prst="rect">
                <a:avLst/>
              </a:prstGeom>
              <a:noFill/>
              <a:ln w="9525">
                <a:noFill/>
                <a:miter lim="800000"/>
                <a:headEnd/>
                <a:tailEnd/>
              </a:ln>
            </p:spPr>
            <p:txBody>
              <a:bodyPr>
                <a:prstTxWarp prst="textNoShape">
                  <a:avLst/>
                </a:prstTxWarp>
                <a:spAutoFit/>
              </a:bodyPr>
              <a:lstStyle/>
              <a:p>
                <a:r>
                  <a:rPr lang="en-US"/>
                  <a:t>C3b</a:t>
                </a:r>
              </a:p>
            </p:txBody>
          </p:sp>
          <p:cxnSp>
            <p:nvCxnSpPr>
              <p:cNvPr id="30" name="Straight Connector 29"/>
              <p:cNvCxnSpPr/>
              <p:nvPr/>
            </p:nvCxnSpPr>
            <p:spPr bwMode="auto">
              <a:xfrm rot="5400000">
                <a:off x="5650607" y="3244385"/>
                <a:ext cx="242888" cy="150813"/>
              </a:xfrm>
              <a:prstGeom prst="line">
                <a:avLst/>
              </a:prstGeom>
            </p:spPr>
            <p:style>
              <a:lnRef idx="2">
                <a:schemeClr val="accent1"/>
              </a:lnRef>
              <a:fillRef idx="0">
                <a:schemeClr val="accent1"/>
              </a:fillRef>
              <a:effectRef idx="1">
                <a:schemeClr val="accent1"/>
              </a:effectRef>
              <a:fontRef idx="minor">
                <a:schemeClr val="tx1"/>
              </a:fontRef>
            </p:style>
          </p:cxnSp>
          <p:sp>
            <p:nvSpPr>
              <p:cNvPr id="31" name="Oval 30"/>
              <p:cNvSpPr/>
              <p:nvPr/>
            </p:nvSpPr>
            <p:spPr bwMode="auto">
              <a:xfrm>
                <a:off x="5558532" y="3434886"/>
                <a:ext cx="138112" cy="460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 name="Curved Connector 31"/>
              <p:cNvCxnSpPr/>
              <p:nvPr/>
            </p:nvCxnSpPr>
            <p:spPr bwMode="auto">
              <a:xfrm rot="16200000" flipH="1">
                <a:off x="5335488" y="3589667"/>
                <a:ext cx="722312" cy="425450"/>
              </a:xfrm>
              <a:prstGeom prst="curvedConnector3">
                <a:avLst>
                  <a:gd name="adj1"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bwMode="auto">
              <a:xfrm>
                <a:off x="5501382" y="343329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bwMode="auto">
              <a:xfrm>
                <a:off x="5401369" y="3484098"/>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bwMode="auto">
              <a:xfrm>
                <a:off x="5549007" y="3584111"/>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bwMode="auto">
              <a:xfrm>
                <a:off x="5448994" y="3634911"/>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5" name="Group 24"/>
            <p:cNvGrpSpPr/>
            <p:nvPr/>
          </p:nvGrpSpPr>
          <p:grpSpPr>
            <a:xfrm>
              <a:off x="1402131" y="2637940"/>
              <a:ext cx="580557" cy="517525"/>
              <a:chOff x="2095500" y="2652103"/>
              <a:chExt cx="580557" cy="517525"/>
            </a:xfrm>
          </p:grpSpPr>
          <p:sp>
            <p:nvSpPr>
              <p:cNvPr id="7" name="Oval 6"/>
              <p:cNvSpPr/>
              <p:nvPr/>
            </p:nvSpPr>
            <p:spPr>
              <a:xfrm>
                <a:off x="2095500" y="2652103"/>
                <a:ext cx="545552" cy="5175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79476" y="2711499"/>
                <a:ext cx="496581" cy="369332"/>
              </a:xfrm>
              <a:prstGeom prst="rect">
                <a:avLst/>
              </a:prstGeom>
              <a:noFill/>
            </p:spPr>
            <p:txBody>
              <a:bodyPr wrap="square" rtlCol="0">
                <a:spAutoFit/>
              </a:bodyPr>
              <a:lstStyle/>
              <a:p>
                <a:r>
                  <a:rPr lang="en-US" dirty="0" err="1"/>
                  <a:t>fB</a:t>
                </a:r>
                <a:endParaRPr lang="en-US" dirty="0"/>
              </a:p>
            </p:txBody>
          </p:sp>
        </p:grpSp>
        <p:sp>
          <p:nvSpPr>
            <p:cNvPr id="10" name="Oval 9"/>
            <p:cNvSpPr/>
            <p:nvPr/>
          </p:nvSpPr>
          <p:spPr>
            <a:xfrm>
              <a:off x="100541" y="2222623"/>
              <a:ext cx="477309" cy="364585"/>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44349" y="2219881"/>
              <a:ext cx="419965" cy="369332"/>
            </a:xfrm>
            <a:prstGeom prst="rect">
              <a:avLst/>
            </a:prstGeom>
            <a:noFill/>
          </p:spPr>
          <p:txBody>
            <a:bodyPr wrap="square" rtlCol="0">
              <a:spAutoFit/>
            </a:bodyPr>
            <a:lstStyle/>
            <a:p>
              <a:r>
                <a:rPr lang="en-US" dirty="0" err="1"/>
                <a:t>fD</a:t>
              </a:r>
              <a:endParaRPr lang="en-US" dirty="0"/>
            </a:p>
          </p:txBody>
        </p:sp>
        <p:sp>
          <p:nvSpPr>
            <p:cNvPr id="17" name="TextBox 16"/>
            <p:cNvSpPr txBox="1"/>
            <p:nvPr/>
          </p:nvSpPr>
          <p:spPr>
            <a:xfrm>
              <a:off x="662356" y="2131486"/>
              <a:ext cx="1019175" cy="338554"/>
            </a:xfrm>
            <a:prstGeom prst="rect">
              <a:avLst/>
            </a:prstGeom>
            <a:noFill/>
          </p:spPr>
          <p:txBody>
            <a:bodyPr wrap="square" rtlCol="0">
              <a:spAutoFit/>
            </a:bodyPr>
            <a:lstStyle/>
            <a:p>
              <a:r>
                <a:rPr lang="en-US" sz="1600" i="1" dirty="0">
                  <a:solidFill>
                    <a:srgbClr val="FF6600"/>
                  </a:solidFill>
                </a:rPr>
                <a:t>MASP</a:t>
              </a:r>
              <a:r>
                <a:rPr lang="en-US" sz="1600" dirty="0">
                  <a:solidFill>
                    <a:srgbClr val="FF6600"/>
                  </a:solidFill>
                </a:rPr>
                <a:t>-3</a:t>
              </a:r>
            </a:p>
          </p:txBody>
        </p:sp>
        <p:sp>
          <p:nvSpPr>
            <p:cNvPr id="19" name="Isosceles Triangle 18"/>
            <p:cNvSpPr/>
            <p:nvPr/>
          </p:nvSpPr>
          <p:spPr>
            <a:xfrm rot="10800000">
              <a:off x="1500655" y="2173096"/>
              <a:ext cx="448346" cy="456490"/>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36587" y="2144175"/>
              <a:ext cx="446101" cy="369332"/>
            </a:xfrm>
            <a:prstGeom prst="rect">
              <a:avLst/>
            </a:prstGeom>
            <a:noFill/>
          </p:spPr>
          <p:txBody>
            <a:bodyPr wrap="square" rtlCol="0">
              <a:spAutoFit/>
            </a:bodyPr>
            <a:lstStyle/>
            <a:p>
              <a:r>
                <a:rPr lang="en-US" dirty="0" err="1"/>
                <a:t>fD</a:t>
              </a:r>
              <a:endParaRPr lang="en-US" dirty="0"/>
            </a:p>
          </p:txBody>
        </p:sp>
        <p:grpSp>
          <p:nvGrpSpPr>
            <p:cNvPr id="92" name="Group 91"/>
            <p:cNvGrpSpPr/>
            <p:nvPr/>
          </p:nvGrpSpPr>
          <p:grpSpPr>
            <a:xfrm>
              <a:off x="2122489" y="2576513"/>
              <a:ext cx="3974998" cy="1587500"/>
              <a:chOff x="1041400" y="2589213"/>
              <a:chExt cx="3974998" cy="1587500"/>
            </a:xfrm>
          </p:grpSpPr>
          <p:sp>
            <p:nvSpPr>
              <p:cNvPr id="93" name="Hexagon 92"/>
              <p:cNvSpPr/>
              <p:nvPr/>
            </p:nvSpPr>
            <p:spPr bwMode="auto">
              <a:xfrm>
                <a:off x="1346200" y="2589213"/>
                <a:ext cx="741363" cy="60325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4"/>
              <p:cNvSpPr txBox="1">
                <a:spLocks noChangeArrowheads="1"/>
              </p:cNvSpPr>
              <p:nvPr/>
            </p:nvSpPr>
            <p:spPr bwMode="auto">
              <a:xfrm>
                <a:off x="1441450" y="2674938"/>
                <a:ext cx="644525" cy="338137"/>
              </a:xfrm>
              <a:prstGeom prst="rect">
                <a:avLst/>
              </a:prstGeom>
              <a:noFill/>
              <a:ln w="9525">
                <a:noFill/>
                <a:miter lim="800000"/>
                <a:headEnd/>
                <a:tailEnd/>
              </a:ln>
            </p:spPr>
            <p:txBody>
              <a:bodyPr>
                <a:prstTxWarp prst="textNoShape">
                  <a:avLst/>
                </a:prstTxWarp>
                <a:spAutoFit/>
              </a:bodyPr>
              <a:lstStyle/>
              <a:p>
                <a:r>
                  <a:rPr lang="en-US" sz="1600"/>
                  <a:t>C3b</a:t>
                </a:r>
              </a:p>
            </p:txBody>
          </p:sp>
          <p:cxnSp>
            <p:nvCxnSpPr>
              <p:cNvPr id="95" name="Straight Connector 94"/>
              <p:cNvCxnSpPr>
                <a:stCxn id="93" idx="2"/>
              </p:cNvCxnSpPr>
              <p:nvPr/>
            </p:nvCxnSpPr>
            <p:spPr bwMode="auto">
              <a:xfrm rot="5400000">
                <a:off x="1300163" y="3238500"/>
                <a:ext cx="242887" cy="150813"/>
              </a:xfrm>
              <a:prstGeom prst="line">
                <a:avLst/>
              </a:prstGeom>
            </p:spPr>
            <p:style>
              <a:lnRef idx="2">
                <a:schemeClr val="accent1"/>
              </a:lnRef>
              <a:fillRef idx="0">
                <a:schemeClr val="accent1"/>
              </a:fillRef>
              <a:effectRef idx="1">
                <a:schemeClr val="accent1"/>
              </a:effectRef>
              <a:fontRef idx="minor">
                <a:schemeClr val="tx1"/>
              </a:fontRef>
            </p:style>
          </p:cxnSp>
          <p:sp>
            <p:nvSpPr>
              <p:cNvPr id="96" name="Oval 95"/>
              <p:cNvSpPr/>
              <p:nvPr/>
            </p:nvSpPr>
            <p:spPr bwMode="auto">
              <a:xfrm>
                <a:off x="1208088" y="3394075"/>
                <a:ext cx="138112" cy="444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7" name="Curved Connector 96"/>
              <p:cNvCxnSpPr/>
              <p:nvPr/>
            </p:nvCxnSpPr>
            <p:spPr bwMode="auto">
              <a:xfrm rot="16200000" flipH="1">
                <a:off x="978693" y="3602832"/>
                <a:ext cx="722313" cy="425450"/>
              </a:xfrm>
              <a:prstGeom prst="curvedConnector3">
                <a:avLst>
                  <a:gd name="adj1" fmla="val 50000"/>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98" name="Oval 97"/>
              <p:cNvSpPr/>
              <p:nvPr/>
            </p:nvSpPr>
            <p:spPr bwMode="auto">
              <a:xfrm>
                <a:off x="1146175" y="34036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Oval 98"/>
              <p:cNvSpPr/>
              <p:nvPr/>
            </p:nvSpPr>
            <p:spPr bwMode="auto">
              <a:xfrm>
                <a:off x="1041400" y="3454400"/>
                <a:ext cx="69850" cy="101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Oval 99"/>
              <p:cNvSpPr/>
              <p:nvPr/>
            </p:nvSpPr>
            <p:spPr bwMode="auto">
              <a:xfrm>
                <a:off x="1173163" y="3556000"/>
                <a:ext cx="69850" cy="10001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1" name="Oval 100"/>
              <p:cNvSpPr/>
              <p:nvPr/>
            </p:nvSpPr>
            <p:spPr bwMode="auto">
              <a:xfrm>
                <a:off x="1076325" y="3606800"/>
                <a:ext cx="69850" cy="10001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TextBox 75"/>
              <p:cNvSpPr txBox="1">
                <a:spLocks noChangeArrowheads="1"/>
              </p:cNvSpPr>
              <p:nvPr/>
            </p:nvSpPr>
            <p:spPr bwMode="auto">
              <a:xfrm>
                <a:off x="1471613" y="3848100"/>
                <a:ext cx="623887" cy="276225"/>
              </a:xfrm>
              <a:prstGeom prst="rect">
                <a:avLst/>
              </a:prstGeom>
              <a:noFill/>
              <a:ln w="9525">
                <a:noFill/>
                <a:miter lim="800000"/>
                <a:headEnd/>
                <a:tailEnd/>
              </a:ln>
            </p:spPr>
            <p:txBody>
              <a:bodyPr>
                <a:prstTxWarp prst="textNoShape">
                  <a:avLst/>
                </a:prstTxWarp>
                <a:spAutoFit/>
              </a:bodyPr>
              <a:lstStyle/>
              <a:p>
                <a:r>
                  <a:rPr lang="en-US" sz="1200" dirty="0"/>
                  <a:t>GPA</a:t>
                </a:r>
              </a:p>
            </p:txBody>
          </p:sp>
          <p:sp>
            <p:nvSpPr>
              <p:cNvPr id="115" name="TextBox 75"/>
              <p:cNvSpPr txBox="1">
                <a:spLocks noChangeArrowheads="1"/>
              </p:cNvSpPr>
              <p:nvPr/>
            </p:nvSpPr>
            <p:spPr bwMode="auto">
              <a:xfrm>
                <a:off x="4392511" y="3899104"/>
                <a:ext cx="623887" cy="276225"/>
              </a:xfrm>
              <a:prstGeom prst="rect">
                <a:avLst/>
              </a:prstGeom>
              <a:noFill/>
              <a:ln w="9525">
                <a:noFill/>
                <a:miter lim="800000"/>
                <a:headEnd/>
                <a:tailEnd/>
              </a:ln>
            </p:spPr>
            <p:txBody>
              <a:bodyPr>
                <a:prstTxWarp prst="textNoShape">
                  <a:avLst/>
                </a:prstTxWarp>
                <a:spAutoFit/>
              </a:bodyPr>
              <a:lstStyle/>
              <a:p>
                <a:r>
                  <a:rPr lang="en-US" sz="1200" dirty="0"/>
                  <a:t>GPA</a:t>
                </a:r>
              </a:p>
            </p:txBody>
          </p:sp>
        </p:grpSp>
        <p:cxnSp>
          <p:nvCxnSpPr>
            <p:cNvPr id="16384" name="Straight Arrow Connector 16383"/>
            <p:cNvCxnSpPr/>
            <p:nvPr/>
          </p:nvCxnSpPr>
          <p:spPr>
            <a:xfrm>
              <a:off x="662356" y="2438400"/>
              <a:ext cx="9493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86" name="Straight Arrow Connector 16385"/>
            <p:cNvCxnSpPr/>
            <p:nvPr/>
          </p:nvCxnSpPr>
          <p:spPr>
            <a:xfrm flipV="1">
              <a:off x="1966406" y="2878138"/>
              <a:ext cx="444601" cy="38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6002238" y="2577063"/>
              <a:ext cx="625475" cy="528638"/>
              <a:chOff x="2085975" y="2663825"/>
              <a:chExt cx="625475" cy="528638"/>
            </a:xfrm>
          </p:grpSpPr>
          <p:sp>
            <p:nvSpPr>
              <p:cNvPr id="112" name="Isosceles Triangle 111"/>
              <p:cNvSpPr/>
              <p:nvPr/>
            </p:nvSpPr>
            <p:spPr bwMode="auto">
              <a:xfrm rot="5400000">
                <a:off x="2135188" y="2616200"/>
                <a:ext cx="528638" cy="62388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TextBox 6"/>
              <p:cNvSpPr txBox="1">
                <a:spLocks noChangeArrowheads="1"/>
              </p:cNvSpPr>
              <p:nvPr/>
            </p:nvSpPr>
            <p:spPr bwMode="auto">
              <a:xfrm>
                <a:off x="2085975" y="2738438"/>
                <a:ext cx="536575" cy="338137"/>
              </a:xfrm>
              <a:prstGeom prst="rect">
                <a:avLst/>
              </a:prstGeom>
              <a:noFill/>
              <a:ln w="9525">
                <a:noFill/>
                <a:miter lim="800000"/>
                <a:headEnd/>
                <a:tailEnd/>
              </a:ln>
            </p:spPr>
            <p:txBody>
              <a:bodyPr>
                <a:prstTxWarp prst="textNoShape">
                  <a:avLst/>
                </a:prstTxWarp>
                <a:spAutoFit/>
              </a:bodyPr>
              <a:lstStyle/>
              <a:p>
                <a:r>
                  <a:rPr lang="en-US" sz="1600" dirty="0"/>
                  <a:t>Bb</a:t>
                </a:r>
              </a:p>
            </p:txBody>
          </p:sp>
        </p:grpSp>
      </p:grpSp>
      <p:sp>
        <p:nvSpPr>
          <p:cNvPr id="16395" name="TextBox 16394"/>
          <p:cNvSpPr txBox="1"/>
          <p:nvPr/>
        </p:nvSpPr>
        <p:spPr>
          <a:xfrm>
            <a:off x="6335487" y="1815503"/>
            <a:ext cx="1658644" cy="369332"/>
          </a:xfrm>
          <a:prstGeom prst="rect">
            <a:avLst/>
          </a:prstGeom>
          <a:noFill/>
        </p:spPr>
        <p:txBody>
          <a:bodyPr wrap="square" rtlCol="0">
            <a:spAutoFit/>
          </a:bodyPr>
          <a:lstStyle/>
          <a:p>
            <a:r>
              <a:rPr lang="en-US" dirty="0"/>
              <a:t>C3 Convertase</a:t>
            </a:r>
          </a:p>
        </p:txBody>
      </p:sp>
      <p:cxnSp>
        <p:nvCxnSpPr>
          <p:cNvPr id="16398" name="Straight Connector 16397"/>
          <p:cNvCxnSpPr/>
          <p:nvPr/>
        </p:nvCxnSpPr>
        <p:spPr>
          <a:xfrm>
            <a:off x="6333045" y="2184835"/>
            <a:ext cx="149012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35408" y="1582141"/>
            <a:ext cx="1263306" cy="369332"/>
          </a:xfrm>
          <a:prstGeom prst="rect">
            <a:avLst/>
          </a:prstGeom>
          <a:noFill/>
        </p:spPr>
        <p:txBody>
          <a:bodyPr wrap="square" rtlCol="0">
            <a:spAutoFit/>
          </a:bodyPr>
          <a:lstStyle/>
          <a:p>
            <a:r>
              <a:rPr lang="en-US" dirty="0" err="1">
                <a:solidFill>
                  <a:srgbClr val="FF0000"/>
                </a:solidFill>
              </a:rPr>
              <a:t>Danicopan</a:t>
            </a:r>
            <a:endParaRPr lang="en-US" dirty="0">
              <a:solidFill>
                <a:srgbClr val="FF0000"/>
              </a:solidFill>
            </a:endParaRPr>
          </a:p>
        </p:txBody>
      </p:sp>
      <p:sp>
        <p:nvSpPr>
          <p:cNvPr id="13" name="Lightning Bolt 12"/>
          <p:cNvSpPr/>
          <p:nvPr/>
        </p:nvSpPr>
        <p:spPr>
          <a:xfrm>
            <a:off x="2611199" y="1913366"/>
            <a:ext cx="238493" cy="293670"/>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Lightning Bolt 70"/>
          <p:cNvSpPr/>
          <p:nvPr/>
        </p:nvSpPr>
        <p:spPr>
          <a:xfrm>
            <a:off x="4877122" y="2416897"/>
            <a:ext cx="238493" cy="293670"/>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4039021" y="2080964"/>
            <a:ext cx="1778680" cy="369332"/>
          </a:xfrm>
          <a:prstGeom prst="rect">
            <a:avLst/>
          </a:prstGeom>
          <a:noFill/>
        </p:spPr>
        <p:txBody>
          <a:bodyPr wrap="square" rtlCol="0">
            <a:spAutoFit/>
          </a:bodyPr>
          <a:lstStyle/>
          <a:p>
            <a:r>
              <a:rPr lang="en-US" dirty="0">
                <a:solidFill>
                  <a:srgbClr val="FF0000"/>
                </a:solidFill>
              </a:rPr>
              <a:t>pegcetacoplan*</a:t>
            </a:r>
          </a:p>
        </p:txBody>
      </p:sp>
      <p:sp>
        <p:nvSpPr>
          <p:cNvPr id="73" name="Lightning Bolt 72"/>
          <p:cNvSpPr/>
          <p:nvPr/>
        </p:nvSpPr>
        <p:spPr>
          <a:xfrm flipV="1">
            <a:off x="2406827" y="3089720"/>
            <a:ext cx="295146" cy="227698"/>
          </a:xfrm>
          <a:prstGeom prst="lightningBol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Lightning Bolt 73"/>
          <p:cNvSpPr/>
          <p:nvPr/>
        </p:nvSpPr>
        <p:spPr>
          <a:xfrm flipH="1">
            <a:off x="6804837" y="2270062"/>
            <a:ext cx="248015" cy="160197"/>
          </a:xfrm>
          <a:prstGeom prst="lightningBol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943536" y="3248433"/>
            <a:ext cx="1145615" cy="369332"/>
          </a:xfrm>
          <a:prstGeom prst="rect">
            <a:avLst/>
          </a:prstGeom>
          <a:noFill/>
        </p:spPr>
        <p:txBody>
          <a:bodyPr wrap="square" rtlCol="0">
            <a:spAutoFit/>
          </a:bodyPr>
          <a:lstStyle/>
          <a:p>
            <a:r>
              <a:rPr lang="en-US" dirty="0">
                <a:solidFill>
                  <a:srgbClr val="008000"/>
                </a:solidFill>
              </a:rPr>
              <a:t>Iptacopan</a:t>
            </a:r>
          </a:p>
        </p:txBody>
      </p:sp>
      <p:sp>
        <p:nvSpPr>
          <p:cNvPr id="16389" name="Rectangle 16388"/>
          <p:cNvSpPr/>
          <p:nvPr/>
        </p:nvSpPr>
        <p:spPr>
          <a:xfrm>
            <a:off x="218696" y="4303455"/>
            <a:ext cx="8783852" cy="2308324"/>
          </a:xfrm>
          <a:prstGeom prst="rect">
            <a:avLst/>
          </a:prstGeom>
        </p:spPr>
        <p:txBody>
          <a:bodyPr wrap="square">
            <a:spAutoFit/>
          </a:bodyPr>
          <a:lstStyle/>
          <a:p>
            <a:pPr marL="285750" indent="-285750">
              <a:buFont typeface="Arial"/>
              <a:buChar char="•"/>
            </a:pPr>
            <a:r>
              <a:rPr lang="en-US" sz="1600" dirty="0"/>
              <a:t>C3 Convertase Inhibitors </a:t>
            </a:r>
          </a:p>
          <a:p>
            <a:pPr marL="742950" lvl="1" indent="-285750">
              <a:buFont typeface="Arial"/>
              <a:buChar char="•"/>
            </a:pPr>
            <a:r>
              <a:rPr lang="en-US" sz="1600" dirty="0"/>
              <a:t>APL-2 (pegcetacoplan, </a:t>
            </a:r>
            <a:r>
              <a:rPr lang="en-US" sz="1600" dirty="0" err="1"/>
              <a:t>Empaveli</a:t>
            </a:r>
            <a:r>
              <a:rPr lang="en-US" sz="1600" dirty="0"/>
              <a:t>), synthetic cyclic peptide inhibitor of C3</a:t>
            </a:r>
          </a:p>
          <a:p>
            <a:pPr marL="1200150" lvl="2" indent="-285750">
              <a:buFont typeface="Arial"/>
              <a:buChar char="•"/>
            </a:pPr>
            <a:r>
              <a:rPr lang="en-US" sz="1600" dirty="0">
                <a:solidFill>
                  <a:srgbClr val="FF0000"/>
                </a:solidFill>
              </a:rPr>
              <a:t>May 2021 approved by FDA for treatment of PNH in adults</a:t>
            </a:r>
          </a:p>
          <a:p>
            <a:pPr marL="742950" lvl="2" indent="-285750">
              <a:buFont typeface="Arial"/>
              <a:buChar char="•"/>
            </a:pPr>
            <a:r>
              <a:rPr lang="en-US" sz="1600" dirty="0"/>
              <a:t>ACH-4471/</a:t>
            </a:r>
            <a:r>
              <a:rPr lang="en-US" sz="1600" dirty="0" err="1"/>
              <a:t>Danicopan</a:t>
            </a:r>
            <a:r>
              <a:rPr lang="en-US" sz="1600" dirty="0"/>
              <a:t>, small molecule factor D inhibitor being developed for </a:t>
            </a:r>
            <a:r>
              <a:rPr lang="en-US" sz="1600" i="1" u="sng" dirty="0"/>
              <a:t>ora</a:t>
            </a:r>
            <a:r>
              <a:rPr lang="en-US" sz="1600" i="1" dirty="0"/>
              <a:t>l</a:t>
            </a:r>
            <a:r>
              <a:rPr lang="en-US" sz="1600" dirty="0"/>
              <a:t> administration</a:t>
            </a:r>
          </a:p>
          <a:p>
            <a:pPr marL="742950" lvl="2" indent="-285750">
              <a:buFont typeface="Arial"/>
              <a:buChar char="•"/>
            </a:pPr>
            <a:r>
              <a:rPr lang="en-US" sz="1600" dirty="0">
                <a:solidFill>
                  <a:srgbClr val="0000FF"/>
                </a:solidFill>
              </a:rPr>
              <a:t>LNP023 (Iptacopan), </a:t>
            </a:r>
            <a:r>
              <a:rPr lang="en-US" sz="1600" i="1" u="sng" dirty="0">
                <a:solidFill>
                  <a:srgbClr val="0000FF"/>
                </a:solidFill>
              </a:rPr>
              <a:t>oral</a:t>
            </a:r>
            <a:r>
              <a:rPr lang="en-US" sz="1600" dirty="0">
                <a:solidFill>
                  <a:srgbClr val="0000FF"/>
                </a:solidFill>
              </a:rPr>
              <a:t> factor B inhibitor</a:t>
            </a:r>
          </a:p>
          <a:p>
            <a:pPr marL="742950" lvl="2" indent="-285750">
              <a:buFont typeface="Arial"/>
              <a:buChar char="•"/>
            </a:pPr>
            <a:r>
              <a:rPr lang="en-US" sz="1600" dirty="0">
                <a:solidFill>
                  <a:srgbClr val="0000FF"/>
                </a:solidFill>
              </a:rPr>
              <a:t>OMS906, monoclonal antibody targeting MASP-3</a:t>
            </a:r>
          </a:p>
          <a:p>
            <a:pPr marL="742950" lvl="2" indent="-285750">
              <a:buFont typeface="Arial"/>
              <a:buChar char="•"/>
            </a:pPr>
            <a:r>
              <a:rPr lang="en-US" sz="1600" dirty="0">
                <a:solidFill>
                  <a:srgbClr val="FF0000"/>
                </a:solidFill>
              </a:rPr>
              <a:t>APC C3 convertase inhibitors appear safe but require vaccination against Neisseria and pneumococcus and prophylactic antibiotic therapy  </a:t>
            </a:r>
            <a:endParaRPr lang="en-US" sz="1600" dirty="0"/>
          </a:p>
        </p:txBody>
      </p:sp>
    </p:spTree>
    <p:extLst>
      <p:ext uri="{BB962C8B-B14F-4D97-AF65-F5344CB8AC3E}">
        <p14:creationId xmlns:p14="http://schemas.microsoft.com/office/powerpoint/2010/main" val="132472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200" y="274638"/>
            <a:ext cx="7721600" cy="6388801"/>
          </a:xfrm>
          <a:prstGeom prst="rect">
            <a:avLst/>
          </a:prstGeom>
        </p:spPr>
      </p:pic>
      <p:sp>
        <p:nvSpPr>
          <p:cNvPr id="5" name="TextBox 4"/>
          <p:cNvSpPr txBox="1"/>
          <p:nvPr/>
        </p:nvSpPr>
        <p:spPr>
          <a:xfrm>
            <a:off x="6794500" y="6355662"/>
            <a:ext cx="2095500" cy="307777"/>
          </a:xfrm>
          <a:prstGeom prst="rect">
            <a:avLst/>
          </a:prstGeom>
          <a:noFill/>
        </p:spPr>
        <p:txBody>
          <a:bodyPr wrap="square" rtlCol="0">
            <a:spAutoFit/>
          </a:bodyPr>
          <a:lstStyle/>
          <a:p>
            <a:r>
              <a:rPr lang="en-US" sz="1400" dirty="0">
                <a:solidFill>
                  <a:schemeClr val="tx2"/>
                </a:solidFill>
              </a:rPr>
              <a:t>P. C. Vey, </a:t>
            </a:r>
            <a:r>
              <a:rPr lang="en-US" sz="1400" i="1" dirty="0">
                <a:solidFill>
                  <a:schemeClr val="tx2"/>
                </a:solidFill>
              </a:rPr>
              <a:t>The New Yorker</a:t>
            </a:r>
          </a:p>
        </p:txBody>
      </p:sp>
      <p:sp>
        <p:nvSpPr>
          <p:cNvPr id="6" name="TextBox 5"/>
          <p:cNvSpPr txBox="1"/>
          <p:nvPr/>
        </p:nvSpPr>
        <p:spPr>
          <a:xfrm>
            <a:off x="3365500" y="1752600"/>
            <a:ext cx="1930400" cy="830997"/>
          </a:xfrm>
          <a:prstGeom prst="rect">
            <a:avLst/>
          </a:prstGeom>
          <a:noFill/>
        </p:spPr>
        <p:txBody>
          <a:bodyPr wrap="square" rtlCol="0">
            <a:spAutoFit/>
          </a:bodyPr>
          <a:lstStyle/>
          <a:p>
            <a:pPr algn="ctr"/>
            <a:r>
              <a:rPr lang="en-US" sz="2400" dirty="0">
                <a:solidFill>
                  <a:srgbClr val="3366FF"/>
                </a:solidFill>
              </a:rPr>
              <a:t>The End</a:t>
            </a:r>
          </a:p>
          <a:p>
            <a:pPr algn="ctr"/>
            <a:r>
              <a:rPr lang="en-US" sz="2400" dirty="0">
                <a:solidFill>
                  <a:srgbClr val="3366FF"/>
                </a:solidFill>
              </a:rPr>
              <a:t>Thank You!</a:t>
            </a:r>
          </a:p>
        </p:txBody>
      </p:sp>
    </p:spTree>
    <p:extLst>
      <p:ext uri="{BB962C8B-B14F-4D97-AF65-F5344CB8AC3E}">
        <p14:creationId xmlns:p14="http://schemas.microsoft.com/office/powerpoint/2010/main" val="212001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760191" y="2142171"/>
            <a:ext cx="5059324" cy="313049"/>
            <a:chOff x="1905055" y="1801038"/>
            <a:chExt cx="5059324" cy="313049"/>
          </a:xfrm>
        </p:grpSpPr>
        <p:cxnSp>
          <p:nvCxnSpPr>
            <p:cNvPr id="5" name="Straight Connector 4"/>
            <p:cNvCxnSpPr/>
            <p:nvPr/>
          </p:nvCxnSpPr>
          <p:spPr>
            <a:xfrm>
              <a:off x="1905055" y="1801038"/>
              <a:ext cx="50593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05055" y="2114087"/>
              <a:ext cx="5059324"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2269409" y="1307607"/>
            <a:ext cx="124921" cy="1295407"/>
            <a:chOff x="2269409" y="968188"/>
            <a:chExt cx="124921" cy="1295407"/>
          </a:xfrm>
        </p:grpSpPr>
        <p:sp>
          <p:nvSpPr>
            <p:cNvPr id="8" name="Rectangle 7"/>
            <p:cNvSpPr/>
            <p:nvPr/>
          </p:nvSpPr>
          <p:spPr>
            <a:xfrm>
              <a:off x="2269409" y="968188"/>
              <a:ext cx="124921" cy="8328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69409" y="1806156"/>
              <a:ext cx="124921" cy="30560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69409" y="2114087"/>
              <a:ext cx="124921" cy="1495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195911" y="1474176"/>
            <a:ext cx="468456" cy="846151"/>
            <a:chOff x="3195911" y="1134757"/>
            <a:chExt cx="468456" cy="846151"/>
          </a:xfrm>
        </p:grpSpPr>
        <p:cxnSp>
          <p:nvCxnSpPr>
            <p:cNvPr id="12" name="Straight Connector 11"/>
            <p:cNvCxnSpPr/>
            <p:nvPr/>
          </p:nvCxnSpPr>
          <p:spPr>
            <a:xfrm>
              <a:off x="3216731" y="1748983"/>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69131" y="1751874"/>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195911" y="1738588"/>
              <a:ext cx="281073"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Hexagon 20"/>
            <p:cNvSpPr/>
            <p:nvPr/>
          </p:nvSpPr>
          <p:spPr>
            <a:xfrm>
              <a:off x="3369131" y="1457488"/>
              <a:ext cx="295236" cy="2811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570675" y="1363792"/>
              <a:ext cx="93692" cy="936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523829" y="1270096"/>
              <a:ext cx="93692" cy="9369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476984" y="1176400"/>
              <a:ext cx="93692" cy="9369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83292" y="1134757"/>
              <a:ext cx="93692" cy="9369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337274" y="1471285"/>
            <a:ext cx="468456" cy="846151"/>
            <a:chOff x="3195911" y="1134757"/>
            <a:chExt cx="468456" cy="846151"/>
          </a:xfrm>
        </p:grpSpPr>
        <p:cxnSp>
          <p:nvCxnSpPr>
            <p:cNvPr id="29" name="Straight Connector 28"/>
            <p:cNvCxnSpPr/>
            <p:nvPr/>
          </p:nvCxnSpPr>
          <p:spPr>
            <a:xfrm>
              <a:off x="3216731" y="1748983"/>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369131" y="1751874"/>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195911" y="1738588"/>
              <a:ext cx="281073"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Hexagon 31"/>
            <p:cNvSpPr/>
            <p:nvPr/>
          </p:nvSpPr>
          <p:spPr>
            <a:xfrm>
              <a:off x="3369131" y="1457488"/>
              <a:ext cx="295236" cy="2811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570675" y="1363792"/>
              <a:ext cx="93692" cy="9369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523829" y="1270096"/>
              <a:ext cx="93692" cy="9369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476984" y="1176400"/>
              <a:ext cx="93692" cy="9369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383292" y="1134757"/>
              <a:ext cx="93692" cy="9369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36"/>
          <p:cNvSpPr/>
          <p:nvPr/>
        </p:nvSpPr>
        <p:spPr>
          <a:xfrm>
            <a:off x="3171339" y="680078"/>
            <a:ext cx="124921" cy="8328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7" idx="2"/>
            <a:endCxn id="26" idx="2"/>
          </p:cNvCxnSpPr>
          <p:nvPr/>
        </p:nvCxnSpPr>
        <p:spPr>
          <a:xfrm>
            <a:off x="3233800" y="1512928"/>
            <a:ext cx="149492" cy="80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264910" y="1164003"/>
            <a:ext cx="124921" cy="317995"/>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4379139" y="1476206"/>
            <a:ext cx="149492" cy="80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181748" y="3787893"/>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34148" y="3790784"/>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160928" y="3777498"/>
            <a:ext cx="281073"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4245999" y="3783683"/>
            <a:ext cx="281073" cy="242320"/>
            <a:chOff x="4245999" y="3834482"/>
            <a:chExt cx="281073" cy="242320"/>
          </a:xfrm>
        </p:grpSpPr>
        <p:cxnSp>
          <p:nvCxnSpPr>
            <p:cNvPr id="52" name="Straight Connector 51"/>
            <p:cNvCxnSpPr/>
            <p:nvPr/>
          </p:nvCxnSpPr>
          <p:spPr>
            <a:xfrm>
              <a:off x="4266819" y="3844877"/>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19219" y="3847768"/>
              <a:ext cx="0" cy="22903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245999" y="3834482"/>
              <a:ext cx="281073"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TextBox 59"/>
          <p:cNvSpPr txBox="1"/>
          <p:nvPr/>
        </p:nvSpPr>
        <p:spPr>
          <a:xfrm>
            <a:off x="5131366" y="2176577"/>
            <a:ext cx="992909" cy="276999"/>
          </a:xfrm>
          <a:prstGeom prst="rect">
            <a:avLst/>
          </a:prstGeom>
          <a:noFill/>
        </p:spPr>
        <p:txBody>
          <a:bodyPr wrap="square" rtlCol="0">
            <a:spAutoFit/>
          </a:bodyPr>
          <a:lstStyle/>
          <a:p>
            <a:r>
              <a:rPr lang="en-US" sz="1200" dirty="0"/>
              <a:t>Lipid bilayer</a:t>
            </a:r>
          </a:p>
        </p:txBody>
      </p:sp>
      <p:sp>
        <p:nvSpPr>
          <p:cNvPr id="61" name="TextBox 60"/>
          <p:cNvSpPr txBox="1"/>
          <p:nvPr/>
        </p:nvSpPr>
        <p:spPr>
          <a:xfrm>
            <a:off x="1131455" y="971671"/>
            <a:ext cx="1801091" cy="276999"/>
          </a:xfrm>
          <a:prstGeom prst="rect">
            <a:avLst/>
          </a:prstGeom>
          <a:noFill/>
        </p:spPr>
        <p:txBody>
          <a:bodyPr wrap="square" rtlCol="0">
            <a:spAutoFit/>
          </a:bodyPr>
          <a:lstStyle/>
          <a:p>
            <a:r>
              <a:rPr lang="en-US" sz="1200" dirty="0"/>
              <a:t>transmembrane protein</a:t>
            </a:r>
          </a:p>
        </p:txBody>
      </p:sp>
      <p:sp>
        <p:nvSpPr>
          <p:cNvPr id="62" name="TextBox 61"/>
          <p:cNvSpPr txBox="1"/>
          <p:nvPr/>
        </p:nvSpPr>
        <p:spPr>
          <a:xfrm>
            <a:off x="3442001" y="680078"/>
            <a:ext cx="1970424" cy="276999"/>
          </a:xfrm>
          <a:prstGeom prst="rect">
            <a:avLst/>
          </a:prstGeom>
          <a:noFill/>
        </p:spPr>
        <p:txBody>
          <a:bodyPr wrap="square" rtlCol="0">
            <a:spAutoFit/>
          </a:bodyPr>
          <a:lstStyle/>
          <a:p>
            <a:r>
              <a:rPr lang="en-US" sz="1200" dirty="0"/>
              <a:t>GPI-anchored proteins</a:t>
            </a:r>
          </a:p>
        </p:txBody>
      </p:sp>
      <p:sp>
        <p:nvSpPr>
          <p:cNvPr id="63" name="TextBox 62"/>
          <p:cNvSpPr txBox="1"/>
          <p:nvPr/>
        </p:nvSpPr>
        <p:spPr>
          <a:xfrm>
            <a:off x="3263460" y="1053699"/>
            <a:ext cx="616562" cy="276999"/>
          </a:xfrm>
          <a:prstGeom prst="rect">
            <a:avLst/>
          </a:prstGeom>
          <a:noFill/>
        </p:spPr>
        <p:txBody>
          <a:bodyPr wrap="square" rtlCol="0">
            <a:spAutoFit/>
          </a:bodyPr>
          <a:lstStyle/>
          <a:p>
            <a:r>
              <a:rPr lang="en-US" sz="1200" dirty="0">
                <a:solidFill>
                  <a:srgbClr val="FF0000"/>
                </a:solidFill>
              </a:rPr>
              <a:t>CD55</a:t>
            </a:r>
          </a:p>
        </p:txBody>
      </p:sp>
      <p:sp>
        <p:nvSpPr>
          <p:cNvPr id="64" name="TextBox 63"/>
          <p:cNvSpPr txBox="1"/>
          <p:nvPr/>
        </p:nvSpPr>
        <p:spPr>
          <a:xfrm>
            <a:off x="4343903" y="1164003"/>
            <a:ext cx="560423" cy="276999"/>
          </a:xfrm>
          <a:prstGeom prst="rect">
            <a:avLst/>
          </a:prstGeom>
          <a:noFill/>
        </p:spPr>
        <p:txBody>
          <a:bodyPr wrap="square" rtlCol="0">
            <a:spAutoFit/>
          </a:bodyPr>
          <a:lstStyle/>
          <a:p>
            <a:r>
              <a:rPr lang="en-US" sz="1200" dirty="0">
                <a:solidFill>
                  <a:srgbClr val="3366FF"/>
                </a:solidFill>
              </a:rPr>
              <a:t>CD59</a:t>
            </a:r>
          </a:p>
        </p:txBody>
      </p:sp>
      <p:sp>
        <p:nvSpPr>
          <p:cNvPr id="65" name="TextBox 64"/>
          <p:cNvSpPr txBox="1"/>
          <p:nvPr/>
        </p:nvSpPr>
        <p:spPr>
          <a:xfrm>
            <a:off x="5646178" y="1497577"/>
            <a:ext cx="2150853" cy="27699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a:t>Normal Hematopoietic Cell</a:t>
            </a:r>
          </a:p>
        </p:txBody>
      </p:sp>
      <p:grpSp>
        <p:nvGrpSpPr>
          <p:cNvPr id="67" name="Group 66"/>
          <p:cNvGrpSpPr/>
          <p:nvPr/>
        </p:nvGrpSpPr>
        <p:grpSpPr>
          <a:xfrm>
            <a:off x="1760191" y="3847768"/>
            <a:ext cx="5059324" cy="313049"/>
            <a:chOff x="1905055" y="1801038"/>
            <a:chExt cx="5059324" cy="313049"/>
          </a:xfrm>
        </p:grpSpPr>
        <p:cxnSp>
          <p:nvCxnSpPr>
            <p:cNvPr id="68" name="Straight Connector 67"/>
            <p:cNvCxnSpPr/>
            <p:nvPr/>
          </p:nvCxnSpPr>
          <p:spPr>
            <a:xfrm>
              <a:off x="1905055" y="1801038"/>
              <a:ext cx="50593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905055" y="2114087"/>
              <a:ext cx="5059324"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2269409" y="3007098"/>
            <a:ext cx="124921" cy="1295407"/>
            <a:chOff x="2269409" y="968188"/>
            <a:chExt cx="124921" cy="1295407"/>
          </a:xfrm>
        </p:grpSpPr>
        <p:sp>
          <p:nvSpPr>
            <p:cNvPr id="72" name="Rectangle 71"/>
            <p:cNvSpPr/>
            <p:nvPr/>
          </p:nvSpPr>
          <p:spPr>
            <a:xfrm>
              <a:off x="2269409" y="968188"/>
              <a:ext cx="124921" cy="8328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269409" y="1806156"/>
              <a:ext cx="124921" cy="30560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269409" y="2114087"/>
              <a:ext cx="124921" cy="1495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2641443" y="3007098"/>
            <a:ext cx="2609272" cy="461665"/>
            <a:chOff x="2932546" y="2680317"/>
            <a:chExt cx="2609272" cy="461665"/>
          </a:xfrm>
        </p:grpSpPr>
        <p:grpSp>
          <p:nvGrpSpPr>
            <p:cNvPr id="88" name="Group 87"/>
            <p:cNvGrpSpPr/>
            <p:nvPr/>
          </p:nvGrpSpPr>
          <p:grpSpPr>
            <a:xfrm>
              <a:off x="2932546" y="2771315"/>
              <a:ext cx="2609272" cy="307777"/>
              <a:chOff x="2932546" y="2826060"/>
              <a:chExt cx="2609272" cy="307777"/>
            </a:xfrm>
          </p:grpSpPr>
          <p:sp>
            <p:nvSpPr>
              <p:cNvPr id="76" name="TextBox 75"/>
              <p:cNvSpPr txBox="1"/>
              <p:nvPr/>
            </p:nvSpPr>
            <p:spPr>
              <a:xfrm>
                <a:off x="2932546" y="2826060"/>
                <a:ext cx="260927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UDP-</a:t>
                </a:r>
                <a:r>
                  <a:rPr lang="en-US" sz="1400" dirty="0" err="1"/>
                  <a:t>GlcNAc</a:t>
                </a:r>
                <a:r>
                  <a:rPr lang="en-US" sz="1400" dirty="0"/>
                  <a:t> + PI             </a:t>
                </a:r>
                <a:r>
                  <a:rPr lang="en-US" sz="1400" dirty="0" err="1"/>
                  <a:t>GlcNAc</a:t>
                </a:r>
                <a:r>
                  <a:rPr lang="en-US" sz="1400" dirty="0"/>
                  <a:t>-PI</a:t>
                </a:r>
              </a:p>
            </p:txBody>
          </p:sp>
          <p:cxnSp>
            <p:nvCxnSpPr>
              <p:cNvPr id="78" name="Straight Arrow Connector 77"/>
              <p:cNvCxnSpPr/>
              <p:nvPr/>
            </p:nvCxnSpPr>
            <p:spPr>
              <a:xfrm>
                <a:off x="4280343" y="3007098"/>
                <a:ext cx="3848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79" name="TextBox 78"/>
            <p:cNvSpPr txBox="1"/>
            <p:nvPr/>
          </p:nvSpPr>
          <p:spPr>
            <a:xfrm>
              <a:off x="4288041" y="2680317"/>
              <a:ext cx="377151" cy="461665"/>
            </a:xfrm>
            <a:prstGeom prst="rect">
              <a:avLst/>
            </a:prstGeom>
            <a:noFill/>
          </p:spPr>
          <p:txBody>
            <a:bodyPr wrap="square" rtlCol="0">
              <a:spAutoFit/>
            </a:bodyPr>
            <a:lstStyle/>
            <a:p>
              <a:r>
                <a:rPr lang="en-US" sz="2400" dirty="0"/>
                <a:t>x</a:t>
              </a:r>
            </a:p>
          </p:txBody>
        </p:sp>
      </p:grpSp>
      <p:sp>
        <p:nvSpPr>
          <p:cNvPr id="80" name="TextBox 79"/>
          <p:cNvSpPr txBox="1"/>
          <p:nvPr/>
        </p:nvSpPr>
        <p:spPr>
          <a:xfrm>
            <a:off x="5646178" y="3301867"/>
            <a:ext cx="2150853" cy="276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dirty="0"/>
              <a:t>PNH Hematopoietic Cell</a:t>
            </a:r>
          </a:p>
        </p:txBody>
      </p:sp>
      <p:sp>
        <p:nvSpPr>
          <p:cNvPr id="86" name="TextBox 85"/>
          <p:cNvSpPr txBox="1"/>
          <p:nvPr/>
        </p:nvSpPr>
        <p:spPr>
          <a:xfrm>
            <a:off x="4096513" y="5713445"/>
            <a:ext cx="316196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i="1" dirty="0"/>
              <a:t>PIGA</a:t>
            </a:r>
            <a:r>
              <a:rPr lang="en-US" dirty="0"/>
              <a:t> on chromosome Xp22.1</a:t>
            </a:r>
          </a:p>
        </p:txBody>
      </p:sp>
      <p:sp>
        <p:nvSpPr>
          <p:cNvPr id="87" name="TextBox 86"/>
          <p:cNvSpPr txBox="1"/>
          <p:nvPr/>
        </p:nvSpPr>
        <p:spPr>
          <a:xfrm>
            <a:off x="5131366" y="3883818"/>
            <a:ext cx="992909" cy="276999"/>
          </a:xfrm>
          <a:prstGeom prst="rect">
            <a:avLst/>
          </a:prstGeom>
          <a:noFill/>
        </p:spPr>
        <p:txBody>
          <a:bodyPr wrap="square" rtlCol="0">
            <a:spAutoFit/>
          </a:bodyPr>
          <a:lstStyle/>
          <a:p>
            <a:r>
              <a:rPr lang="en-US" sz="1200" dirty="0"/>
              <a:t>Lipid bilayer</a:t>
            </a:r>
          </a:p>
        </p:txBody>
      </p:sp>
      <p:grpSp>
        <p:nvGrpSpPr>
          <p:cNvPr id="17" name="Group 16"/>
          <p:cNvGrpSpPr/>
          <p:nvPr/>
        </p:nvGrpSpPr>
        <p:grpSpPr>
          <a:xfrm>
            <a:off x="4549297" y="4412128"/>
            <a:ext cx="2193248" cy="1231984"/>
            <a:chOff x="4549297" y="4412128"/>
            <a:chExt cx="2193248" cy="1231984"/>
          </a:xfrm>
        </p:grpSpPr>
        <p:sp>
          <p:nvSpPr>
            <p:cNvPr id="3" name="TextBox 2"/>
            <p:cNvSpPr txBox="1"/>
            <p:nvPr/>
          </p:nvSpPr>
          <p:spPr>
            <a:xfrm>
              <a:off x="5547119" y="4412128"/>
              <a:ext cx="758249" cy="276999"/>
            </a:xfrm>
            <a:prstGeom prst="rect">
              <a:avLst/>
            </a:prstGeom>
            <a:noFill/>
          </p:spPr>
          <p:txBody>
            <a:bodyPr wrap="square" rtlCol="0">
              <a:spAutoFit/>
            </a:bodyPr>
            <a:lstStyle/>
            <a:p>
              <a:r>
                <a:rPr lang="en-US" sz="1200" dirty="0">
                  <a:solidFill>
                    <a:srgbClr val="FF0000"/>
                  </a:solidFill>
                </a:rPr>
                <a:t>active</a:t>
              </a:r>
            </a:p>
          </p:txBody>
        </p:sp>
        <p:sp>
          <p:nvSpPr>
            <p:cNvPr id="75" name="TextBox 74"/>
            <p:cNvSpPr txBox="1"/>
            <p:nvPr/>
          </p:nvSpPr>
          <p:spPr>
            <a:xfrm>
              <a:off x="5971204" y="4414474"/>
              <a:ext cx="739292" cy="276999"/>
            </a:xfrm>
            <a:prstGeom prst="rect">
              <a:avLst/>
            </a:prstGeom>
            <a:noFill/>
          </p:spPr>
          <p:txBody>
            <a:bodyPr wrap="square" rtlCol="0">
              <a:spAutoFit/>
            </a:bodyPr>
            <a:lstStyle/>
            <a:p>
              <a:r>
                <a:rPr lang="en-US" sz="1200" dirty="0"/>
                <a:t>inactive</a:t>
              </a:r>
            </a:p>
          </p:txBody>
        </p:sp>
        <p:grpSp>
          <p:nvGrpSpPr>
            <p:cNvPr id="14" name="Group 13"/>
            <p:cNvGrpSpPr/>
            <p:nvPr/>
          </p:nvGrpSpPr>
          <p:grpSpPr>
            <a:xfrm>
              <a:off x="4549297" y="4576037"/>
              <a:ext cx="2193248" cy="1068075"/>
              <a:chOff x="4549297" y="4576037"/>
              <a:chExt cx="2193248" cy="1068075"/>
            </a:xfrm>
          </p:grpSpPr>
          <p:sp>
            <p:nvSpPr>
              <p:cNvPr id="82" name="TextBox 81"/>
              <p:cNvSpPr txBox="1"/>
              <p:nvPr/>
            </p:nvSpPr>
            <p:spPr>
              <a:xfrm>
                <a:off x="4581135" y="4576037"/>
                <a:ext cx="831289" cy="769441"/>
              </a:xfrm>
              <a:prstGeom prst="rect">
                <a:avLst/>
              </a:prstGeom>
              <a:noFill/>
            </p:spPr>
            <p:txBody>
              <a:bodyPr wrap="square" rtlCol="0">
                <a:spAutoFit/>
              </a:bodyPr>
              <a:lstStyle/>
              <a:p>
                <a:r>
                  <a:rPr lang="en-US" sz="4400" dirty="0">
                    <a:solidFill>
                      <a:srgbClr val="FF0000"/>
                    </a:solidFill>
                  </a:rPr>
                  <a:t>X</a:t>
                </a:r>
                <a:r>
                  <a:rPr lang="en-US" sz="4400" dirty="0">
                    <a:solidFill>
                      <a:srgbClr val="0000FF"/>
                    </a:solidFill>
                  </a:rPr>
                  <a:t>Y</a:t>
                </a:r>
              </a:p>
            </p:txBody>
          </p:sp>
          <p:sp>
            <p:nvSpPr>
              <p:cNvPr id="83" name="TextBox 82"/>
              <p:cNvSpPr txBox="1"/>
              <p:nvPr/>
            </p:nvSpPr>
            <p:spPr>
              <a:xfrm>
                <a:off x="5650477" y="4596794"/>
                <a:ext cx="1092068" cy="769441"/>
              </a:xfrm>
              <a:prstGeom prst="rect">
                <a:avLst/>
              </a:prstGeom>
              <a:noFill/>
            </p:spPr>
            <p:txBody>
              <a:bodyPr wrap="square" rtlCol="0">
                <a:spAutoFit/>
              </a:bodyPr>
              <a:lstStyle/>
              <a:p>
                <a:r>
                  <a:rPr lang="en-US" sz="4400" dirty="0">
                    <a:solidFill>
                      <a:srgbClr val="FF0000"/>
                    </a:solidFill>
                  </a:rPr>
                  <a:t>X</a:t>
                </a:r>
                <a:r>
                  <a:rPr lang="en-US" sz="4400" dirty="0"/>
                  <a:t>X</a:t>
                </a:r>
              </a:p>
            </p:txBody>
          </p:sp>
          <p:sp>
            <p:nvSpPr>
              <p:cNvPr id="84" name="TextBox 83"/>
              <p:cNvSpPr txBox="1"/>
              <p:nvPr/>
            </p:nvSpPr>
            <p:spPr>
              <a:xfrm>
                <a:off x="4549297" y="5274780"/>
                <a:ext cx="734469" cy="369332"/>
              </a:xfrm>
              <a:prstGeom prst="rect">
                <a:avLst/>
              </a:prstGeom>
              <a:noFill/>
            </p:spPr>
            <p:txBody>
              <a:bodyPr wrap="square" rtlCol="0">
                <a:spAutoFit/>
              </a:bodyPr>
              <a:lstStyle/>
              <a:p>
                <a:r>
                  <a:rPr lang="en-US" dirty="0"/>
                  <a:t>male</a:t>
                </a:r>
              </a:p>
            </p:txBody>
          </p:sp>
          <p:sp>
            <p:nvSpPr>
              <p:cNvPr id="85" name="TextBox 84"/>
              <p:cNvSpPr txBox="1"/>
              <p:nvPr/>
            </p:nvSpPr>
            <p:spPr>
              <a:xfrm>
                <a:off x="5677494" y="5267326"/>
                <a:ext cx="858121" cy="369332"/>
              </a:xfrm>
              <a:prstGeom prst="rect">
                <a:avLst/>
              </a:prstGeom>
              <a:noFill/>
            </p:spPr>
            <p:txBody>
              <a:bodyPr wrap="square" rtlCol="0">
                <a:spAutoFit/>
              </a:bodyPr>
              <a:lstStyle/>
              <a:p>
                <a:r>
                  <a:rPr lang="en-US" dirty="0"/>
                  <a:t>female</a:t>
                </a:r>
              </a:p>
            </p:txBody>
          </p:sp>
          <p:cxnSp>
            <p:nvCxnSpPr>
              <p:cNvPr id="77" name="Straight Arrow Connector 76"/>
              <p:cNvCxnSpPr/>
              <p:nvPr/>
            </p:nvCxnSpPr>
            <p:spPr>
              <a:xfrm>
                <a:off x="5867697" y="4624151"/>
                <a:ext cx="0" cy="228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189630" y="4624151"/>
                <a:ext cx="0" cy="228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2" name="TextBox 1"/>
          <p:cNvSpPr txBox="1"/>
          <p:nvPr/>
        </p:nvSpPr>
        <p:spPr>
          <a:xfrm>
            <a:off x="2823520" y="108539"/>
            <a:ext cx="3589654" cy="461665"/>
          </a:xfrm>
          <a:prstGeom prst="rect">
            <a:avLst/>
          </a:prstGeom>
          <a:noFill/>
        </p:spPr>
        <p:txBody>
          <a:bodyPr wrap="square" rtlCol="0">
            <a:spAutoFit/>
          </a:bodyPr>
          <a:lstStyle/>
          <a:p>
            <a:r>
              <a:rPr lang="en-US" sz="2400" dirty="0">
                <a:solidFill>
                  <a:srgbClr val="FF0000"/>
                </a:solidFill>
              </a:rPr>
              <a:t>Pathophysiology of PNH</a:t>
            </a:r>
          </a:p>
        </p:txBody>
      </p:sp>
      <p:cxnSp>
        <p:nvCxnSpPr>
          <p:cNvPr id="6" name="Straight Connector 5"/>
          <p:cNvCxnSpPr/>
          <p:nvPr/>
        </p:nvCxnSpPr>
        <p:spPr>
          <a:xfrm>
            <a:off x="336927" y="570204"/>
            <a:ext cx="863699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27464" y="2730099"/>
            <a:ext cx="984574" cy="276999"/>
          </a:xfrm>
          <a:prstGeom prst="rect">
            <a:avLst/>
          </a:prstGeom>
          <a:noFill/>
        </p:spPr>
        <p:txBody>
          <a:bodyPr wrap="square" rtlCol="0">
            <a:spAutoFit/>
          </a:bodyPr>
          <a:lstStyle/>
          <a:p>
            <a:r>
              <a:rPr lang="en-US" sz="1200" dirty="0">
                <a:solidFill>
                  <a:srgbClr val="FF0000"/>
                </a:solidFill>
              </a:rPr>
              <a:t>Mutant </a:t>
            </a:r>
            <a:r>
              <a:rPr lang="en-US" sz="1200" i="1" dirty="0">
                <a:solidFill>
                  <a:srgbClr val="FF0000"/>
                </a:solidFill>
              </a:rPr>
              <a:t>PIGA</a:t>
            </a:r>
          </a:p>
        </p:txBody>
      </p:sp>
      <p:cxnSp>
        <p:nvCxnSpPr>
          <p:cNvPr id="16" name="Straight Arrow Connector 15"/>
          <p:cNvCxnSpPr/>
          <p:nvPr/>
        </p:nvCxnSpPr>
        <p:spPr>
          <a:xfrm>
            <a:off x="4153271" y="2957171"/>
            <a:ext cx="12959" cy="281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8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9200864"/>
              </p:ext>
            </p:extLst>
          </p:nvPr>
        </p:nvGraphicFramePr>
        <p:xfrm>
          <a:off x="923934" y="943310"/>
          <a:ext cx="6779213" cy="5448387"/>
        </p:xfrm>
        <a:graphic>
          <a:graphicData uri="http://schemas.openxmlformats.org/drawingml/2006/table">
            <a:tbl>
              <a:tblPr firstRow="1" bandRow="1">
                <a:tableStyleId>{2D5ABB26-0587-4C30-8999-92F81FD0307C}</a:tableStyleId>
              </a:tblPr>
              <a:tblGrid>
                <a:gridCol w="6779213">
                  <a:extLst>
                    <a:ext uri="{9D8B030D-6E8A-4147-A177-3AD203B41FA5}">
                      <a16:colId xmlns:a16="http://schemas.microsoft.com/office/drawing/2014/main" val="20000"/>
                    </a:ext>
                  </a:extLst>
                </a:gridCol>
              </a:tblGrid>
              <a:tr h="358227">
                <a:tc>
                  <a:txBody>
                    <a:bodyPr/>
                    <a:lstStyle/>
                    <a:p>
                      <a:r>
                        <a:rPr lang="en-US" sz="1600" b="1" i="1" dirty="0"/>
                        <a:t>Glycosyl</a:t>
                      </a:r>
                      <a:r>
                        <a:rPr lang="en-US" sz="1600" b="1" i="1" baseline="0" dirty="0"/>
                        <a:t> Phosphatidylinositol-Anchored </a:t>
                      </a:r>
                      <a:r>
                        <a:rPr lang="en-US" sz="1600" b="1" i="1" dirty="0"/>
                        <a:t>Proteins Deficient in PNH* </a:t>
                      </a:r>
                      <a:endParaRPr lang="en-US" sz="1600" b="1" i="1" dirty="0">
                        <a:solidFill>
                          <a:srgbClr val="FF0000"/>
                        </a:solidFill>
                      </a:endParaRPr>
                    </a:p>
                  </a:txBody>
                  <a:tcPr/>
                </a:tc>
                <a:extLst>
                  <a:ext uri="{0D108BD9-81ED-4DB2-BD59-A6C34878D82A}">
                    <a16:rowId xmlns:a16="http://schemas.microsoft.com/office/drawing/2014/main" val="10000"/>
                  </a:ext>
                </a:extLst>
              </a:tr>
              <a:tr h="4628376">
                <a:tc>
                  <a:txBody>
                    <a:bodyPr/>
                    <a:lstStyle/>
                    <a:p>
                      <a:r>
                        <a:rPr lang="en-US" sz="1400" b="1" dirty="0"/>
                        <a:t>Complement Regulatory</a:t>
                      </a:r>
                      <a:r>
                        <a:rPr lang="en-US" sz="1400" b="1" baseline="0" dirty="0"/>
                        <a:t> Proteins†</a:t>
                      </a:r>
                    </a:p>
                    <a:p>
                      <a:r>
                        <a:rPr lang="en-US" sz="1200" dirty="0"/>
                        <a:t>•</a:t>
                      </a:r>
                      <a:r>
                        <a:rPr lang="en-US" sz="1200" dirty="0">
                          <a:solidFill>
                            <a:srgbClr val="FF0000"/>
                          </a:solidFill>
                        </a:rPr>
                        <a:t>CD55 (decay accelerating</a:t>
                      </a:r>
                      <a:r>
                        <a:rPr lang="en-US" sz="1200" baseline="0" dirty="0">
                          <a:solidFill>
                            <a:srgbClr val="FF0000"/>
                          </a:solidFill>
                        </a:rPr>
                        <a:t> factor, DAF)</a:t>
                      </a:r>
                      <a:endParaRPr lang="en-US" sz="1200" dirty="0">
                        <a:solidFill>
                          <a:srgbClr val="FF0000"/>
                        </a:solidFill>
                      </a:endParaRPr>
                    </a:p>
                    <a:p>
                      <a:r>
                        <a:rPr lang="en-US" sz="1200" dirty="0">
                          <a:solidFill>
                            <a:srgbClr val="FF0000"/>
                          </a:solidFill>
                        </a:rPr>
                        <a:t>•CD59 (membrane inhibitor of reactive </a:t>
                      </a:r>
                      <a:r>
                        <a:rPr lang="en-US" sz="1200" dirty="0" err="1">
                          <a:solidFill>
                            <a:srgbClr val="FF0000"/>
                          </a:solidFill>
                        </a:rPr>
                        <a:t>lysis</a:t>
                      </a:r>
                      <a:r>
                        <a:rPr lang="en-US" sz="1200" dirty="0">
                          <a:solidFill>
                            <a:srgbClr val="FF0000"/>
                          </a:solidFill>
                        </a:rPr>
                        <a:t>, MIRL)</a:t>
                      </a:r>
                    </a:p>
                    <a:p>
                      <a:r>
                        <a:rPr lang="en-US" sz="1400" b="1" dirty="0"/>
                        <a:t>Proteins</a:t>
                      </a:r>
                      <a:r>
                        <a:rPr lang="en-US" sz="1400" b="1" baseline="0" dirty="0"/>
                        <a:t> with Immunological Significance</a:t>
                      </a:r>
                    </a:p>
                    <a:p>
                      <a:r>
                        <a:rPr lang="en-US" sz="1200" baseline="0" dirty="0"/>
                        <a:t>•CD58 (lymphocyte function antigen-3, LFA-3)</a:t>
                      </a:r>
                    </a:p>
                    <a:p>
                      <a:r>
                        <a:rPr lang="en-US" sz="1200" baseline="0" dirty="0"/>
                        <a:t>•CD16b (Fc receptor gamma </a:t>
                      </a:r>
                      <a:r>
                        <a:rPr lang="en-US" sz="1200" baseline="0" dirty="0" err="1"/>
                        <a:t>IIIb</a:t>
                      </a:r>
                      <a:r>
                        <a:rPr lang="en-US" sz="1200" baseline="0" dirty="0"/>
                        <a:t>, </a:t>
                      </a:r>
                      <a:r>
                        <a:rPr lang="en-US" sz="1200" baseline="0" dirty="0" err="1"/>
                        <a:t>FcR</a:t>
                      </a:r>
                      <a:r>
                        <a:rPr lang="en-US" sz="1200" baseline="0" dirty="0" err="1">
                          <a:latin typeface="Symbol" charset="2"/>
                          <a:cs typeface="Symbol" charset="2"/>
                        </a:rPr>
                        <a:t>g</a:t>
                      </a:r>
                      <a:r>
                        <a:rPr lang="en-US" sz="1200" baseline="0" dirty="0" err="1"/>
                        <a:t>IIIb</a:t>
                      </a:r>
                      <a:r>
                        <a:rPr lang="en-US" sz="1200" baseline="0" dirty="0"/>
                        <a:t>, CD16b)</a:t>
                      </a:r>
                    </a:p>
                    <a:p>
                      <a:r>
                        <a:rPr lang="en-US" sz="1200" baseline="0" dirty="0"/>
                        <a:t>•CD14 (endotoxin binding protein)</a:t>
                      </a:r>
                    </a:p>
                    <a:p>
                      <a:r>
                        <a:rPr lang="en-US" sz="1400" b="1" baseline="0" dirty="0"/>
                        <a:t>Receptors</a:t>
                      </a:r>
                    </a:p>
                    <a:p>
                      <a:r>
                        <a:rPr lang="en-US" sz="1200" baseline="0" dirty="0"/>
                        <a:t>•CD87 (</a:t>
                      </a:r>
                      <a:r>
                        <a:rPr lang="en-US" sz="1200" baseline="0" dirty="0" err="1"/>
                        <a:t>urokinase</a:t>
                      </a:r>
                      <a:r>
                        <a:rPr lang="en-US" sz="1200" baseline="0" dirty="0"/>
                        <a:t> plasminogen activator receptor, </a:t>
                      </a:r>
                      <a:r>
                        <a:rPr lang="en-US" sz="1200" baseline="0" dirty="0" err="1"/>
                        <a:t>uPAR</a:t>
                      </a:r>
                      <a:r>
                        <a:rPr lang="en-US" sz="1200" baseline="0" dirty="0"/>
                        <a:t>)</a:t>
                      </a:r>
                    </a:p>
                    <a:p>
                      <a:r>
                        <a:rPr lang="en-US" sz="1200" baseline="0" dirty="0"/>
                        <a:t>•Folate receptor</a:t>
                      </a:r>
                    </a:p>
                    <a:p>
                      <a:r>
                        <a:rPr lang="en-US" sz="1200" baseline="0" dirty="0"/>
                        <a:t>•Cellular prion protein (</a:t>
                      </a:r>
                      <a:r>
                        <a:rPr lang="en-US" sz="1200" i="1" baseline="0" dirty="0"/>
                        <a:t>on resting platelets</a:t>
                      </a:r>
                      <a:r>
                        <a:rPr lang="en-US" sz="1200" baseline="0" dirty="0"/>
                        <a:t>)</a:t>
                      </a:r>
                    </a:p>
                    <a:p>
                      <a:r>
                        <a:rPr lang="en-US" sz="1400" b="1" baseline="0" dirty="0"/>
                        <a:t>Enzymes</a:t>
                      </a:r>
                    </a:p>
                    <a:p>
                      <a:r>
                        <a:rPr lang="en-US" sz="1200" baseline="0" dirty="0"/>
                        <a:t>•Leukocyte alkaline phosphatase</a:t>
                      </a:r>
                    </a:p>
                    <a:p>
                      <a:r>
                        <a:rPr lang="en-US" sz="1200" baseline="0" dirty="0"/>
                        <a:t>•Acetylcholinesterase</a:t>
                      </a:r>
                    </a:p>
                    <a:p>
                      <a:r>
                        <a:rPr lang="en-US" sz="1200" baseline="0" dirty="0"/>
                        <a:t>•5’-ectonucleotidase</a:t>
                      </a:r>
                    </a:p>
                    <a:p>
                      <a:r>
                        <a:rPr lang="en-US" sz="1400" b="1" baseline="0" dirty="0"/>
                        <a:t>Miscellaneous</a:t>
                      </a:r>
                      <a:r>
                        <a:rPr lang="en-US" sz="1200" baseline="0" dirty="0"/>
                        <a:t> </a:t>
                      </a:r>
                      <a:r>
                        <a:rPr lang="en-US" sz="1400" b="1" baseline="0" dirty="0"/>
                        <a:t>Proteins </a:t>
                      </a:r>
                    </a:p>
                    <a:p>
                      <a:r>
                        <a:rPr lang="en-US" sz="1200" baseline="0" dirty="0"/>
                        <a:t>•CD24</a:t>
                      </a:r>
                    </a:p>
                    <a:p>
                      <a:r>
                        <a:rPr lang="en-US" sz="1200" baseline="0" dirty="0"/>
                        <a:t>•CD48</a:t>
                      </a:r>
                    </a:p>
                    <a:p>
                      <a:r>
                        <a:rPr lang="en-US" sz="1200" baseline="0" dirty="0"/>
                        <a:t>•CD52 (Campath-1)</a:t>
                      </a:r>
                    </a:p>
                    <a:p>
                      <a:r>
                        <a:rPr lang="en-US" sz="1200" baseline="0" dirty="0"/>
                        <a:t>•CD66c</a:t>
                      </a:r>
                    </a:p>
                    <a:p>
                      <a:r>
                        <a:rPr lang="en-US" sz="1200" baseline="0" dirty="0"/>
                        <a:t>•CD66b (formerly CD67)</a:t>
                      </a:r>
                    </a:p>
                    <a:p>
                      <a:r>
                        <a:rPr lang="en-US" sz="1200" baseline="0" dirty="0"/>
                        <a:t>•CD90 (Thy-1)</a:t>
                      </a:r>
                    </a:p>
                    <a:p>
                      <a:r>
                        <a:rPr lang="en-US" sz="1200" baseline="0" dirty="0"/>
                        <a:t>•CD108 (JMH-bearing protein)</a:t>
                      </a:r>
                    </a:p>
                    <a:p>
                      <a:r>
                        <a:rPr lang="en-US" sz="1200" baseline="0" dirty="0"/>
                        <a:t>•p50-80, GP109, GP157, GP175, GP500</a:t>
                      </a:r>
                    </a:p>
                  </a:txBody>
                  <a:tcPr/>
                </a:tc>
                <a:extLst>
                  <a:ext uri="{0D108BD9-81ED-4DB2-BD59-A6C34878D82A}">
                    <a16:rowId xmlns:a16="http://schemas.microsoft.com/office/drawing/2014/main" val="10001"/>
                  </a:ext>
                </a:extLst>
              </a:tr>
              <a:tr h="370840">
                <a:tc>
                  <a:txBody>
                    <a:bodyPr/>
                    <a:lstStyle/>
                    <a:p>
                      <a:pPr marL="0" indent="0">
                        <a:buFontTx/>
                        <a:buNone/>
                      </a:pPr>
                      <a:r>
                        <a:rPr lang="en-US" sz="1200" dirty="0"/>
                        <a:t>*</a:t>
                      </a:r>
                      <a:r>
                        <a:rPr lang="en-US" sz="1200" baseline="0" dirty="0"/>
                        <a:t> </a:t>
                      </a:r>
                      <a:r>
                        <a:rPr lang="en-US" sz="1200" dirty="0"/>
                        <a:t>Partial list</a:t>
                      </a:r>
                    </a:p>
                    <a:p>
                      <a:pPr marL="0" indent="0">
                        <a:buFontTx/>
                        <a:buNone/>
                      </a:pPr>
                      <a:r>
                        <a:rPr lang="en-US" sz="1200" dirty="0"/>
                        <a:t>† </a:t>
                      </a:r>
                      <a:r>
                        <a:rPr lang="en-US" sz="1200" dirty="0">
                          <a:solidFill>
                            <a:srgbClr val="FF0000"/>
                          </a:solidFill>
                        </a:rPr>
                        <a:t>Deficiency of complement regulatory proteins underlies the hemolytic anemia</a:t>
                      </a:r>
                      <a:r>
                        <a:rPr lang="en-US" sz="1200" baseline="0" dirty="0">
                          <a:solidFill>
                            <a:srgbClr val="FF0000"/>
                          </a:solidFill>
                        </a:rPr>
                        <a:t> of PNH</a:t>
                      </a:r>
                      <a:endParaRPr lang="en-US" sz="1200" dirty="0">
                        <a:solidFill>
                          <a:srgbClr val="FF0000"/>
                        </a:solidFill>
                      </a:endParaRPr>
                    </a:p>
                  </a:txBody>
                  <a:tcPr/>
                </a:tc>
                <a:extLst>
                  <a:ext uri="{0D108BD9-81ED-4DB2-BD59-A6C34878D82A}">
                    <a16:rowId xmlns:a16="http://schemas.microsoft.com/office/drawing/2014/main" val="10002"/>
                  </a:ext>
                </a:extLst>
              </a:tr>
            </a:tbl>
          </a:graphicData>
        </a:graphic>
      </p:graphicFrame>
      <p:cxnSp>
        <p:nvCxnSpPr>
          <p:cNvPr id="3" name="Straight Connector 2"/>
          <p:cNvCxnSpPr/>
          <p:nvPr/>
        </p:nvCxnSpPr>
        <p:spPr>
          <a:xfrm>
            <a:off x="923934" y="1312032"/>
            <a:ext cx="67792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23934" y="5956835"/>
            <a:ext cx="67792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78791" y="137888"/>
            <a:ext cx="7443552" cy="646331"/>
          </a:xfrm>
          <a:prstGeom prst="rect">
            <a:avLst/>
          </a:prstGeom>
          <a:noFill/>
        </p:spPr>
        <p:txBody>
          <a:bodyPr wrap="square" rtlCol="0">
            <a:spAutoFit/>
          </a:bodyPr>
          <a:lstStyle/>
          <a:p>
            <a:r>
              <a:rPr lang="en-US" i="1" u="sng" dirty="0">
                <a:solidFill>
                  <a:srgbClr val="0000FF"/>
                </a:solidFill>
              </a:rPr>
              <a:t>Pathophysiology of PNH</a:t>
            </a:r>
            <a:r>
              <a:rPr lang="en-US" dirty="0">
                <a:solidFill>
                  <a:srgbClr val="0000FF"/>
                </a:solidFill>
              </a:rPr>
              <a:t>: Because of mutant </a:t>
            </a:r>
            <a:r>
              <a:rPr lang="en-US" i="1" dirty="0">
                <a:solidFill>
                  <a:srgbClr val="0000FF"/>
                </a:solidFill>
              </a:rPr>
              <a:t>PIGA</a:t>
            </a:r>
            <a:r>
              <a:rPr lang="en-US" dirty="0">
                <a:solidFill>
                  <a:srgbClr val="0000FF"/>
                </a:solidFill>
              </a:rPr>
              <a:t>, progeny of affected HSPC’s are deficient in </a:t>
            </a:r>
            <a:r>
              <a:rPr lang="en-US" u="sng" dirty="0">
                <a:solidFill>
                  <a:srgbClr val="0000FF"/>
                </a:solidFill>
              </a:rPr>
              <a:t>all</a:t>
            </a:r>
            <a:r>
              <a:rPr lang="en-US" dirty="0">
                <a:solidFill>
                  <a:srgbClr val="0000FF"/>
                </a:solidFill>
              </a:rPr>
              <a:t> GPI-AP’s normally expressed on hematopoietic cells </a:t>
            </a:r>
          </a:p>
        </p:txBody>
      </p:sp>
    </p:spTree>
    <p:extLst>
      <p:ext uri="{BB962C8B-B14F-4D97-AF65-F5344CB8AC3E}">
        <p14:creationId xmlns:p14="http://schemas.microsoft.com/office/powerpoint/2010/main" val="16700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81" y="1665404"/>
            <a:ext cx="4724906" cy="369332"/>
          </a:xfrm>
          <a:prstGeom prst="rect">
            <a:avLst/>
          </a:prstGeom>
          <a:noFill/>
        </p:spPr>
        <p:txBody>
          <a:bodyPr wrap="square" rtlCol="0">
            <a:spAutoFit/>
          </a:bodyPr>
          <a:lstStyle/>
          <a:p>
            <a:r>
              <a:rPr lang="en-US" dirty="0">
                <a:solidFill>
                  <a:schemeClr val="tx2"/>
                </a:solidFill>
              </a:rPr>
              <a:t>C3b</a:t>
            </a:r>
            <a:r>
              <a:rPr lang="en-US" dirty="0">
                <a:solidFill>
                  <a:srgbClr val="FF0000"/>
                </a:solidFill>
              </a:rPr>
              <a:t>Bb</a:t>
            </a:r>
            <a:r>
              <a:rPr lang="en-US" dirty="0">
                <a:solidFill>
                  <a:schemeClr val="accent2"/>
                </a:solidFill>
              </a:rPr>
              <a:t>P</a:t>
            </a:r>
            <a:r>
              <a:rPr lang="en-US" dirty="0"/>
              <a:t>                 </a:t>
            </a:r>
            <a:r>
              <a:rPr lang="en-US" dirty="0">
                <a:solidFill>
                  <a:srgbClr val="008000"/>
                </a:solidFill>
              </a:rPr>
              <a:t>C3b</a:t>
            </a:r>
            <a:r>
              <a:rPr lang="en-US" dirty="0">
                <a:solidFill>
                  <a:srgbClr val="FF0000"/>
                </a:solidFill>
              </a:rPr>
              <a:t>Bb</a:t>
            </a:r>
            <a:r>
              <a:rPr lang="en-US" dirty="0">
                <a:solidFill>
                  <a:srgbClr val="008000"/>
                </a:solidFill>
              </a:rPr>
              <a:t>C3b</a:t>
            </a:r>
            <a:r>
              <a:rPr lang="en-US" dirty="0">
                <a:solidFill>
                  <a:srgbClr val="C0504D"/>
                </a:solidFill>
              </a:rPr>
              <a:t>P</a:t>
            </a:r>
            <a:r>
              <a:rPr lang="en-US" dirty="0"/>
              <a:t>                </a:t>
            </a:r>
            <a:r>
              <a:rPr lang="en-US" dirty="0">
                <a:solidFill>
                  <a:srgbClr val="3366FF"/>
                </a:solidFill>
              </a:rPr>
              <a:t>C5b</a:t>
            </a:r>
            <a:r>
              <a:rPr lang="en-US" dirty="0"/>
              <a:t>-</a:t>
            </a:r>
            <a:r>
              <a:rPr lang="en-US" dirty="0">
                <a:solidFill>
                  <a:srgbClr val="FF6600"/>
                </a:solidFill>
              </a:rPr>
              <a:t>8-9n</a:t>
            </a:r>
          </a:p>
        </p:txBody>
      </p:sp>
      <p:cxnSp>
        <p:nvCxnSpPr>
          <p:cNvPr id="6" name="Straight Arrow Connector 5"/>
          <p:cNvCxnSpPr/>
          <p:nvPr/>
        </p:nvCxnSpPr>
        <p:spPr>
          <a:xfrm>
            <a:off x="2559986" y="1889531"/>
            <a:ext cx="693990" cy="1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477223" y="1878087"/>
            <a:ext cx="693990" cy="1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urved Up Arrow 19"/>
          <p:cNvSpPr/>
          <p:nvPr/>
        </p:nvSpPr>
        <p:spPr>
          <a:xfrm>
            <a:off x="4570600" y="1665404"/>
            <a:ext cx="513577" cy="21268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a:off x="2640680" y="1665404"/>
            <a:ext cx="513577" cy="21268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430582" y="1371703"/>
            <a:ext cx="532252" cy="369332"/>
          </a:xfrm>
          <a:prstGeom prst="rect">
            <a:avLst/>
          </a:prstGeom>
          <a:noFill/>
        </p:spPr>
        <p:txBody>
          <a:bodyPr wrap="square" rtlCol="0">
            <a:spAutoFit/>
          </a:bodyPr>
          <a:lstStyle/>
          <a:p>
            <a:r>
              <a:rPr lang="en-US" dirty="0">
                <a:solidFill>
                  <a:srgbClr val="008000"/>
                </a:solidFill>
              </a:rPr>
              <a:t>C3</a:t>
            </a:r>
          </a:p>
        </p:txBody>
      </p:sp>
      <p:sp>
        <p:nvSpPr>
          <p:cNvPr id="23" name="TextBox 22"/>
          <p:cNvSpPr txBox="1"/>
          <p:nvPr/>
        </p:nvSpPr>
        <p:spPr>
          <a:xfrm>
            <a:off x="2925481" y="1437076"/>
            <a:ext cx="457551" cy="276999"/>
          </a:xfrm>
          <a:prstGeom prst="rect">
            <a:avLst/>
          </a:prstGeom>
          <a:noFill/>
        </p:spPr>
        <p:txBody>
          <a:bodyPr wrap="square" rtlCol="0">
            <a:spAutoFit/>
          </a:bodyPr>
          <a:lstStyle/>
          <a:p>
            <a:r>
              <a:rPr lang="en-US" sz="1200" dirty="0">
                <a:solidFill>
                  <a:srgbClr val="660066"/>
                </a:solidFill>
              </a:rPr>
              <a:t>C3a</a:t>
            </a:r>
          </a:p>
        </p:txBody>
      </p:sp>
      <p:sp>
        <p:nvSpPr>
          <p:cNvPr id="24" name="TextBox 23"/>
          <p:cNvSpPr txBox="1"/>
          <p:nvPr/>
        </p:nvSpPr>
        <p:spPr>
          <a:xfrm>
            <a:off x="4383849" y="1355139"/>
            <a:ext cx="466888" cy="369332"/>
          </a:xfrm>
          <a:prstGeom prst="rect">
            <a:avLst/>
          </a:prstGeom>
          <a:noFill/>
        </p:spPr>
        <p:txBody>
          <a:bodyPr wrap="square" rtlCol="0">
            <a:spAutoFit/>
          </a:bodyPr>
          <a:lstStyle/>
          <a:p>
            <a:r>
              <a:rPr lang="en-US" dirty="0">
                <a:solidFill>
                  <a:srgbClr val="3366FF"/>
                </a:solidFill>
              </a:rPr>
              <a:t>C5</a:t>
            </a:r>
          </a:p>
        </p:txBody>
      </p:sp>
      <p:sp>
        <p:nvSpPr>
          <p:cNvPr id="25" name="TextBox 24"/>
          <p:cNvSpPr txBox="1"/>
          <p:nvPr/>
        </p:nvSpPr>
        <p:spPr>
          <a:xfrm>
            <a:off x="4850737" y="1437076"/>
            <a:ext cx="438876" cy="276999"/>
          </a:xfrm>
          <a:prstGeom prst="rect">
            <a:avLst/>
          </a:prstGeom>
          <a:noFill/>
        </p:spPr>
        <p:txBody>
          <a:bodyPr wrap="square" rtlCol="0">
            <a:spAutoFit/>
          </a:bodyPr>
          <a:lstStyle/>
          <a:p>
            <a:r>
              <a:rPr lang="en-US" sz="1200" dirty="0">
                <a:solidFill>
                  <a:srgbClr val="660066"/>
                </a:solidFill>
              </a:rPr>
              <a:t>C5a</a:t>
            </a:r>
          </a:p>
        </p:txBody>
      </p:sp>
      <p:grpSp>
        <p:nvGrpSpPr>
          <p:cNvPr id="5" name="Group 4"/>
          <p:cNvGrpSpPr/>
          <p:nvPr/>
        </p:nvGrpSpPr>
        <p:grpSpPr>
          <a:xfrm>
            <a:off x="4169077" y="645045"/>
            <a:ext cx="952452" cy="822960"/>
            <a:chOff x="4169077" y="674929"/>
            <a:chExt cx="952452" cy="822960"/>
          </a:xfrm>
        </p:grpSpPr>
        <p:sp>
          <p:nvSpPr>
            <p:cNvPr id="26" name="Down Arrow Callout 25"/>
            <p:cNvSpPr/>
            <p:nvPr/>
          </p:nvSpPr>
          <p:spPr>
            <a:xfrm>
              <a:off x="4205809" y="674929"/>
              <a:ext cx="822960" cy="822960"/>
            </a:xfrm>
            <a:prstGeom prst="downArrowCallout">
              <a:avLst/>
            </a:prstGeom>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8" name="TextBox 27"/>
            <p:cNvSpPr txBox="1"/>
            <p:nvPr/>
          </p:nvSpPr>
          <p:spPr>
            <a:xfrm>
              <a:off x="4169077" y="772061"/>
              <a:ext cx="952452" cy="276999"/>
            </a:xfrm>
            <a:prstGeom prst="rect">
              <a:avLst/>
            </a:prstGeom>
            <a:noFill/>
          </p:spPr>
          <p:txBody>
            <a:bodyPr wrap="square" rtlCol="0">
              <a:spAutoFit/>
            </a:bodyPr>
            <a:lstStyle/>
            <a:p>
              <a:r>
                <a:rPr lang="en-US" sz="1200" dirty="0" err="1"/>
                <a:t>eculizumab</a:t>
              </a:r>
              <a:endParaRPr lang="en-US" sz="1200" dirty="0"/>
            </a:p>
          </p:txBody>
        </p:sp>
      </p:grpSp>
      <p:sp>
        <p:nvSpPr>
          <p:cNvPr id="30" name="Up Arrow 29"/>
          <p:cNvSpPr/>
          <p:nvPr/>
        </p:nvSpPr>
        <p:spPr>
          <a:xfrm>
            <a:off x="2035398" y="1954898"/>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Up Arrow 30"/>
          <p:cNvSpPr/>
          <p:nvPr/>
        </p:nvSpPr>
        <p:spPr>
          <a:xfrm>
            <a:off x="3644489" y="1936219"/>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Up Arrow 31"/>
          <p:cNvSpPr/>
          <p:nvPr/>
        </p:nvSpPr>
        <p:spPr>
          <a:xfrm>
            <a:off x="5785834" y="1936222"/>
            <a:ext cx="102716" cy="2894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797288" y="2169667"/>
            <a:ext cx="707998" cy="307777"/>
          </a:xfrm>
          <a:prstGeom prst="rect">
            <a:avLst/>
          </a:prstGeom>
          <a:noFill/>
        </p:spPr>
        <p:txBody>
          <a:bodyPr wrap="square" rtlCol="0">
            <a:spAutoFit/>
          </a:bodyPr>
          <a:lstStyle/>
          <a:p>
            <a:r>
              <a:rPr lang="en-US" sz="1400" dirty="0">
                <a:solidFill>
                  <a:srgbClr val="000090"/>
                </a:solidFill>
              </a:rPr>
              <a:t>CD55†</a:t>
            </a:r>
          </a:p>
        </p:txBody>
      </p:sp>
      <p:sp>
        <p:nvSpPr>
          <p:cNvPr id="34" name="TextBox 33"/>
          <p:cNvSpPr txBox="1"/>
          <p:nvPr/>
        </p:nvSpPr>
        <p:spPr>
          <a:xfrm>
            <a:off x="3409375" y="2160342"/>
            <a:ext cx="707998" cy="307777"/>
          </a:xfrm>
          <a:prstGeom prst="rect">
            <a:avLst/>
          </a:prstGeom>
          <a:noFill/>
        </p:spPr>
        <p:txBody>
          <a:bodyPr wrap="square" rtlCol="0">
            <a:spAutoFit/>
          </a:bodyPr>
          <a:lstStyle/>
          <a:p>
            <a:r>
              <a:rPr lang="en-US" sz="1400" dirty="0">
                <a:solidFill>
                  <a:srgbClr val="000090"/>
                </a:solidFill>
              </a:rPr>
              <a:t>CD55†</a:t>
            </a:r>
          </a:p>
        </p:txBody>
      </p:sp>
      <p:sp>
        <p:nvSpPr>
          <p:cNvPr id="35" name="TextBox 34"/>
          <p:cNvSpPr txBox="1"/>
          <p:nvPr/>
        </p:nvSpPr>
        <p:spPr>
          <a:xfrm>
            <a:off x="5543891" y="2153980"/>
            <a:ext cx="828896" cy="307777"/>
          </a:xfrm>
          <a:prstGeom prst="rect">
            <a:avLst/>
          </a:prstGeom>
          <a:noFill/>
        </p:spPr>
        <p:txBody>
          <a:bodyPr wrap="square" rtlCol="0">
            <a:spAutoFit/>
          </a:bodyPr>
          <a:lstStyle/>
          <a:p>
            <a:r>
              <a:rPr lang="en-US" sz="1400" dirty="0">
                <a:solidFill>
                  <a:srgbClr val="FF0000"/>
                </a:solidFill>
              </a:rPr>
              <a:t>CD59</a:t>
            </a:r>
            <a:r>
              <a:rPr lang="en-US" sz="1400" dirty="0">
                <a:solidFill>
                  <a:srgbClr val="000090"/>
                </a:solidFill>
              </a:rPr>
              <a:t>†</a:t>
            </a:r>
            <a:r>
              <a:rPr lang="en-US" sz="1400" dirty="0">
                <a:solidFill>
                  <a:srgbClr val="0000FF"/>
                </a:solidFill>
              </a:rPr>
              <a:t>*</a:t>
            </a:r>
          </a:p>
        </p:txBody>
      </p:sp>
      <p:sp>
        <p:nvSpPr>
          <p:cNvPr id="36" name="TextBox 35"/>
          <p:cNvSpPr txBox="1"/>
          <p:nvPr/>
        </p:nvSpPr>
        <p:spPr>
          <a:xfrm>
            <a:off x="854207" y="2627874"/>
            <a:ext cx="3716393"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aseline="30000" dirty="0">
                <a:solidFill>
                  <a:srgbClr val="0000FF"/>
                </a:solidFill>
              </a:rPr>
              <a:t>†</a:t>
            </a:r>
            <a:r>
              <a:rPr lang="en-US" sz="1400" dirty="0"/>
              <a:t>GPI-anchored complement regulatory proteins</a:t>
            </a:r>
          </a:p>
        </p:txBody>
      </p:sp>
      <p:sp>
        <p:nvSpPr>
          <p:cNvPr id="37" name="TextBox 36"/>
          <p:cNvSpPr txBox="1"/>
          <p:nvPr/>
        </p:nvSpPr>
        <p:spPr>
          <a:xfrm>
            <a:off x="1339944" y="1461591"/>
            <a:ext cx="1163208"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a:t>C3 convertase</a:t>
            </a:r>
          </a:p>
        </p:txBody>
      </p:sp>
      <p:sp>
        <p:nvSpPr>
          <p:cNvPr id="38" name="TextBox 37"/>
          <p:cNvSpPr txBox="1"/>
          <p:nvPr/>
        </p:nvSpPr>
        <p:spPr>
          <a:xfrm>
            <a:off x="3286001" y="1461591"/>
            <a:ext cx="1163208"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a:t>C5 convertase</a:t>
            </a:r>
          </a:p>
        </p:txBody>
      </p:sp>
      <p:sp>
        <p:nvSpPr>
          <p:cNvPr id="39" name="TextBox 38"/>
          <p:cNvSpPr txBox="1"/>
          <p:nvPr/>
        </p:nvSpPr>
        <p:spPr>
          <a:xfrm>
            <a:off x="5228255" y="1276925"/>
            <a:ext cx="116320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a:t>membrane attack complex</a:t>
            </a:r>
          </a:p>
        </p:txBody>
      </p:sp>
      <p:cxnSp>
        <p:nvCxnSpPr>
          <p:cNvPr id="41" name="Straight Connector 40"/>
          <p:cNvCxnSpPr/>
          <p:nvPr/>
        </p:nvCxnSpPr>
        <p:spPr>
          <a:xfrm flipV="1">
            <a:off x="317484" y="3156418"/>
            <a:ext cx="7722326" cy="18677"/>
          </a:xfrm>
          <a:prstGeom prst="line">
            <a:avLst/>
          </a:prstGeom>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2112405" y="4118302"/>
            <a:ext cx="762698" cy="7284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350515" y="4435813"/>
            <a:ext cx="255118" cy="20544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878099" y="4333089"/>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453231" y="4015578"/>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81554" y="4703259"/>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375533" y="4845931"/>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112405" y="4186266"/>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034707" y="4559420"/>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rot="5400000">
            <a:off x="2906601" y="4485199"/>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5400000">
            <a:off x="2038183" y="4361592"/>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10800000">
            <a:off x="2681304" y="4066940"/>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rot="10800000">
            <a:off x="2190103" y="4745282"/>
            <a:ext cx="45719" cy="1027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585285" y="4845542"/>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272817" y="4060196"/>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781554" y="4158639"/>
            <a:ext cx="77698" cy="10272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6-Point Star 57"/>
          <p:cNvSpPr/>
          <p:nvPr/>
        </p:nvSpPr>
        <p:spPr>
          <a:xfrm>
            <a:off x="2859252" y="4699563"/>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6-Point Star 58"/>
          <p:cNvSpPr/>
          <p:nvPr/>
        </p:nvSpPr>
        <p:spPr>
          <a:xfrm>
            <a:off x="2407868" y="3884645"/>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6-Point Star 59"/>
          <p:cNvSpPr/>
          <p:nvPr/>
        </p:nvSpPr>
        <p:spPr>
          <a:xfrm>
            <a:off x="1874289" y="4569798"/>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4-Point Star 60"/>
          <p:cNvSpPr/>
          <p:nvPr/>
        </p:nvSpPr>
        <p:spPr>
          <a:xfrm>
            <a:off x="2670514" y="3932440"/>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4-Point Star 61"/>
          <p:cNvSpPr/>
          <p:nvPr/>
        </p:nvSpPr>
        <p:spPr>
          <a:xfrm>
            <a:off x="2955797" y="4435813"/>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4-Point Star 62"/>
          <p:cNvSpPr/>
          <p:nvPr/>
        </p:nvSpPr>
        <p:spPr>
          <a:xfrm>
            <a:off x="1874289" y="4317722"/>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017945" y="4119599"/>
            <a:ext cx="762698" cy="7284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169156" y="4169665"/>
            <a:ext cx="460275" cy="59760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406256" y="4960587"/>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Magnetic Disk 67"/>
          <p:cNvSpPr/>
          <p:nvPr/>
        </p:nvSpPr>
        <p:spPr>
          <a:xfrm>
            <a:off x="5266189" y="4082958"/>
            <a:ext cx="258507" cy="95266"/>
          </a:xfrm>
          <a:prstGeom prst="flowChartMagneticDisk">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60445" y="4162421"/>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229297" y="3912543"/>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465056" y="3864803"/>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5524696" y="4948655"/>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Magnetic Disk 72"/>
          <p:cNvSpPr/>
          <p:nvPr/>
        </p:nvSpPr>
        <p:spPr>
          <a:xfrm>
            <a:off x="5289335" y="4758350"/>
            <a:ext cx="258507" cy="95266"/>
          </a:xfrm>
          <a:prstGeom prst="flowChartMagneticDisk">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5513261" y="3961169"/>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305037" y="4869666"/>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390005" y="4703259"/>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4710071" y="3940045"/>
            <a:ext cx="464870" cy="246221"/>
          </a:xfrm>
          <a:prstGeom prst="rect">
            <a:avLst/>
          </a:prstGeom>
          <a:noFill/>
        </p:spPr>
        <p:txBody>
          <a:bodyPr wrap="square" rtlCol="0">
            <a:spAutoFit/>
          </a:bodyPr>
          <a:lstStyle/>
          <a:p>
            <a:r>
              <a:rPr lang="en-US" sz="1000" dirty="0">
                <a:solidFill>
                  <a:srgbClr val="FF0000"/>
                </a:solidFill>
              </a:rPr>
              <a:t>LDH</a:t>
            </a:r>
          </a:p>
        </p:txBody>
      </p:sp>
      <p:sp>
        <p:nvSpPr>
          <p:cNvPr id="78" name="TextBox 77"/>
          <p:cNvSpPr txBox="1"/>
          <p:nvPr/>
        </p:nvSpPr>
        <p:spPr>
          <a:xfrm>
            <a:off x="5178855" y="3638424"/>
            <a:ext cx="450576" cy="246221"/>
          </a:xfrm>
          <a:prstGeom prst="rect">
            <a:avLst/>
          </a:prstGeom>
          <a:noFill/>
        </p:spPr>
        <p:txBody>
          <a:bodyPr wrap="square" rtlCol="0">
            <a:spAutoFit/>
          </a:bodyPr>
          <a:lstStyle/>
          <a:p>
            <a:r>
              <a:rPr lang="en-US" sz="1000" dirty="0">
                <a:solidFill>
                  <a:srgbClr val="FF0000"/>
                </a:solidFill>
              </a:rPr>
              <a:t>LDH</a:t>
            </a:r>
          </a:p>
        </p:txBody>
      </p:sp>
      <p:sp>
        <p:nvSpPr>
          <p:cNvPr id="79" name="TextBox 78"/>
          <p:cNvSpPr txBox="1"/>
          <p:nvPr/>
        </p:nvSpPr>
        <p:spPr>
          <a:xfrm>
            <a:off x="5756778" y="3959847"/>
            <a:ext cx="468471" cy="246221"/>
          </a:xfrm>
          <a:prstGeom prst="rect">
            <a:avLst/>
          </a:prstGeom>
          <a:noFill/>
        </p:spPr>
        <p:txBody>
          <a:bodyPr wrap="square" rtlCol="0">
            <a:spAutoFit/>
          </a:bodyPr>
          <a:lstStyle/>
          <a:p>
            <a:r>
              <a:rPr lang="en-US" sz="1000" dirty="0">
                <a:solidFill>
                  <a:srgbClr val="FF0000"/>
                </a:solidFill>
              </a:rPr>
              <a:t>LDH</a:t>
            </a:r>
          </a:p>
        </p:txBody>
      </p:sp>
      <p:sp>
        <p:nvSpPr>
          <p:cNvPr id="80" name="TextBox 79"/>
          <p:cNvSpPr txBox="1"/>
          <p:nvPr/>
        </p:nvSpPr>
        <p:spPr>
          <a:xfrm>
            <a:off x="5629431" y="4825544"/>
            <a:ext cx="413586" cy="246221"/>
          </a:xfrm>
          <a:prstGeom prst="rect">
            <a:avLst/>
          </a:prstGeom>
          <a:noFill/>
        </p:spPr>
        <p:txBody>
          <a:bodyPr wrap="square" rtlCol="0">
            <a:spAutoFit/>
          </a:bodyPr>
          <a:lstStyle/>
          <a:p>
            <a:r>
              <a:rPr lang="en-US" sz="1000" dirty="0">
                <a:solidFill>
                  <a:srgbClr val="FF0000"/>
                </a:solidFill>
              </a:rPr>
              <a:t>LDH</a:t>
            </a:r>
          </a:p>
        </p:txBody>
      </p:sp>
      <p:sp>
        <p:nvSpPr>
          <p:cNvPr id="81" name="TextBox 80"/>
          <p:cNvSpPr txBox="1"/>
          <p:nvPr/>
        </p:nvSpPr>
        <p:spPr>
          <a:xfrm>
            <a:off x="5266189" y="5081103"/>
            <a:ext cx="459070" cy="246221"/>
          </a:xfrm>
          <a:prstGeom prst="rect">
            <a:avLst/>
          </a:prstGeom>
          <a:noFill/>
        </p:spPr>
        <p:txBody>
          <a:bodyPr wrap="square" rtlCol="0">
            <a:spAutoFit/>
          </a:bodyPr>
          <a:lstStyle/>
          <a:p>
            <a:r>
              <a:rPr lang="en-US" sz="1000" dirty="0">
                <a:solidFill>
                  <a:srgbClr val="FF0000"/>
                </a:solidFill>
              </a:rPr>
              <a:t>LDH</a:t>
            </a:r>
          </a:p>
        </p:txBody>
      </p:sp>
      <p:sp>
        <p:nvSpPr>
          <p:cNvPr id="82" name="TextBox 81"/>
          <p:cNvSpPr txBox="1"/>
          <p:nvPr/>
        </p:nvSpPr>
        <p:spPr>
          <a:xfrm>
            <a:off x="4800006" y="4849279"/>
            <a:ext cx="407740" cy="246221"/>
          </a:xfrm>
          <a:prstGeom prst="rect">
            <a:avLst/>
          </a:prstGeom>
          <a:noFill/>
        </p:spPr>
        <p:txBody>
          <a:bodyPr wrap="square" rtlCol="0">
            <a:spAutoFit/>
          </a:bodyPr>
          <a:lstStyle/>
          <a:p>
            <a:r>
              <a:rPr lang="en-US" sz="1000" dirty="0">
                <a:solidFill>
                  <a:srgbClr val="FF0000"/>
                </a:solidFill>
              </a:rPr>
              <a:t>LDH</a:t>
            </a:r>
          </a:p>
        </p:txBody>
      </p:sp>
      <p:sp>
        <p:nvSpPr>
          <p:cNvPr id="83" name="4-Point Star 82"/>
          <p:cNvSpPr/>
          <p:nvPr/>
        </p:nvSpPr>
        <p:spPr>
          <a:xfrm>
            <a:off x="4994080" y="4606632"/>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4-Point Star 83"/>
          <p:cNvSpPr/>
          <p:nvPr/>
        </p:nvSpPr>
        <p:spPr>
          <a:xfrm>
            <a:off x="5695154" y="4615841"/>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6-Point Star 84"/>
          <p:cNvSpPr/>
          <p:nvPr/>
        </p:nvSpPr>
        <p:spPr>
          <a:xfrm>
            <a:off x="5540722" y="4713509"/>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6-Point Star 85"/>
          <p:cNvSpPr/>
          <p:nvPr/>
        </p:nvSpPr>
        <p:spPr>
          <a:xfrm>
            <a:off x="5100931" y="4738215"/>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6-Point Star 86"/>
          <p:cNvSpPr/>
          <p:nvPr/>
        </p:nvSpPr>
        <p:spPr>
          <a:xfrm>
            <a:off x="5111862" y="4059222"/>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6-Point Star 87"/>
          <p:cNvSpPr/>
          <p:nvPr/>
        </p:nvSpPr>
        <p:spPr>
          <a:xfrm>
            <a:off x="5547842" y="4068563"/>
            <a:ext cx="177417" cy="148443"/>
          </a:xfrm>
          <a:prstGeom prst="star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4-Point Star 88"/>
          <p:cNvSpPr/>
          <p:nvPr/>
        </p:nvSpPr>
        <p:spPr>
          <a:xfrm>
            <a:off x="5698767" y="4144795"/>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4-Point Star 89"/>
          <p:cNvSpPr/>
          <p:nvPr/>
        </p:nvSpPr>
        <p:spPr>
          <a:xfrm>
            <a:off x="5023453" y="4085553"/>
            <a:ext cx="155399" cy="185862"/>
          </a:xfrm>
          <a:prstGeom prst="star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1752920" y="5341658"/>
            <a:ext cx="141000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Normal RBC</a:t>
            </a:r>
          </a:p>
        </p:txBody>
      </p:sp>
      <p:sp>
        <p:nvSpPr>
          <p:cNvPr id="92" name="TextBox 91"/>
          <p:cNvSpPr txBox="1"/>
          <p:nvPr/>
        </p:nvSpPr>
        <p:spPr>
          <a:xfrm>
            <a:off x="4924154" y="5341658"/>
            <a:ext cx="108853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PNH RBC</a:t>
            </a:r>
          </a:p>
        </p:txBody>
      </p:sp>
      <p:sp>
        <p:nvSpPr>
          <p:cNvPr id="93" name="Oval 92"/>
          <p:cNvSpPr/>
          <p:nvPr/>
        </p:nvSpPr>
        <p:spPr>
          <a:xfrm>
            <a:off x="5359633" y="3931271"/>
            <a:ext cx="77698" cy="1027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992949" y="70223"/>
            <a:ext cx="7056258" cy="461665"/>
          </a:xfrm>
          <a:prstGeom prst="rect">
            <a:avLst/>
          </a:prstGeom>
          <a:noFill/>
        </p:spPr>
        <p:txBody>
          <a:bodyPr wrap="square" rtlCol="0">
            <a:spAutoFit/>
          </a:bodyPr>
          <a:lstStyle/>
          <a:p>
            <a:r>
              <a:rPr lang="en-US" sz="2400" dirty="0">
                <a:solidFill>
                  <a:srgbClr val="3366FF"/>
                </a:solidFill>
              </a:rPr>
              <a:t>The Hemolytic Anemia of PNH Is Mediated by the APC</a:t>
            </a:r>
          </a:p>
        </p:txBody>
      </p:sp>
      <p:sp>
        <p:nvSpPr>
          <p:cNvPr id="95" name="TextBox 94"/>
          <p:cNvSpPr txBox="1"/>
          <p:nvPr/>
        </p:nvSpPr>
        <p:spPr>
          <a:xfrm>
            <a:off x="2379273" y="3287769"/>
            <a:ext cx="3377506" cy="369332"/>
          </a:xfrm>
          <a:prstGeom prst="rect">
            <a:avLst/>
          </a:prstGeom>
          <a:noFill/>
        </p:spPr>
        <p:txBody>
          <a:bodyPr wrap="square" rtlCol="0">
            <a:spAutoFit/>
          </a:bodyPr>
          <a:lstStyle/>
          <a:p>
            <a:r>
              <a:rPr lang="en-US" dirty="0">
                <a:solidFill>
                  <a:srgbClr val="FF0000"/>
                </a:solidFill>
              </a:rPr>
              <a:t>Complement-Mediated Hemolysis</a:t>
            </a:r>
          </a:p>
        </p:txBody>
      </p:sp>
      <p:cxnSp>
        <p:nvCxnSpPr>
          <p:cNvPr id="3" name="Straight Connector 2"/>
          <p:cNvCxnSpPr/>
          <p:nvPr/>
        </p:nvCxnSpPr>
        <p:spPr>
          <a:xfrm>
            <a:off x="326881" y="591552"/>
            <a:ext cx="7722326"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225250" y="2397041"/>
            <a:ext cx="2797855" cy="461665"/>
          </a:xfrm>
          <a:prstGeom prst="rect">
            <a:avLst/>
          </a:prstGeom>
          <a:noFill/>
        </p:spPr>
        <p:txBody>
          <a:bodyPr wrap="square" rtlCol="0">
            <a:spAutoFit/>
          </a:bodyPr>
          <a:lstStyle/>
          <a:p>
            <a:r>
              <a:rPr lang="en-US" sz="1200" dirty="0">
                <a:solidFill>
                  <a:srgbClr val="0000FF"/>
                </a:solidFill>
              </a:rPr>
              <a:t>*CD59 also appears to participate in regulation of the APC C3/C5 convertase </a:t>
            </a:r>
          </a:p>
        </p:txBody>
      </p:sp>
      <p:sp>
        <p:nvSpPr>
          <p:cNvPr id="2" name="TextBox 1"/>
          <p:cNvSpPr txBox="1"/>
          <p:nvPr/>
        </p:nvSpPr>
        <p:spPr>
          <a:xfrm>
            <a:off x="1281154" y="1120755"/>
            <a:ext cx="3152951" cy="307777"/>
          </a:xfrm>
          <a:prstGeom prst="rect">
            <a:avLst/>
          </a:prstGeom>
          <a:noFill/>
        </p:spPr>
        <p:txBody>
          <a:bodyPr wrap="square" rtlCol="0">
            <a:spAutoFit/>
          </a:bodyPr>
          <a:lstStyle/>
          <a:p>
            <a:r>
              <a:rPr lang="en-US" sz="1400" dirty="0"/>
              <a:t>The Alternative Pathway of Complement</a:t>
            </a:r>
          </a:p>
        </p:txBody>
      </p:sp>
      <p:sp>
        <p:nvSpPr>
          <p:cNvPr id="8" name="Lightning Bolt 7"/>
          <p:cNvSpPr/>
          <p:nvPr/>
        </p:nvSpPr>
        <p:spPr>
          <a:xfrm rot="20062730" flipV="1">
            <a:off x="2307045" y="1679734"/>
            <a:ext cx="457200" cy="262271"/>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9" name="TextBox 8"/>
          <p:cNvSpPr txBox="1"/>
          <p:nvPr/>
        </p:nvSpPr>
        <p:spPr>
          <a:xfrm>
            <a:off x="2055939" y="1880122"/>
            <a:ext cx="1156752" cy="276999"/>
          </a:xfrm>
          <a:prstGeom prst="rect">
            <a:avLst/>
          </a:prstGeom>
          <a:noFill/>
        </p:spPr>
        <p:txBody>
          <a:bodyPr wrap="square" rtlCol="0">
            <a:spAutoFit/>
          </a:bodyPr>
          <a:lstStyle/>
          <a:p>
            <a:r>
              <a:rPr lang="en-US" sz="1200" dirty="0">
                <a:solidFill>
                  <a:srgbClr val="FF0000"/>
                </a:solidFill>
              </a:rPr>
              <a:t>pegcetacoplan</a:t>
            </a:r>
          </a:p>
        </p:txBody>
      </p:sp>
    </p:spTree>
    <p:extLst>
      <p:ext uri="{BB962C8B-B14F-4D97-AF65-F5344CB8AC3E}">
        <p14:creationId xmlns:p14="http://schemas.microsoft.com/office/powerpoint/2010/main" val="20177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3058"/>
            <a:ext cx="8229600" cy="4525963"/>
          </a:xfrm>
        </p:spPr>
        <p:txBody>
          <a:bodyPr>
            <a:normAutofit fontScale="85000" lnSpcReduction="20000"/>
          </a:bodyPr>
          <a:lstStyle/>
          <a:p>
            <a:r>
              <a:rPr lang="en-US" dirty="0">
                <a:solidFill>
                  <a:srgbClr val="3366FF"/>
                </a:solidFill>
              </a:rPr>
              <a:t>What is the basis of clonal selection and clonal expansion of </a:t>
            </a:r>
            <a:r>
              <a:rPr lang="en-US" i="1" dirty="0">
                <a:solidFill>
                  <a:srgbClr val="3366FF"/>
                </a:solidFill>
              </a:rPr>
              <a:t>PIGA</a:t>
            </a:r>
            <a:r>
              <a:rPr lang="en-US" dirty="0">
                <a:solidFill>
                  <a:srgbClr val="3366FF"/>
                </a:solidFill>
              </a:rPr>
              <a:t>-mutant HSPCs?</a:t>
            </a:r>
          </a:p>
          <a:p>
            <a:pPr lvl="1"/>
            <a:r>
              <a:rPr lang="en-US" dirty="0">
                <a:solidFill>
                  <a:srgbClr val="3366FF"/>
                </a:solidFill>
              </a:rPr>
              <a:t>Mutant </a:t>
            </a:r>
            <a:r>
              <a:rPr lang="en-US" i="1" dirty="0">
                <a:solidFill>
                  <a:srgbClr val="3366FF"/>
                </a:solidFill>
              </a:rPr>
              <a:t>PIGA</a:t>
            </a:r>
            <a:r>
              <a:rPr lang="en-US" dirty="0">
                <a:solidFill>
                  <a:srgbClr val="3366FF"/>
                </a:solidFill>
              </a:rPr>
              <a:t> does not appear to provide the affected HSPCs with an </a:t>
            </a:r>
            <a:r>
              <a:rPr lang="en-US" i="1" u="sng" dirty="0">
                <a:solidFill>
                  <a:srgbClr val="3366FF"/>
                </a:solidFill>
              </a:rPr>
              <a:t>intrinsic</a:t>
            </a:r>
            <a:r>
              <a:rPr lang="en-US" dirty="0">
                <a:solidFill>
                  <a:srgbClr val="3366FF"/>
                </a:solidFill>
              </a:rPr>
              <a:t> proliferative or survival advantage </a:t>
            </a:r>
          </a:p>
          <a:p>
            <a:pPr lvl="1"/>
            <a:r>
              <a:rPr lang="en-US" dirty="0">
                <a:solidFill>
                  <a:srgbClr val="3366FF"/>
                </a:solidFill>
              </a:rPr>
              <a:t>In PNH, the </a:t>
            </a:r>
            <a:r>
              <a:rPr lang="en-US" i="1" u="sng" dirty="0">
                <a:solidFill>
                  <a:srgbClr val="3366FF"/>
                </a:solidFill>
              </a:rPr>
              <a:t>survival advantage </a:t>
            </a:r>
            <a:r>
              <a:rPr lang="en-US" dirty="0">
                <a:solidFill>
                  <a:srgbClr val="3366FF"/>
                </a:solidFill>
              </a:rPr>
              <a:t>of </a:t>
            </a:r>
            <a:r>
              <a:rPr lang="en-US" i="1" dirty="0">
                <a:solidFill>
                  <a:srgbClr val="3366FF"/>
                </a:solidFill>
              </a:rPr>
              <a:t>PIGA</a:t>
            </a:r>
            <a:r>
              <a:rPr lang="en-US" dirty="0">
                <a:solidFill>
                  <a:srgbClr val="3366FF"/>
                </a:solidFill>
              </a:rPr>
              <a:t>-mutant HSPCs appears to be due to properties of the affected cells </a:t>
            </a:r>
            <a:r>
              <a:rPr lang="en-US" i="1" u="sng" dirty="0">
                <a:solidFill>
                  <a:srgbClr val="3366FF"/>
                </a:solidFill>
              </a:rPr>
              <a:t>related to GPI-AP deficiency </a:t>
            </a:r>
            <a:r>
              <a:rPr lang="en-US" dirty="0">
                <a:solidFill>
                  <a:srgbClr val="3366FF"/>
                </a:solidFill>
              </a:rPr>
              <a:t>that protect them from destruction in the setting of immune attack on the bone marrow, </a:t>
            </a:r>
            <a:r>
              <a:rPr lang="en-US" dirty="0">
                <a:solidFill>
                  <a:srgbClr val="FF0000"/>
                </a:solidFill>
              </a:rPr>
              <a:t>perhaps by down-regulating HLA antigen expression</a:t>
            </a:r>
          </a:p>
          <a:p>
            <a:pPr lvl="2"/>
            <a:r>
              <a:rPr lang="en-US" dirty="0">
                <a:solidFill>
                  <a:srgbClr val="3366FF"/>
                </a:solidFill>
              </a:rPr>
              <a:t>This hypothesis is supported by the observation that </a:t>
            </a:r>
            <a:r>
              <a:rPr lang="en-US" i="1" dirty="0">
                <a:solidFill>
                  <a:srgbClr val="3366FF"/>
                </a:solidFill>
              </a:rPr>
              <a:t>PIGA</a:t>
            </a:r>
            <a:r>
              <a:rPr lang="en-US" dirty="0">
                <a:solidFill>
                  <a:srgbClr val="3366FF"/>
                </a:solidFill>
              </a:rPr>
              <a:t>-mutant, GPI-AP deficient hematopoietic cells are commonly present in patients with acquired aplastic anemia, an immune-mediated disease.  </a:t>
            </a:r>
          </a:p>
          <a:p>
            <a:pPr lvl="1"/>
            <a:endParaRPr lang="en-US" dirty="0">
              <a:solidFill>
                <a:srgbClr val="3366FF"/>
              </a:solidFill>
            </a:endParaRPr>
          </a:p>
        </p:txBody>
      </p:sp>
      <p:sp>
        <p:nvSpPr>
          <p:cNvPr id="5" name="TextBox 4"/>
          <p:cNvSpPr txBox="1"/>
          <p:nvPr/>
        </p:nvSpPr>
        <p:spPr>
          <a:xfrm>
            <a:off x="457200" y="697416"/>
            <a:ext cx="8055428" cy="1200328"/>
          </a:xfrm>
          <a:prstGeom prst="rect">
            <a:avLst/>
          </a:prstGeom>
          <a:noFill/>
        </p:spPr>
        <p:txBody>
          <a:bodyPr wrap="square" rtlCol="0">
            <a:spAutoFit/>
          </a:bodyPr>
          <a:lstStyle/>
          <a:p>
            <a:r>
              <a:rPr lang="en-US" sz="2400" dirty="0">
                <a:solidFill>
                  <a:srgbClr val="FF0000"/>
                </a:solidFill>
              </a:rPr>
              <a:t>*</a:t>
            </a:r>
            <a:r>
              <a:rPr lang="en-US" sz="2400" dirty="0">
                <a:solidFill>
                  <a:schemeClr val="tx1">
                    <a:lumMod val="50000"/>
                    <a:lumOff val="50000"/>
                  </a:schemeClr>
                </a:solidFill>
              </a:rPr>
              <a:t>PNH is a consequence of </a:t>
            </a:r>
            <a:r>
              <a:rPr lang="en-US" sz="2400" i="1" u="sng" dirty="0">
                <a:solidFill>
                  <a:srgbClr val="0000FF"/>
                </a:solidFill>
              </a:rPr>
              <a:t>nonmalignant</a:t>
            </a:r>
            <a:r>
              <a:rPr lang="en-US" sz="2400" dirty="0">
                <a:solidFill>
                  <a:schemeClr val="tx1">
                    <a:lumMod val="50000"/>
                    <a:lumOff val="50000"/>
                  </a:schemeClr>
                </a:solidFill>
              </a:rPr>
              <a:t> clonal expansion of </a:t>
            </a:r>
            <a:r>
              <a:rPr lang="en-US" sz="2400" i="1" u="sng" dirty="0">
                <a:solidFill>
                  <a:srgbClr val="0000FF"/>
                </a:solidFill>
              </a:rPr>
              <a:t>one or several HSPCs </a:t>
            </a:r>
            <a:r>
              <a:rPr lang="en-US" sz="2400" dirty="0">
                <a:solidFill>
                  <a:schemeClr val="tx1">
                    <a:lumMod val="50000"/>
                    <a:lumOff val="50000"/>
                  </a:schemeClr>
                </a:solidFill>
              </a:rPr>
              <a:t>that have acquired a </a:t>
            </a:r>
            <a:r>
              <a:rPr lang="en-US" sz="2400" i="1" u="sng" dirty="0">
                <a:solidFill>
                  <a:srgbClr val="0000FF"/>
                </a:solidFill>
              </a:rPr>
              <a:t>somatic mutation of </a:t>
            </a:r>
            <a:r>
              <a:rPr lang="en-US" sz="2400" u="sng" dirty="0">
                <a:solidFill>
                  <a:srgbClr val="0000FF"/>
                </a:solidFill>
              </a:rPr>
              <a:t>PIGA</a:t>
            </a:r>
            <a:endParaRPr lang="en-US" sz="2400" dirty="0">
              <a:solidFill>
                <a:srgbClr val="FF0000"/>
              </a:solidFill>
            </a:endParaRPr>
          </a:p>
        </p:txBody>
      </p:sp>
      <p:cxnSp>
        <p:nvCxnSpPr>
          <p:cNvPr id="7" name="Straight Connector 6"/>
          <p:cNvCxnSpPr/>
          <p:nvPr/>
        </p:nvCxnSpPr>
        <p:spPr>
          <a:xfrm>
            <a:off x="522513" y="689074"/>
            <a:ext cx="79901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06172" y="40644"/>
            <a:ext cx="4390571" cy="584776"/>
          </a:xfrm>
          <a:prstGeom prst="rect">
            <a:avLst/>
          </a:prstGeom>
          <a:noFill/>
        </p:spPr>
        <p:txBody>
          <a:bodyPr wrap="square" rtlCol="0">
            <a:spAutoFit/>
          </a:bodyPr>
          <a:lstStyle/>
          <a:p>
            <a:r>
              <a:rPr lang="en-US" sz="3200" dirty="0">
                <a:solidFill>
                  <a:srgbClr val="FF0000"/>
                </a:solidFill>
              </a:rPr>
              <a:t>Pathophysiology of PNH*</a:t>
            </a:r>
          </a:p>
        </p:txBody>
      </p:sp>
      <p:cxnSp>
        <p:nvCxnSpPr>
          <p:cNvPr id="6" name="Straight Connector 5"/>
          <p:cNvCxnSpPr/>
          <p:nvPr/>
        </p:nvCxnSpPr>
        <p:spPr>
          <a:xfrm>
            <a:off x="522513" y="1963787"/>
            <a:ext cx="79901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2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2737" y="1256632"/>
            <a:ext cx="3021263"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419558" y="1261980"/>
            <a:ext cx="3021263"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203158" y="1403684"/>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203158" y="1850190"/>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55010" y="1490578"/>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828800" y="1937084"/>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002590" y="1403683"/>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392947" y="1763295"/>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617537" y="1328821"/>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352799" y="1692444"/>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839453" y="1985211"/>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526589" y="1328821"/>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926348" y="1561432"/>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118854" y="1799390"/>
            <a:ext cx="173790" cy="173789"/>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700379" y="1914358"/>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306052" y="1403684"/>
            <a:ext cx="173790" cy="1737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54726" y="1692444"/>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063831" y="1985211"/>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415464" y="1676400"/>
            <a:ext cx="173790" cy="173789"/>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231021" y="1748590"/>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411495" y="1403684"/>
            <a:ext cx="173790" cy="1737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982326" y="1518655"/>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419558" y="3914273"/>
            <a:ext cx="3021263"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21948" y="4280568"/>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740401" y="4432968"/>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983706" y="4411579"/>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023812" y="4219075"/>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176212" y="4371475"/>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328612" y="4523875"/>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144126" y="4539920"/>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914191" y="4626814"/>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653506" y="4626814"/>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895431" y="4478414"/>
            <a:ext cx="173790" cy="17378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477000" y="4051969"/>
            <a:ext cx="173790" cy="1737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6674852" y="4030580"/>
            <a:ext cx="173790" cy="1737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563895" y="4256506"/>
            <a:ext cx="173790" cy="1737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018377" y="4411579"/>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7890041" y="4539919"/>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92167" y="4514525"/>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045113" y="4658905"/>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7833892" y="4366130"/>
            <a:ext cx="173790" cy="173789"/>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7344613" y="4340736"/>
            <a:ext cx="173790" cy="173789"/>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497013" y="4493136"/>
            <a:ext cx="173790" cy="173789"/>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Up Arrow 49"/>
          <p:cNvSpPr/>
          <p:nvPr/>
        </p:nvSpPr>
        <p:spPr>
          <a:xfrm>
            <a:off x="2392947" y="2312739"/>
            <a:ext cx="398380" cy="427789"/>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827296" y="4045286"/>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566611" y="4204369"/>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566611" y="4411579"/>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632116" y="3965074"/>
            <a:ext cx="173790" cy="17378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962521" y="2673693"/>
            <a:ext cx="3529263" cy="2031325"/>
          </a:xfrm>
          <a:prstGeom prst="rect">
            <a:avLst/>
          </a:prstGeom>
          <a:noFill/>
        </p:spPr>
        <p:txBody>
          <a:bodyPr wrap="square" rtlCol="0">
            <a:spAutoFit/>
          </a:bodyPr>
          <a:lstStyle/>
          <a:p>
            <a:r>
              <a:rPr lang="en-US" dirty="0"/>
              <a:t>In aplastic anemia, immune attack on the bone marrow destroys most of the normal HSPC’s.  </a:t>
            </a:r>
            <a:r>
              <a:rPr lang="en-US" i="1" dirty="0"/>
              <a:t>PIGA</a:t>
            </a:r>
            <a:r>
              <a:rPr lang="en-US" dirty="0"/>
              <a:t> mutant HSPC’s escape the immune attack because of deficiency of one or more GPI-AP’s, resulting in </a:t>
            </a:r>
            <a:r>
              <a:rPr lang="en-US" dirty="0" err="1"/>
              <a:t>oligoclonal</a:t>
            </a:r>
            <a:r>
              <a:rPr lang="en-US" dirty="0"/>
              <a:t> hematopoiesis. </a:t>
            </a:r>
          </a:p>
        </p:txBody>
      </p:sp>
      <p:sp>
        <p:nvSpPr>
          <p:cNvPr id="57" name="TextBox 56"/>
          <p:cNvSpPr txBox="1"/>
          <p:nvPr/>
        </p:nvSpPr>
        <p:spPr>
          <a:xfrm>
            <a:off x="5379454" y="2286026"/>
            <a:ext cx="3256547" cy="1200329"/>
          </a:xfrm>
          <a:prstGeom prst="rect">
            <a:avLst/>
          </a:prstGeom>
          <a:noFill/>
        </p:spPr>
        <p:txBody>
          <a:bodyPr wrap="square" rtlCol="0">
            <a:spAutoFit/>
          </a:bodyPr>
          <a:lstStyle/>
          <a:p>
            <a:r>
              <a:rPr lang="en-US" dirty="0"/>
              <a:t>Stress hematopoiesis increases the probability that the </a:t>
            </a:r>
            <a:r>
              <a:rPr lang="en-US" i="1" dirty="0"/>
              <a:t>PIGA</a:t>
            </a:r>
            <a:r>
              <a:rPr lang="en-US" dirty="0"/>
              <a:t> mutant HSPC’s will acquire additional somatic mutations. </a:t>
            </a:r>
          </a:p>
        </p:txBody>
      </p:sp>
      <p:sp>
        <p:nvSpPr>
          <p:cNvPr id="58" name="Right Arrow 57"/>
          <p:cNvSpPr/>
          <p:nvPr/>
        </p:nvSpPr>
        <p:spPr>
          <a:xfrm>
            <a:off x="4277892" y="1550739"/>
            <a:ext cx="935790" cy="379663"/>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Up Arrow 59"/>
          <p:cNvSpPr/>
          <p:nvPr/>
        </p:nvSpPr>
        <p:spPr>
          <a:xfrm flipV="1">
            <a:off x="6696241" y="3433012"/>
            <a:ext cx="398380" cy="427789"/>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5379453" y="4886621"/>
            <a:ext cx="3685174" cy="2031325"/>
          </a:xfrm>
          <a:prstGeom prst="rect">
            <a:avLst/>
          </a:prstGeom>
          <a:noFill/>
        </p:spPr>
        <p:txBody>
          <a:bodyPr wrap="square" rtlCol="0">
            <a:spAutoFit/>
          </a:bodyPr>
          <a:lstStyle/>
          <a:p>
            <a:r>
              <a:rPr lang="en-US" dirty="0"/>
              <a:t>The extent to which each </a:t>
            </a:r>
            <a:r>
              <a:rPr lang="en-US" i="1" dirty="0"/>
              <a:t>PIGA</a:t>
            </a:r>
            <a:r>
              <a:rPr lang="en-US" dirty="0"/>
              <a:t> mutant HSPC expands depends upon its intrinsic properties (including stochastic events and acquisition of other somatic mutations) with respect to the proliferation/survival characteristic of the affected cell.   </a:t>
            </a:r>
          </a:p>
        </p:txBody>
      </p:sp>
      <p:sp>
        <p:nvSpPr>
          <p:cNvPr id="62" name="TextBox 61"/>
          <p:cNvSpPr txBox="1"/>
          <p:nvPr/>
        </p:nvSpPr>
        <p:spPr>
          <a:xfrm>
            <a:off x="748632" y="267368"/>
            <a:ext cx="8034422" cy="646331"/>
          </a:xfrm>
          <a:prstGeom prst="rect">
            <a:avLst/>
          </a:prstGeom>
          <a:noFill/>
        </p:spPr>
        <p:txBody>
          <a:bodyPr wrap="square" rtlCol="0">
            <a:spAutoFit/>
          </a:bodyPr>
          <a:lstStyle/>
          <a:p>
            <a:pPr algn="ctr"/>
            <a:r>
              <a:rPr lang="en-US" dirty="0">
                <a:solidFill>
                  <a:srgbClr val="3366FF"/>
                </a:solidFill>
              </a:rPr>
              <a:t>Hypothetical Model for Selection and Expansion of </a:t>
            </a:r>
            <a:r>
              <a:rPr lang="en-US" i="1" dirty="0">
                <a:solidFill>
                  <a:srgbClr val="3366FF"/>
                </a:solidFill>
              </a:rPr>
              <a:t>PIGA</a:t>
            </a:r>
            <a:r>
              <a:rPr lang="en-US" dirty="0">
                <a:solidFill>
                  <a:srgbClr val="3366FF"/>
                </a:solidFill>
              </a:rPr>
              <a:t>-Mutant, GPI-AP Deficient HSPC’s in Classic PNH</a:t>
            </a:r>
          </a:p>
        </p:txBody>
      </p:sp>
      <p:cxnSp>
        <p:nvCxnSpPr>
          <p:cNvPr id="3" name="Straight Connector 2"/>
          <p:cNvCxnSpPr/>
          <p:nvPr/>
        </p:nvCxnSpPr>
        <p:spPr>
          <a:xfrm flipV="1">
            <a:off x="616579" y="866846"/>
            <a:ext cx="8448048" cy="9203"/>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18126" y="913699"/>
            <a:ext cx="2323431" cy="369332"/>
          </a:xfrm>
          <a:prstGeom prst="rect">
            <a:avLst/>
          </a:prstGeom>
          <a:noFill/>
        </p:spPr>
        <p:txBody>
          <a:bodyPr wrap="square" rtlCol="0">
            <a:spAutoFit/>
          </a:bodyPr>
          <a:lstStyle/>
          <a:p>
            <a:r>
              <a:rPr lang="en-US" dirty="0"/>
              <a:t>Normal Bone Marrow</a:t>
            </a:r>
          </a:p>
        </p:txBody>
      </p:sp>
      <p:sp>
        <p:nvSpPr>
          <p:cNvPr id="37" name="TextBox 36"/>
          <p:cNvSpPr txBox="1"/>
          <p:nvPr/>
        </p:nvSpPr>
        <p:spPr>
          <a:xfrm>
            <a:off x="5853572" y="929721"/>
            <a:ext cx="2390278" cy="369332"/>
          </a:xfrm>
          <a:prstGeom prst="rect">
            <a:avLst/>
          </a:prstGeom>
          <a:noFill/>
        </p:spPr>
        <p:txBody>
          <a:bodyPr wrap="square" rtlCol="0">
            <a:spAutoFit/>
          </a:bodyPr>
          <a:lstStyle/>
          <a:p>
            <a:r>
              <a:rPr lang="en-US" dirty="0">
                <a:solidFill>
                  <a:srgbClr val="FF0000"/>
                </a:solidFill>
              </a:rPr>
              <a:t>Aplastic Bone Marrow</a:t>
            </a:r>
          </a:p>
        </p:txBody>
      </p:sp>
    </p:spTree>
    <p:extLst>
      <p:ext uri="{BB962C8B-B14F-4D97-AF65-F5344CB8AC3E}">
        <p14:creationId xmlns:p14="http://schemas.microsoft.com/office/powerpoint/2010/main" val="2866014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17163</TotalTime>
  <Words>3389</Words>
  <Application>Microsoft Macintosh PowerPoint</Application>
  <PresentationFormat>On-screen Show (4:3)</PresentationFormat>
  <Paragraphs>499</Paragraphs>
  <Slides>41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Symbol</vt:lpstr>
      <vt:lpstr>Times</vt:lpstr>
      <vt:lpstr>Times New Roman</vt:lpstr>
      <vt:lpstr>Office Theme</vt:lpstr>
      <vt:lpstr>Paroxysmal Nocturnal Hemoglobinuria (PNH) and Non-Transplant Therapies</vt:lpstr>
      <vt:lpstr>PNH</vt:lpstr>
      <vt:lpstr>What Is PNH? (more than a hemolytic anemia)</vt:lpstr>
      <vt:lpstr>PowerPoint Presentation</vt:lpstr>
      <vt:lpstr>PowerPoint Presentation</vt:lpstr>
      <vt:lpstr>PowerPoint Presentation</vt:lpstr>
      <vt:lpstr>PowerPoint Presentation</vt:lpstr>
      <vt:lpstr>PowerPoint Presentation</vt:lpstr>
      <vt:lpstr>PowerPoint Presentation</vt:lpstr>
      <vt:lpstr>PNH</vt:lpstr>
      <vt:lpstr>Characteristics of PNH</vt:lpstr>
      <vt:lpstr>PNH – High Resolution Method</vt:lpstr>
      <vt:lpstr>PowerPoint Presentation</vt:lpstr>
      <vt:lpstr>Characteristics of PNH</vt:lpstr>
      <vt:lpstr>PowerPoint Presentation</vt:lpstr>
      <vt:lpstr>PowerPoint Presentation</vt:lpstr>
      <vt:lpstr>PowerPoint Presentation</vt:lpstr>
      <vt:lpstr>PowerPoint Presentation</vt:lpstr>
      <vt:lpstr>PNH</vt:lpstr>
      <vt:lpstr>PowerPoint Presentation</vt:lpstr>
      <vt:lpstr>PowerPoint Presentation</vt:lpstr>
      <vt:lpstr>PNH/AA, PNH/MDS  Subclinical PNH</vt:lpstr>
      <vt:lpstr>Clinical Relevance of PNH Cells in Aplastic Anemia and Low risk MDS</vt:lpstr>
      <vt:lpstr>PowerPoint Presentation</vt:lpstr>
      <vt:lpstr>PowerPoint Presentation</vt:lpstr>
      <vt:lpstr>PowerPoint Presentation</vt:lpstr>
      <vt:lpstr>PowerPoint Presentation</vt:lpstr>
      <vt:lpstr>PowerPoint Presentation</vt:lpstr>
      <vt:lpstr>Eculizumab Is a Humanized Anti-C5 Antibody</vt:lpstr>
      <vt:lpstr>PowerPoint Presentation</vt:lpstr>
      <vt:lpstr>What Does Eculizumab Do?</vt:lpstr>
      <vt:lpstr>What Doesn’t Eculizumab Do?</vt:lpstr>
      <vt:lpstr>PowerPoint Presentation</vt:lpstr>
      <vt:lpstr>Allogeneic SCT for PNH</vt:lpstr>
      <vt:lpstr>PowerPoint Presentation</vt:lpstr>
      <vt:lpstr>PNH</vt:lpstr>
      <vt:lpstr>Suboptimal Response to Eculizumab Extravascular Hemolysis in Patients Treated with Eculizumab</vt:lpstr>
      <vt:lpstr>PowerPoint Presentation</vt:lpstr>
      <vt:lpstr>PowerPoint Presentation</vt:lpstr>
      <vt:lpstr>PowerPoint Presentation</vt:lpstr>
      <vt:lpstr>PowerPoint Presentation</vt:lpstr>
    </vt:vector>
  </TitlesOfParts>
  <Company>University of Utah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Diagnosis and Management of PNH</dc:title>
  <dc:creator>Charles J Parker</dc:creator>
  <cp:lastModifiedBy>Charles Parker</cp:lastModifiedBy>
  <cp:revision>270</cp:revision>
  <dcterms:created xsi:type="dcterms:W3CDTF">2016-11-01T16:48:33Z</dcterms:created>
  <dcterms:modified xsi:type="dcterms:W3CDTF">2023-07-10T17:10:12Z</dcterms:modified>
</cp:coreProperties>
</file>