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9.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6.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colors1.xml" ContentType="application/vnd.openxmlformats-officedocument.drawingml.diagramColors+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6.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7.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colors6.xml" ContentType="application/vnd.openxmlformats-officedocument.drawingml.diagramColors+xml"/>
  <Override PartName="/ppt/diagrams/colors7.xml" ContentType="application/vnd.openxmlformats-officedocument.drawingml.diagramColors+xml"/>
  <Override PartName="/ppt/diagrams/drawing7.xml" ContentType="application/vnd.ms-office.drawingml.diagramDrawing+xml"/>
  <Override PartName="/ppt/diagrams/quickStyle6.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quickStyle7.xml" ContentType="application/vnd.openxmlformats-officedocument.drawingml.diagramStyle+xml"/>
  <Override PartName="/ppt/diagrams/layout3.xml" ContentType="application/vnd.openxmlformats-officedocument.drawingml.diagramLayout+xml"/>
  <Override PartName="/ppt/diagrams/layout9.xml" ContentType="application/vnd.openxmlformats-officedocument.drawingml.diagramLayout+xml"/>
  <Override PartName="/ppt/diagrams/drawing6.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62" r:id="rId5"/>
    <p:sldId id="281" r:id="rId6"/>
    <p:sldId id="282" r:id="rId7"/>
    <p:sldId id="283" r:id="rId8"/>
    <p:sldId id="305" r:id="rId9"/>
    <p:sldId id="267" r:id="rId10"/>
    <p:sldId id="263" r:id="rId11"/>
    <p:sldId id="304" r:id="rId12"/>
    <p:sldId id="268" r:id="rId13"/>
    <p:sldId id="284" r:id="rId14"/>
    <p:sldId id="287" r:id="rId15"/>
    <p:sldId id="306" r:id="rId16"/>
    <p:sldId id="288" r:id="rId17"/>
    <p:sldId id="299" r:id="rId18"/>
    <p:sldId id="297" r:id="rId19"/>
    <p:sldId id="298" r:id="rId20"/>
    <p:sldId id="293" r:id="rId21"/>
    <p:sldId id="294" r:id="rId22"/>
    <p:sldId id="302" r:id="rId23"/>
    <p:sldId id="289" r:id="rId24"/>
    <p:sldId id="292" r:id="rId25"/>
    <p:sldId id="285" r:id="rId26"/>
    <p:sldId id="270"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5F45B-28FA-ABA3-871E-00C2E722A6A9}" v="1434" dt="2023-04-11T01:29:23.699"/>
    <p1510:client id="{72B28CC7-1939-7778-8296-AF824F6DA848}" v="79" dt="2023-04-14T21:05:39.036"/>
    <p1510:client id="{9C53E6FB-47C9-483B-AA4C-7A7F9C05C7DC}" v="12" dt="2023-04-13T20:38:40.924"/>
    <p1510:client id="{E8FA961D-D859-807C-1A67-070FC1B633A4}" v="302" dt="2023-04-13T22:06:20.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hyperlink" Target="https://www.aamds.org/glossary/terms"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aamds.org/glossary/terms"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aamds.org/glossary/term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aamds.org/glossary/term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aamds.org/glossary/term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aamds.org/glossary/term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61616-8D74-4B24-894F-140CE1646D5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2CADD21-C033-4A9E-99B8-31895F71D086}">
      <dgm:prSet/>
      <dgm:spPr/>
      <dgm:t>
        <a:bodyPr/>
        <a:lstStyle/>
        <a:p>
          <a:pPr rtl="0"/>
          <a:r>
            <a:rPr lang="en-US" dirty="0"/>
            <a:t>R</a:t>
          </a:r>
          <a:r>
            <a:rPr lang="en-US" b="0" i="0" dirty="0"/>
            <a:t>are </a:t>
          </a:r>
          <a:r>
            <a:rPr lang="en-US" b="0" i="0" dirty="0">
              <a:latin typeface="Calibri Light" panose="020F0302020204030204"/>
            </a:rPr>
            <a:t>disease: red</a:t>
          </a:r>
          <a:r>
            <a:rPr lang="en-US" b="0" i="0" dirty="0"/>
            <a:t> blood cells tend to break apart. "</a:t>
          </a:r>
          <a:r>
            <a:rPr lang="en-US" b="0" i="0" dirty="0">
              <a:hlinkClick xmlns:r="http://schemas.openxmlformats.org/officeDocument/2006/relationships" r:id="rId1"/>
            </a:rPr>
            <a:t>hemolysis</a:t>
          </a:r>
          <a:r>
            <a:rPr lang="en-US" b="0" i="0" dirty="0"/>
            <a:t>.“</a:t>
          </a:r>
          <a:endParaRPr lang="en-US" dirty="0"/>
        </a:p>
      </dgm:t>
    </dgm:pt>
    <dgm:pt modelId="{94AFFC9B-ABAF-44A4-93D0-8AB3B890A742}" type="parTrans" cxnId="{2B2F1C61-C890-4081-9CD3-2EE1B5F6805E}">
      <dgm:prSet/>
      <dgm:spPr/>
      <dgm:t>
        <a:bodyPr/>
        <a:lstStyle/>
        <a:p>
          <a:endParaRPr lang="en-US"/>
        </a:p>
      </dgm:t>
    </dgm:pt>
    <dgm:pt modelId="{123E566B-93FD-4BF0-A54E-C998D62475A1}" type="sibTrans" cxnId="{2B2F1C61-C890-4081-9CD3-2EE1B5F6805E}">
      <dgm:prSet/>
      <dgm:spPr/>
      <dgm:t>
        <a:bodyPr/>
        <a:lstStyle/>
        <a:p>
          <a:endParaRPr lang="en-US"/>
        </a:p>
      </dgm:t>
    </dgm:pt>
    <dgm:pt modelId="{DD952EAE-929C-43FA-9942-8A6E782FDBD5}">
      <dgm:prSet/>
      <dgm:spPr/>
      <dgm:t>
        <a:bodyPr/>
        <a:lstStyle/>
        <a:p>
          <a:pPr rtl="0"/>
          <a:r>
            <a:rPr lang="en-US" b="0" i="0" dirty="0"/>
            <a:t>When red blood cells break,  </a:t>
          </a:r>
          <a:r>
            <a:rPr lang="en-US" b="0" i="0" dirty="0">
              <a:hlinkClick xmlns:r="http://schemas.openxmlformats.org/officeDocument/2006/relationships" r:id="rId1"/>
            </a:rPr>
            <a:t>hemoglobin</a:t>
          </a:r>
          <a:r>
            <a:rPr lang="en-US" b="0" i="0" dirty="0"/>
            <a:t> inside is released.</a:t>
          </a:r>
          <a:r>
            <a:rPr lang="en-US" b="0" i="0" dirty="0">
              <a:latin typeface="Calibri Light" panose="020F0302020204030204"/>
            </a:rPr>
            <a:t> </a:t>
          </a:r>
          <a:endParaRPr lang="en-US" dirty="0"/>
        </a:p>
      </dgm:t>
    </dgm:pt>
    <dgm:pt modelId="{95291B00-DC44-4B3D-A8B6-534E375C0639}" type="parTrans" cxnId="{5401A61A-EBCA-4A10-B56A-A8BD22963F0A}">
      <dgm:prSet/>
      <dgm:spPr/>
      <dgm:t>
        <a:bodyPr/>
        <a:lstStyle/>
        <a:p>
          <a:endParaRPr lang="en-US"/>
        </a:p>
      </dgm:t>
    </dgm:pt>
    <dgm:pt modelId="{EE027F0A-2D58-47DF-A5C6-2F9D2A5B582C}" type="sibTrans" cxnId="{5401A61A-EBCA-4A10-B56A-A8BD22963F0A}">
      <dgm:prSet/>
      <dgm:spPr/>
      <dgm:t>
        <a:bodyPr/>
        <a:lstStyle/>
        <a:p>
          <a:endParaRPr lang="en-US"/>
        </a:p>
      </dgm:t>
    </dgm:pt>
    <dgm:pt modelId="{B6EF6179-D32D-4784-BA34-317DD7D16EC4}">
      <dgm:prSet/>
      <dgm:spPr/>
      <dgm:t>
        <a:bodyPr/>
        <a:lstStyle/>
        <a:p>
          <a:r>
            <a:rPr lang="en-US" b="0" i="0" dirty="0">
              <a:latin typeface="Calibri Light" panose="020F0302020204030204"/>
            </a:rPr>
            <a:t>Release</a:t>
          </a:r>
          <a:r>
            <a:rPr lang="en-US" b="0" i="0" dirty="0"/>
            <a:t> of hemoglobin causes many of the PNH symptoms.</a:t>
          </a:r>
          <a:endParaRPr lang="en-US" dirty="0"/>
        </a:p>
      </dgm:t>
    </dgm:pt>
    <dgm:pt modelId="{E344F3CA-7C13-48FB-877D-B68A8AC0A910}" type="parTrans" cxnId="{7B8835D6-FD5B-4B5D-949A-38BB45263670}">
      <dgm:prSet/>
      <dgm:spPr/>
      <dgm:t>
        <a:bodyPr/>
        <a:lstStyle/>
        <a:p>
          <a:endParaRPr lang="en-US"/>
        </a:p>
      </dgm:t>
    </dgm:pt>
    <dgm:pt modelId="{4F9EAF5C-1D50-4290-8170-9BD0D88C0F74}" type="sibTrans" cxnId="{7B8835D6-FD5B-4B5D-949A-38BB45263670}">
      <dgm:prSet/>
      <dgm:spPr/>
      <dgm:t>
        <a:bodyPr/>
        <a:lstStyle/>
        <a:p>
          <a:endParaRPr lang="en-US"/>
        </a:p>
      </dgm:t>
    </dgm:pt>
    <dgm:pt modelId="{167FA7F8-A952-46E1-81CC-AFDB44D5AFF7}" type="pres">
      <dgm:prSet presAssocID="{00761616-8D74-4B24-894F-140CE1646D55}" presName="vert0" presStyleCnt="0">
        <dgm:presLayoutVars>
          <dgm:dir/>
          <dgm:animOne val="branch"/>
          <dgm:animLvl val="lvl"/>
        </dgm:presLayoutVars>
      </dgm:prSet>
      <dgm:spPr/>
    </dgm:pt>
    <dgm:pt modelId="{D81691B3-E064-405A-A4D9-C9098C7F8745}" type="pres">
      <dgm:prSet presAssocID="{B2CADD21-C033-4A9E-99B8-31895F71D086}" presName="thickLine" presStyleLbl="alignNode1" presStyleIdx="0" presStyleCnt="3"/>
      <dgm:spPr/>
    </dgm:pt>
    <dgm:pt modelId="{8BC21796-9182-44EB-B029-D8CC59DDAAFE}" type="pres">
      <dgm:prSet presAssocID="{B2CADD21-C033-4A9E-99B8-31895F71D086}" presName="horz1" presStyleCnt="0"/>
      <dgm:spPr/>
    </dgm:pt>
    <dgm:pt modelId="{62A13C66-EF99-4BFB-A66B-2A19DF07B8C5}" type="pres">
      <dgm:prSet presAssocID="{B2CADD21-C033-4A9E-99B8-31895F71D086}" presName="tx1" presStyleLbl="revTx" presStyleIdx="0" presStyleCnt="3"/>
      <dgm:spPr/>
    </dgm:pt>
    <dgm:pt modelId="{D0814F7F-493F-4948-B59C-3350F4889D4A}" type="pres">
      <dgm:prSet presAssocID="{B2CADD21-C033-4A9E-99B8-31895F71D086}" presName="vert1" presStyleCnt="0"/>
      <dgm:spPr/>
    </dgm:pt>
    <dgm:pt modelId="{E1E16795-D450-4788-A56E-8D01AB3C8457}" type="pres">
      <dgm:prSet presAssocID="{DD952EAE-929C-43FA-9942-8A6E782FDBD5}" presName="thickLine" presStyleLbl="alignNode1" presStyleIdx="1" presStyleCnt="3"/>
      <dgm:spPr/>
    </dgm:pt>
    <dgm:pt modelId="{F32BFB16-09A1-485B-BE55-830A3FA5E155}" type="pres">
      <dgm:prSet presAssocID="{DD952EAE-929C-43FA-9942-8A6E782FDBD5}" presName="horz1" presStyleCnt="0"/>
      <dgm:spPr/>
    </dgm:pt>
    <dgm:pt modelId="{5E477171-A199-4704-ADBD-DDEE8E353A71}" type="pres">
      <dgm:prSet presAssocID="{DD952EAE-929C-43FA-9942-8A6E782FDBD5}" presName="tx1" presStyleLbl="revTx" presStyleIdx="1" presStyleCnt="3"/>
      <dgm:spPr/>
    </dgm:pt>
    <dgm:pt modelId="{696BD495-FD22-4038-B113-E95526CF837F}" type="pres">
      <dgm:prSet presAssocID="{DD952EAE-929C-43FA-9942-8A6E782FDBD5}" presName="vert1" presStyleCnt="0"/>
      <dgm:spPr/>
    </dgm:pt>
    <dgm:pt modelId="{52D63FBF-34A1-4DB3-95AE-75E55C7D22E7}" type="pres">
      <dgm:prSet presAssocID="{B6EF6179-D32D-4784-BA34-317DD7D16EC4}" presName="thickLine" presStyleLbl="alignNode1" presStyleIdx="2" presStyleCnt="3"/>
      <dgm:spPr/>
    </dgm:pt>
    <dgm:pt modelId="{CC2E100D-EABA-4C17-BFCD-55DA8F7D0813}" type="pres">
      <dgm:prSet presAssocID="{B6EF6179-D32D-4784-BA34-317DD7D16EC4}" presName="horz1" presStyleCnt="0"/>
      <dgm:spPr/>
    </dgm:pt>
    <dgm:pt modelId="{12FD774D-232E-48B3-B51C-E0F0BAAC26E7}" type="pres">
      <dgm:prSet presAssocID="{B6EF6179-D32D-4784-BA34-317DD7D16EC4}" presName="tx1" presStyleLbl="revTx" presStyleIdx="2" presStyleCnt="3"/>
      <dgm:spPr/>
    </dgm:pt>
    <dgm:pt modelId="{A7B4C91F-110C-45F3-8F2E-20B99F43392F}" type="pres">
      <dgm:prSet presAssocID="{B6EF6179-D32D-4784-BA34-317DD7D16EC4}" presName="vert1" presStyleCnt="0"/>
      <dgm:spPr/>
    </dgm:pt>
  </dgm:ptLst>
  <dgm:cxnLst>
    <dgm:cxn modelId="{3CD0FF03-8A3D-42AE-86BF-6528BAA6AD76}" type="presOf" srcId="{00761616-8D74-4B24-894F-140CE1646D55}" destId="{167FA7F8-A952-46E1-81CC-AFDB44D5AFF7}" srcOrd="0" destOrd="0" presId="urn:microsoft.com/office/officeart/2008/layout/LinedList"/>
    <dgm:cxn modelId="{F8FD8C04-5A1D-40E0-A834-EA88AAE26C21}" type="presOf" srcId="{B6EF6179-D32D-4784-BA34-317DD7D16EC4}" destId="{12FD774D-232E-48B3-B51C-E0F0BAAC26E7}" srcOrd="0" destOrd="0" presId="urn:microsoft.com/office/officeart/2008/layout/LinedList"/>
    <dgm:cxn modelId="{F21D1915-BB02-442A-8884-57E61E5DEBE4}" type="presOf" srcId="{DD952EAE-929C-43FA-9942-8A6E782FDBD5}" destId="{5E477171-A199-4704-ADBD-DDEE8E353A71}" srcOrd="0" destOrd="0" presId="urn:microsoft.com/office/officeart/2008/layout/LinedList"/>
    <dgm:cxn modelId="{5401A61A-EBCA-4A10-B56A-A8BD22963F0A}" srcId="{00761616-8D74-4B24-894F-140CE1646D55}" destId="{DD952EAE-929C-43FA-9942-8A6E782FDBD5}" srcOrd="1" destOrd="0" parTransId="{95291B00-DC44-4B3D-A8B6-534E375C0639}" sibTransId="{EE027F0A-2D58-47DF-A5C6-2F9D2A5B582C}"/>
    <dgm:cxn modelId="{2B2F1C61-C890-4081-9CD3-2EE1B5F6805E}" srcId="{00761616-8D74-4B24-894F-140CE1646D55}" destId="{B2CADD21-C033-4A9E-99B8-31895F71D086}" srcOrd="0" destOrd="0" parTransId="{94AFFC9B-ABAF-44A4-93D0-8AB3B890A742}" sibTransId="{123E566B-93FD-4BF0-A54E-C998D62475A1}"/>
    <dgm:cxn modelId="{E5CE03A9-06E5-420D-99B7-57DBE6F60668}" type="presOf" srcId="{B2CADD21-C033-4A9E-99B8-31895F71D086}" destId="{62A13C66-EF99-4BFB-A66B-2A19DF07B8C5}" srcOrd="0" destOrd="0" presId="urn:microsoft.com/office/officeart/2008/layout/LinedList"/>
    <dgm:cxn modelId="{7B8835D6-FD5B-4B5D-949A-38BB45263670}" srcId="{00761616-8D74-4B24-894F-140CE1646D55}" destId="{B6EF6179-D32D-4784-BA34-317DD7D16EC4}" srcOrd="2" destOrd="0" parTransId="{E344F3CA-7C13-48FB-877D-B68A8AC0A910}" sibTransId="{4F9EAF5C-1D50-4290-8170-9BD0D88C0F74}"/>
    <dgm:cxn modelId="{625C28E2-AB8E-4310-9BD8-CEC236846374}" type="presParOf" srcId="{167FA7F8-A952-46E1-81CC-AFDB44D5AFF7}" destId="{D81691B3-E064-405A-A4D9-C9098C7F8745}" srcOrd="0" destOrd="0" presId="urn:microsoft.com/office/officeart/2008/layout/LinedList"/>
    <dgm:cxn modelId="{2E20FB36-7A8B-4DEE-9BF2-BDBAEA1ACF85}" type="presParOf" srcId="{167FA7F8-A952-46E1-81CC-AFDB44D5AFF7}" destId="{8BC21796-9182-44EB-B029-D8CC59DDAAFE}" srcOrd="1" destOrd="0" presId="urn:microsoft.com/office/officeart/2008/layout/LinedList"/>
    <dgm:cxn modelId="{BDDC7BBE-D1A7-4D93-B459-03917B32CF17}" type="presParOf" srcId="{8BC21796-9182-44EB-B029-D8CC59DDAAFE}" destId="{62A13C66-EF99-4BFB-A66B-2A19DF07B8C5}" srcOrd="0" destOrd="0" presId="urn:microsoft.com/office/officeart/2008/layout/LinedList"/>
    <dgm:cxn modelId="{7F90DE94-9221-45DE-8D13-990F6F389C94}" type="presParOf" srcId="{8BC21796-9182-44EB-B029-D8CC59DDAAFE}" destId="{D0814F7F-493F-4948-B59C-3350F4889D4A}" srcOrd="1" destOrd="0" presId="urn:microsoft.com/office/officeart/2008/layout/LinedList"/>
    <dgm:cxn modelId="{E9BF8AFF-A89E-413B-BBDF-60D7403C20B0}" type="presParOf" srcId="{167FA7F8-A952-46E1-81CC-AFDB44D5AFF7}" destId="{E1E16795-D450-4788-A56E-8D01AB3C8457}" srcOrd="2" destOrd="0" presId="urn:microsoft.com/office/officeart/2008/layout/LinedList"/>
    <dgm:cxn modelId="{98129629-0B61-4A35-9CDA-02B917C8154F}" type="presParOf" srcId="{167FA7F8-A952-46E1-81CC-AFDB44D5AFF7}" destId="{F32BFB16-09A1-485B-BE55-830A3FA5E155}" srcOrd="3" destOrd="0" presId="urn:microsoft.com/office/officeart/2008/layout/LinedList"/>
    <dgm:cxn modelId="{4515B029-3008-49E6-948B-A65A7CEEEDD3}" type="presParOf" srcId="{F32BFB16-09A1-485B-BE55-830A3FA5E155}" destId="{5E477171-A199-4704-ADBD-DDEE8E353A71}" srcOrd="0" destOrd="0" presId="urn:microsoft.com/office/officeart/2008/layout/LinedList"/>
    <dgm:cxn modelId="{0AA05D0D-4A38-4BD9-B557-17E53F77C727}" type="presParOf" srcId="{F32BFB16-09A1-485B-BE55-830A3FA5E155}" destId="{696BD495-FD22-4038-B113-E95526CF837F}" srcOrd="1" destOrd="0" presId="urn:microsoft.com/office/officeart/2008/layout/LinedList"/>
    <dgm:cxn modelId="{C96A23EC-0F3A-4287-BE50-080A69CF0298}" type="presParOf" srcId="{167FA7F8-A952-46E1-81CC-AFDB44D5AFF7}" destId="{52D63FBF-34A1-4DB3-95AE-75E55C7D22E7}" srcOrd="4" destOrd="0" presId="urn:microsoft.com/office/officeart/2008/layout/LinedList"/>
    <dgm:cxn modelId="{73BF26D6-5DC1-42ED-9F5A-282AA192B3AD}" type="presParOf" srcId="{167FA7F8-A952-46E1-81CC-AFDB44D5AFF7}" destId="{CC2E100D-EABA-4C17-BFCD-55DA8F7D0813}" srcOrd="5" destOrd="0" presId="urn:microsoft.com/office/officeart/2008/layout/LinedList"/>
    <dgm:cxn modelId="{084E4782-B0C4-4678-A3CF-2ADA2276DF5A}" type="presParOf" srcId="{CC2E100D-EABA-4C17-BFCD-55DA8F7D0813}" destId="{12FD774D-232E-48B3-B51C-E0F0BAAC26E7}" srcOrd="0" destOrd="0" presId="urn:microsoft.com/office/officeart/2008/layout/LinedList"/>
    <dgm:cxn modelId="{9A2620EF-B937-4D50-BCFB-B2AEB1AB997F}" type="presParOf" srcId="{CC2E100D-EABA-4C17-BFCD-55DA8F7D0813}" destId="{A7B4C91F-110C-45F3-8F2E-20B99F4339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7631F-7B13-458A-A396-44D544D28561}"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822CCEE8-1B8D-4D24-B12E-C468AA2847ED}">
      <dgm:prSet/>
      <dgm:spPr/>
      <dgm:t>
        <a:bodyPr/>
        <a:lstStyle/>
        <a:p>
          <a:pPr rtl="0"/>
          <a:r>
            <a:rPr lang="en-US" b="1" dirty="0"/>
            <a:t>Red blood cells (RBCs)</a:t>
          </a:r>
          <a:r>
            <a:rPr lang="en-US" dirty="0"/>
            <a:t>:</a:t>
          </a:r>
          <a:r>
            <a:rPr lang="en-US" dirty="0">
              <a:latin typeface="Calibri Light" panose="020F0302020204030204"/>
            </a:rPr>
            <a:t> </a:t>
          </a:r>
          <a:r>
            <a:rPr lang="en-US" dirty="0"/>
            <a:t>They make up almost half of blood. </a:t>
          </a:r>
          <a:r>
            <a:rPr lang="en-US" dirty="0">
              <a:latin typeface="Calibri Light" panose="020F0302020204030204"/>
            </a:rPr>
            <a:t>Filled</a:t>
          </a:r>
          <a:r>
            <a:rPr lang="en-US" dirty="0"/>
            <a:t> </a:t>
          </a:r>
          <a:r>
            <a:rPr lang="en-US" dirty="0">
              <a:latin typeface="Calibri Light" panose="020F0302020204030204"/>
            </a:rPr>
            <a:t>with protein</a:t>
          </a:r>
          <a:r>
            <a:rPr lang="en-US" dirty="0"/>
            <a:t> </a:t>
          </a:r>
          <a:r>
            <a:rPr lang="en-US" dirty="0">
              <a:hlinkClick xmlns:r="http://schemas.openxmlformats.org/officeDocument/2006/relationships" r:id="rId1"/>
            </a:rPr>
            <a:t>hemoglobin</a:t>
          </a:r>
          <a:r>
            <a:rPr lang="en-US" dirty="0"/>
            <a:t> </a:t>
          </a:r>
          <a:r>
            <a:rPr lang="en-US" dirty="0">
              <a:latin typeface="Calibri Light" panose="020F0302020204030204"/>
            </a:rPr>
            <a:t>to</a:t>
          </a:r>
          <a:r>
            <a:rPr lang="en-US" dirty="0"/>
            <a:t> </a:t>
          </a:r>
          <a:r>
            <a:rPr lang="en-US" dirty="0">
              <a:latin typeface="Calibri Light" panose="020F0302020204030204"/>
            </a:rPr>
            <a:t>pick up</a:t>
          </a:r>
          <a:r>
            <a:rPr lang="en-US" dirty="0"/>
            <a:t> oxygen in the lungs and </a:t>
          </a:r>
          <a:r>
            <a:rPr lang="en-US" dirty="0">
              <a:latin typeface="Calibri Light" panose="020F0302020204030204"/>
            </a:rPr>
            <a:t>bring</a:t>
          </a:r>
          <a:r>
            <a:rPr lang="en-US" dirty="0"/>
            <a:t> it to cells all around the body</a:t>
          </a:r>
          <a:r>
            <a:rPr lang="en-US" dirty="0">
              <a:latin typeface="Calibri Light" panose="020F0302020204030204"/>
            </a:rPr>
            <a:t>.</a:t>
          </a:r>
        </a:p>
      </dgm:t>
    </dgm:pt>
    <dgm:pt modelId="{40A00764-1F06-4F4A-8DB2-A85334FDCD8B}" type="parTrans" cxnId="{A410F251-CAC3-4905-9C52-3FD84DBB7E1C}">
      <dgm:prSet/>
      <dgm:spPr/>
      <dgm:t>
        <a:bodyPr/>
        <a:lstStyle/>
        <a:p>
          <a:endParaRPr lang="en-US"/>
        </a:p>
      </dgm:t>
    </dgm:pt>
    <dgm:pt modelId="{89522527-29E0-4792-A544-723526AE32BA}" type="sibTrans" cxnId="{A410F251-CAC3-4905-9C52-3FD84DBB7E1C}">
      <dgm:prSet/>
      <dgm:spPr/>
      <dgm:t>
        <a:bodyPr/>
        <a:lstStyle/>
        <a:p>
          <a:endParaRPr lang="en-US"/>
        </a:p>
      </dgm:t>
    </dgm:pt>
    <dgm:pt modelId="{CEA31BDD-F050-42EF-BEC3-8CB84EA77362}">
      <dgm:prSet/>
      <dgm:spPr/>
      <dgm:t>
        <a:bodyPr/>
        <a:lstStyle/>
        <a:p>
          <a:r>
            <a:rPr lang="en-US" b="1" dirty="0"/>
            <a:t>Platelets: </a:t>
          </a:r>
          <a:r>
            <a:rPr lang="en-US" dirty="0"/>
            <a:t>They are small pieces of cells that help </a:t>
          </a:r>
          <a:r>
            <a:rPr lang="en-US" dirty="0">
              <a:hlinkClick xmlns:r="http://schemas.openxmlformats.org/officeDocument/2006/relationships" r:id="rId1"/>
            </a:rPr>
            <a:t>blood clot</a:t>
          </a:r>
          <a:r>
            <a:rPr lang="en-US" dirty="0"/>
            <a:t> and stop bleeding.</a:t>
          </a:r>
        </a:p>
      </dgm:t>
    </dgm:pt>
    <dgm:pt modelId="{6D7C1170-B6BC-4629-8971-0E9BD45D3723}" type="parTrans" cxnId="{008304B5-36F9-4F37-B6E5-A03DA007A4E7}">
      <dgm:prSet/>
      <dgm:spPr/>
      <dgm:t>
        <a:bodyPr/>
        <a:lstStyle/>
        <a:p>
          <a:endParaRPr lang="en-US"/>
        </a:p>
      </dgm:t>
    </dgm:pt>
    <dgm:pt modelId="{EF2E0993-4B11-4924-8D76-CACBA08AD532}" type="sibTrans" cxnId="{008304B5-36F9-4F37-B6E5-A03DA007A4E7}">
      <dgm:prSet/>
      <dgm:spPr/>
      <dgm:t>
        <a:bodyPr/>
        <a:lstStyle/>
        <a:p>
          <a:endParaRPr lang="en-US"/>
        </a:p>
      </dgm:t>
    </dgm:pt>
    <dgm:pt modelId="{A3DCABD3-E0CD-4F32-B4A3-1D1FD6BC23A7}">
      <dgm:prSet phldr="0"/>
      <dgm:spPr/>
      <dgm:t>
        <a:bodyPr/>
        <a:lstStyle/>
        <a:p>
          <a:r>
            <a:rPr lang="en-US" b="1" dirty="0"/>
            <a:t>White blood cells (WBCs)</a:t>
          </a:r>
          <a:r>
            <a:rPr lang="en-US" dirty="0"/>
            <a:t>: They fight disease and infection by attacking and killing germs that get into the body. </a:t>
          </a:r>
        </a:p>
      </dgm:t>
    </dgm:pt>
    <dgm:pt modelId="{76F2AE7B-D2F5-49A0-976A-DA13E7628D13}" type="parTrans" cxnId="{9D02DEB8-0978-4C61-BCF6-AEBD155FBEB5}">
      <dgm:prSet/>
      <dgm:spPr/>
    </dgm:pt>
    <dgm:pt modelId="{0F7BF4C0-2F43-41D8-894B-DCE66C2EFFB3}" type="sibTrans" cxnId="{9D02DEB8-0978-4C61-BCF6-AEBD155FBEB5}">
      <dgm:prSet/>
      <dgm:spPr/>
    </dgm:pt>
    <dgm:pt modelId="{44FD9B32-00E0-45F0-A2D6-65976101EDA6}" type="pres">
      <dgm:prSet presAssocID="{6437631F-7B13-458A-A396-44D544D28561}" presName="hierChild1" presStyleCnt="0">
        <dgm:presLayoutVars>
          <dgm:chPref val="1"/>
          <dgm:dir/>
          <dgm:animOne val="branch"/>
          <dgm:animLvl val="lvl"/>
          <dgm:resizeHandles/>
        </dgm:presLayoutVars>
      </dgm:prSet>
      <dgm:spPr/>
    </dgm:pt>
    <dgm:pt modelId="{285703C3-182D-4519-A866-E144B2364E86}" type="pres">
      <dgm:prSet presAssocID="{822CCEE8-1B8D-4D24-B12E-C468AA2847ED}" presName="hierRoot1" presStyleCnt="0"/>
      <dgm:spPr/>
    </dgm:pt>
    <dgm:pt modelId="{D91E2AE0-309F-4AE8-B5FF-42B93D21EEE7}" type="pres">
      <dgm:prSet presAssocID="{822CCEE8-1B8D-4D24-B12E-C468AA2847ED}" presName="composite" presStyleCnt="0"/>
      <dgm:spPr/>
    </dgm:pt>
    <dgm:pt modelId="{E1711874-C9B0-4EFB-AB02-078CF0A9C67D}" type="pres">
      <dgm:prSet presAssocID="{822CCEE8-1B8D-4D24-B12E-C468AA2847ED}" presName="background" presStyleLbl="node0" presStyleIdx="0" presStyleCnt="3"/>
      <dgm:spPr/>
    </dgm:pt>
    <dgm:pt modelId="{DE338318-9295-497A-B21D-9A889052087A}" type="pres">
      <dgm:prSet presAssocID="{822CCEE8-1B8D-4D24-B12E-C468AA2847ED}" presName="text" presStyleLbl="fgAcc0" presStyleIdx="0" presStyleCnt="3">
        <dgm:presLayoutVars>
          <dgm:chPref val="3"/>
        </dgm:presLayoutVars>
      </dgm:prSet>
      <dgm:spPr/>
    </dgm:pt>
    <dgm:pt modelId="{9653D969-DDBC-454C-A480-E148CEC891CE}" type="pres">
      <dgm:prSet presAssocID="{822CCEE8-1B8D-4D24-B12E-C468AA2847ED}" presName="hierChild2" presStyleCnt="0"/>
      <dgm:spPr/>
    </dgm:pt>
    <dgm:pt modelId="{9435CAD9-24E6-421E-A8E9-AF001A0C7E28}" type="pres">
      <dgm:prSet presAssocID="{A3DCABD3-E0CD-4F32-B4A3-1D1FD6BC23A7}" presName="hierRoot1" presStyleCnt="0"/>
      <dgm:spPr/>
    </dgm:pt>
    <dgm:pt modelId="{BE8D6E42-43C6-4FCB-8D2C-04C3A54E2D9A}" type="pres">
      <dgm:prSet presAssocID="{A3DCABD3-E0CD-4F32-B4A3-1D1FD6BC23A7}" presName="composite" presStyleCnt="0"/>
      <dgm:spPr/>
    </dgm:pt>
    <dgm:pt modelId="{A5EADD90-5E16-432F-8E61-D92754D7F0C9}" type="pres">
      <dgm:prSet presAssocID="{A3DCABD3-E0CD-4F32-B4A3-1D1FD6BC23A7}" presName="background" presStyleLbl="node0" presStyleIdx="1" presStyleCnt="3"/>
      <dgm:spPr/>
    </dgm:pt>
    <dgm:pt modelId="{00153657-305D-4920-9496-46E086451B6E}" type="pres">
      <dgm:prSet presAssocID="{A3DCABD3-E0CD-4F32-B4A3-1D1FD6BC23A7}" presName="text" presStyleLbl="fgAcc0" presStyleIdx="1" presStyleCnt="3">
        <dgm:presLayoutVars>
          <dgm:chPref val="3"/>
        </dgm:presLayoutVars>
      </dgm:prSet>
      <dgm:spPr/>
    </dgm:pt>
    <dgm:pt modelId="{5ED5A7A9-281E-4664-90A4-C31E4D377DA5}" type="pres">
      <dgm:prSet presAssocID="{A3DCABD3-E0CD-4F32-B4A3-1D1FD6BC23A7}" presName="hierChild2" presStyleCnt="0"/>
      <dgm:spPr/>
    </dgm:pt>
    <dgm:pt modelId="{0973C10A-03E6-488C-9E28-3E85873C30DF}" type="pres">
      <dgm:prSet presAssocID="{CEA31BDD-F050-42EF-BEC3-8CB84EA77362}" presName="hierRoot1" presStyleCnt="0"/>
      <dgm:spPr/>
    </dgm:pt>
    <dgm:pt modelId="{CFABF2D9-B990-41B3-8096-EFDAFFF41511}" type="pres">
      <dgm:prSet presAssocID="{CEA31BDD-F050-42EF-BEC3-8CB84EA77362}" presName="composite" presStyleCnt="0"/>
      <dgm:spPr/>
    </dgm:pt>
    <dgm:pt modelId="{CADA4615-1033-4363-81F6-F96C0BD35978}" type="pres">
      <dgm:prSet presAssocID="{CEA31BDD-F050-42EF-BEC3-8CB84EA77362}" presName="background" presStyleLbl="node0" presStyleIdx="2" presStyleCnt="3"/>
      <dgm:spPr/>
    </dgm:pt>
    <dgm:pt modelId="{629659D0-2F01-4E66-905F-D02E819D98CD}" type="pres">
      <dgm:prSet presAssocID="{CEA31BDD-F050-42EF-BEC3-8CB84EA77362}" presName="text" presStyleLbl="fgAcc0" presStyleIdx="2" presStyleCnt="3">
        <dgm:presLayoutVars>
          <dgm:chPref val="3"/>
        </dgm:presLayoutVars>
      </dgm:prSet>
      <dgm:spPr/>
    </dgm:pt>
    <dgm:pt modelId="{D3F1D0C4-CB52-49A1-BB6E-EB25D51640B2}" type="pres">
      <dgm:prSet presAssocID="{CEA31BDD-F050-42EF-BEC3-8CB84EA77362}" presName="hierChild2" presStyleCnt="0"/>
      <dgm:spPr/>
    </dgm:pt>
  </dgm:ptLst>
  <dgm:cxnLst>
    <dgm:cxn modelId="{A410F251-CAC3-4905-9C52-3FD84DBB7E1C}" srcId="{6437631F-7B13-458A-A396-44D544D28561}" destId="{822CCEE8-1B8D-4D24-B12E-C468AA2847ED}" srcOrd="0" destOrd="0" parTransId="{40A00764-1F06-4F4A-8DB2-A85334FDCD8B}" sibTransId="{89522527-29E0-4792-A544-723526AE32BA}"/>
    <dgm:cxn modelId="{B03D34A5-017A-40DF-94F3-140EC4AC924D}" type="presOf" srcId="{6437631F-7B13-458A-A396-44D544D28561}" destId="{44FD9B32-00E0-45F0-A2D6-65976101EDA6}" srcOrd="0" destOrd="0" presId="urn:microsoft.com/office/officeart/2005/8/layout/hierarchy1"/>
    <dgm:cxn modelId="{008304B5-36F9-4F37-B6E5-A03DA007A4E7}" srcId="{6437631F-7B13-458A-A396-44D544D28561}" destId="{CEA31BDD-F050-42EF-BEC3-8CB84EA77362}" srcOrd="2" destOrd="0" parTransId="{6D7C1170-B6BC-4629-8971-0E9BD45D3723}" sibTransId="{EF2E0993-4B11-4924-8D76-CACBA08AD532}"/>
    <dgm:cxn modelId="{FC7FF1B6-9283-400C-B268-EAB3B11BB049}" type="presOf" srcId="{A3DCABD3-E0CD-4F32-B4A3-1D1FD6BC23A7}" destId="{00153657-305D-4920-9496-46E086451B6E}" srcOrd="0" destOrd="0" presId="urn:microsoft.com/office/officeart/2005/8/layout/hierarchy1"/>
    <dgm:cxn modelId="{9D02DEB8-0978-4C61-BCF6-AEBD155FBEB5}" srcId="{6437631F-7B13-458A-A396-44D544D28561}" destId="{A3DCABD3-E0CD-4F32-B4A3-1D1FD6BC23A7}" srcOrd="1" destOrd="0" parTransId="{76F2AE7B-D2F5-49A0-976A-DA13E7628D13}" sibTransId="{0F7BF4C0-2F43-41D8-894B-DCE66C2EFFB3}"/>
    <dgm:cxn modelId="{6CEB45DC-8BD6-49CE-9845-DC1A2BB537D6}" type="presOf" srcId="{822CCEE8-1B8D-4D24-B12E-C468AA2847ED}" destId="{DE338318-9295-497A-B21D-9A889052087A}" srcOrd="0" destOrd="0" presId="urn:microsoft.com/office/officeart/2005/8/layout/hierarchy1"/>
    <dgm:cxn modelId="{225AE9EC-BC59-4C88-AC2E-E59D084EC692}" type="presOf" srcId="{CEA31BDD-F050-42EF-BEC3-8CB84EA77362}" destId="{629659D0-2F01-4E66-905F-D02E819D98CD}" srcOrd="0" destOrd="0" presId="urn:microsoft.com/office/officeart/2005/8/layout/hierarchy1"/>
    <dgm:cxn modelId="{156D41A3-E820-48EE-8BF7-37966F1BDD5C}" type="presParOf" srcId="{44FD9B32-00E0-45F0-A2D6-65976101EDA6}" destId="{285703C3-182D-4519-A866-E144B2364E86}" srcOrd="0" destOrd="0" presId="urn:microsoft.com/office/officeart/2005/8/layout/hierarchy1"/>
    <dgm:cxn modelId="{23E19255-063A-434A-A09E-184F62182680}" type="presParOf" srcId="{285703C3-182D-4519-A866-E144B2364E86}" destId="{D91E2AE0-309F-4AE8-B5FF-42B93D21EEE7}" srcOrd="0" destOrd="0" presId="urn:microsoft.com/office/officeart/2005/8/layout/hierarchy1"/>
    <dgm:cxn modelId="{D5FC2AF9-9B10-4D23-8621-0B69309B87B4}" type="presParOf" srcId="{D91E2AE0-309F-4AE8-B5FF-42B93D21EEE7}" destId="{E1711874-C9B0-4EFB-AB02-078CF0A9C67D}" srcOrd="0" destOrd="0" presId="urn:microsoft.com/office/officeart/2005/8/layout/hierarchy1"/>
    <dgm:cxn modelId="{43981F60-FD04-4648-9E2C-2D02CF139AC0}" type="presParOf" srcId="{D91E2AE0-309F-4AE8-B5FF-42B93D21EEE7}" destId="{DE338318-9295-497A-B21D-9A889052087A}" srcOrd="1" destOrd="0" presId="urn:microsoft.com/office/officeart/2005/8/layout/hierarchy1"/>
    <dgm:cxn modelId="{7010AEC5-43CF-4691-AD78-C0B3EEE7E194}" type="presParOf" srcId="{285703C3-182D-4519-A866-E144B2364E86}" destId="{9653D969-DDBC-454C-A480-E148CEC891CE}" srcOrd="1" destOrd="0" presId="urn:microsoft.com/office/officeart/2005/8/layout/hierarchy1"/>
    <dgm:cxn modelId="{F22F6CF7-B7FB-45B1-9671-B646DEC3FE03}" type="presParOf" srcId="{44FD9B32-00E0-45F0-A2D6-65976101EDA6}" destId="{9435CAD9-24E6-421E-A8E9-AF001A0C7E28}" srcOrd="1" destOrd="0" presId="urn:microsoft.com/office/officeart/2005/8/layout/hierarchy1"/>
    <dgm:cxn modelId="{C76C7ADA-15DB-4B1B-AD74-C1463A572C29}" type="presParOf" srcId="{9435CAD9-24E6-421E-A8E9-AF001A0C7E28}" destId="{BE8D6E42-43C6-4FCB-8D2C-04C3A54E2D9A}" srcOrd="0" destOrd="0" presId="urn:microsoft.com/office/officeart/2005/8/layout/hierarchy1"/>
    <dgm:cxn modelId="{0A3B033E-92CB-4CEE-BBA2-27C9E06D228B}" type="presParOf" srcId="{BE8D6E42-43C6-4FCB-8D2C-04C3A54E2D9A}" destId="{A5EADD90-5E16-432F-8E61-D92754D7F0C9}" srcOrd="0" destOrd="0" presId="urn:microsoft.com/office/officeart/2005/8/layout/hierarchy1"/>
    <dgm:cxn modelId="{E534D916-6A70-4782-A2EF-99D81A25431D}" type="presParOf" srcId="{BE8D6E42-43C6-4FCB-8D2C-04C3A54E2D9A}" destId="{00153657-305D-4920-9496-46E086451B6E}" srcOrd="1" destOrd="0" presId="urn:microsoft.com/office/officeart/2005/8/layout/hierarchy1"/>
    <dgm:cxn modelId="{0FE6C6F0-7375-4645-BD96-9D1966CB8141}" type="presParOf" srcId="{9435CAD9-24E6-421E-A8E9-AF001A0C7E28}" destId="{5ED5A7A9-281E-4664-90A4-C31E4D377DA5}" srcOrd="1" destOrd="0" presId="urn:microsoft.com/office/officeart/2005/8/layout/hierarchy1"/>
    <dgm:cxn modelId="{063A4196-63EF-4D26-8B69-CAED70BF71E2}" type="presParOf" srcId="{44FD9B32-00E0-45F0-A2D6-65976101EDA6}" destId="{0973C10A-03E6-488C-9E28-3E85873C30DF}" srcOrd="2" destOrd="0" presId="urn:microsoft.com/office/officeart/2005/8/layout/hierarchy1"/>
    <dgm:cxn modelId="{C694615F-EED4-4F0D-AE84-F7BAACFFF7AC}" type="presParOf" srcId="{0973C10A-03E6-488C-9E28-3E85873C30DF}" destId="{CFABF2D9-B990-41B3-8096-EFDAFFF41511}" srcOrd="0" destOrd="0" presId="urn:microsoft.com/office/officeart/2005/8/layout/hierarchy1"/>
    <dgm:cxn modelId="{C8E53A7D-2B6F-42A5-BCEA-A7C212E7B005}" type="presParOf" srcId="{CFABF2D9-B990-41B3-8096-EFDAFFF41511}" destId="{CADA4615-1033-4363-81F6-F96C0BD35978}" srcOrd="0" destOrd="0" presId="urn:microsoft.com/office/officeart/2005/8/layout/hierarchy1"/>
    <dgm:cxn modelId="{9AB02FDF-88A2-45A4-ABB8-BC33939743AA}" type="presParOf" srcId="{CFABF2D9-B990-41B3-8096-EFDAFFF41511}" destId="{629659D0-2F01-4E66-905F-D02E819D98CD}" srcOrd="1" destOrd="0" presId="urn:microsoft.com/office/officeart/2005/8/layout/hierarchy1"/>
    <dgm:cxn modelId="{A538CB79-64A7-4A50-BF13-0B21BA588F27}" type="presParOf" srcId="{0973C10A-03E6-488C-9E28-3E85873C30DF}" destId="{D3F1D0C4-CB52-49A1-BB6E-EB25D51640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443FC0-530B-4757-A4AA-953BC374E186}"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EE05B514-7456-4E31-B518-70C91EF48183}">
      <dgm:prSet/>
      <dgm:spPr/>
      <dgm:t>
        <a:bodyPr/>
        <a:lstStyle/>
        <a:p>
          <a:pPr rtl="0"/>
          <a:r>
            <a:rPr lang="en-US" b="0" i="0" dirty="0"/>
            <a:t>PNH occurs because of a genetic change (</a:t>
          </a:r>
          <a:r>
            <a:rPr lang="en-US" b="0" i="0" dirty="0">
              <a:hlinkClick xmlns:r="http://schemas.openxmlformats.org/officeDocument/2006/relationships" r:id="rId1"/>
            </a:rPr>
            <a:t>mutation</a:t>
          </a:r>
          <a:r>
            <a:rPr lang="en-US" b="0" i="0" dirty="0"/>
            <a:t>) in the </a:t>
          </a:r>
          <a:r>
            <a:rPr lang="en-US" b="0" i="0" dirty="0">
              <a:hlinkClick xmlns:r="http://schemas.openxmlformats.org/officeDocument/2006/relationships" r:id="rId1"/>
            </a:rPr>
            <a:t>PIG-A gene</a:t>
          </a:r>
          <a:r>
            <a:rPr lang="en-US" b="0" i="0" dirty="0"/>
            <a:t> of a single stem cell in your </a:t>
          </a:r>
          <a:r>
            <a:rPr lang="en-US" b="0" i="0" dirty="0">
              <a:hlinkClick xmlns:r="http://schemas.openxmlformats.org/officeDocument/2006/relationships" r:id="rId1"/>
            </a:rPr>
            <a:t>bone marrow</a:t>
          </a:r>
          <a:r>
            <a:rPr lang="en-US" b="0" i="0" dirty="0"/>
            <a:t>.</a:t>
          </a:r>
          <a:r>
            <a:rPr lang="en-US" b="0" i="0" dirty="0">
              <a:latin typeface="Calibri Light" panose="020F0302020204030204"/>
            </a:rPr>
            <a:t> </a:t>
          </a:r>
          <a:endParaRPr lang="en-US" dirty="0"/>
        </a:p>
      </dgm:t>
    </dgm:pt>
    <dgm:pt modelId="{0DE012B3-0C2B-4DA2-9ADA-454FB2926AB1}" type="parTrans" cxnId="{D9DA42FB-21C8-4769-8EFD-009093DF833A}">
      <dgm:prSet/>
      <dgm:spPr/>
      <dgm:t>
        <a:bodyPr/>
        <a:lstStyle/>
        <a:p>
          <a:endParaRPr lang="en-US"/>
        </a:p>
      </dgm:t>
    </dgm:pt>
    <dgm:pt modelId="{DD6EBC44-4ECF-4497-8846-A2BBC8FB4655}" type="sibTrans" cxnId="{D9DA42FB-21C8-4769-8EFD-009093DF833A}">
      <dgm:prSet/>
      <dgm:spPr/>
      <dgm:t>
        <a:bodyPr/>
        <a:lstStyle/>
        <a:p>
          <a:endParaRPr lang="en-US"/>
        </a:p>
      </dgm:t>
    </dgm:pt>
    <dgm:pt modelId="{57AF19DF-55F1-44F2-88FE-04E856AAB580}">
      <dgm:prSet/>
      <dgm:spPr/>
      <dgm:t>
        <a:bodyPr/>
        <a:lstStyle/>
        <a:p>
          <a:pPr rtl="0"/>
          <a:r>
            <a:rPr lang="en-US" b="0" i="0" dirty="0"/>
            <a:t>The abnormal stem cell makes identical copies or "clones" itself.</a:t>
          </a:r>
          <a:r>
            <a:rPr lang="en-US" b="0" i="0" dirty="0">
              <a:latin typeface="Calibri Light" panose="020F0302020204030204"/>
            </a:rPr>
            <a:t> </a:t>
          </a:r>
          <a:endParaRPr lang="en-US" dirty="0"/>
        </a:p>
      </dgm:t>
    </dgm:pt>
    <dgm:pt modelId="{1BBF9C2D-92C6-4C80-B12A-0FF75D1D32A1}" type="parTrans" cxnId="{3A8C6FA4-C6D7-451B-B189-75338A4AC0AA}">
      <dgm:prSet/>
      <dgm:spPr/>
      <dgm:t>
        <a:bodyPr/>
        <a:lstStyle/>
        <a:p>
          <a:endParaRPr lang="en-US"/>
        </a:p>
      </dgm:t>
    </dgm:pt>
    <dgm:pt modelId="{77A01BB0-9B31-453A-B1E7-CC88FDD6CC6C}" type="sibTrans" cxnId="{3A8C6FA4-C6D7-451B-B189-75338A4AC0AA}">
      <dgm:prSet/>
      <dgm:spPr/>
      <dgm:t>
        <a:bodyPr/>
        <a:lstStyle/>
        <a:p>
          <a:endParaRPr lang="en-US"/>
        </a:p>
      </dgm:t>
    </dgm:pt>
    <dgm:pt modelId="{F77026DF-71CE-4BD9-89A4-632D242229B7}">
      <dgm:prSet/>
      <dgm:spPr/>
      <dgm:t>
        <a:bodyPr/>
        <a:lstStyle/>
        <a:p>
          <a:pPr rtl="0"/>
          <a:r>
            <a:rPr lang="en-US" b="0" i="0" dirty="0"/>
            <a:t>The abnormal </a:t>
          </a:r>
          <a:r>
            <a:rPr lang="en-US" b="0" i="0" dirty="0">
              <a:latin typeface="Calibri Light" panose="020F0302020204030204"/>
            </a:rPr>
            <a:t>stem cells</a:t>
          </a:r>
          <a:r>
            <a:rPr lang="en-US" b="0" i="0" dirty="0"/>
            <a:t> mature into</a:t>
          </a:r>
          <a:r>
            <a:rPr lang="en-US" b="0" i="0" dirty="0">
              <a:latin typeface="Calibri Light" panose="020F0302020204030204"/>
            </a:rPr>
            <a:t> abnormal</a:t>
          </a:r>
          <a:r>
            <a:rPr lang="en-US" b="0" i="0" dirty="0"/>
            <a:t> red</a:t>
          </a:r>
          <a:r>
            <a:rPr lang="en-US" b="0" i="0" dirty="0">
              <a:latin typeface="Calibri Light" panose="020F0302020204030204"/>
            </a:rPr>
            <a:t> </a:t>
          </a:r>
          <a:r>
            <a:rPr lang="en-US" b="0" i="0" dirty="0"/>
            <a:t>cells</a:t>
          </a:r>
          <a:r>
            <a:rPr lang="en-US" dirty="0">
              <a:latin typeface="Calibri Light" panose="020F0302020204030204"/>
            </a:rPr>
            <a:t>. </a:t>
          </a:r>
          <a:endParaRPr lang="en-US" dirty="0"/>
        </a:p>
      </dgm:t>
    </dgm:pt>
    <dgm:pt modelId="{86519C12-0436-4C54-ACCB-CA90DD8E5FE7}" type="parTrans" cxnId="{02A9D2A2-AE5F-46A4-BBA8-BFDFBB3FB600}">
      <dgm:prSet/>
      <dgm:spPr/>
      <dgm:t>
        <a:bodyPr/>
        <a:lstStyle/>
        <a:p>
          <a:endParaRPr lang="en-US"/>
        </a:p>
      </dgm:t>
    </dgm:pt>
    <dgm:pt modelId="{07D7501C-2B88-4A56-B9FE-3504AE24B067}" type="sibTrans" cxnId="{02A9D2A2-AE5F-46A4-BBA8-BFDFBB3FB600}">
      <dgm:prSet/>
      <dgm:spPr/>
      <dgm:t>
        <a:bodyPr/>
        <a:lstStyle/>
        <a:p>
          <a:endParaRPr lang="en-US"/>
        </a:p>
      </dgm:t>
    </dgm:pt>
    <dgm:pt modelId="{767B3AF7-11A1-45D6-82F3-EEFABE6CE9E6}">
      <dgm:prSet/>
      <dgm:spPr/>
      <dgm:t>
        <a:bodyPr/>
        <a:lstStyle/>
        <a:p>
          <a:r>
            <a:rPr lang="en-US" b="0" i="0" dirty="0"/>
            <a:t>These are called PNH red blood cells. </a:t>
          </a:r>
          <a:r>
            <a:rPr lang="en-US" dirty="0"/>
            <a:t>“</a:t>
          </a:r>
          <a:r>
            <a:rPr lang="en-US" b="0" i="0" dirty="0"/>
            <a:t> PNH </a:t>
          </a:r>
          <a:r>
            <a:rPr lang="en-US" b="0" i="0" dirty="0">
              <a:hlinkClick xmlns:r="http://schemas.openxmlformats.org/officeDocument/2006/relationships" r:id="rId1"/>
            </a:rPr>
            <a:t>clone</a:t>
          </a:r>
          <a:r>
            <a:rPr lang="en-US" b="0" i="0" dirty="0"/>
            <a:t>”.</a:t>
          </a:r>
          <a:endParaRPr lang="en-US" dirty="0"/>
        </a:p>
      </dgm:t>
    </dgm:pt>
    <dgm:pt modelId="{01925FFA-E15F-495D-A4FF-94F391E3A8DE}" type="parTrans" cxnId="{A3C3D583-1DB5-4AD7-8DB0-5E0EF2EE8127}">
      <dgm:prSet/>
      <dgm:spPr/>
      <dgm:t>
        <a:bodyPr/>
        <a:lstStyle/>
        <a:p>
          <a:endParaRPr lang="en-US"/>
        </a:p>
      </dgm:t>
    </dgm:pt>
    <dgm:pt modelId="{31CE8462-29A6-4C71-9356-82327284FB81}" type="sibTrans" cxnId="{A3C3D583-1DB5-4AD7-8DB0-5E0EF2EE8127}">
      <dgm:prSet/>
      <dgm:spPr/>
      <dgm:t>
        <a:bodyPr/>
        <a:lstStyle/>
        <a:p>
          <a:endParaRPr lang="en-US"/>
        </a:p>
      </dgm:t>
    </dgm:pt>
    <dgm:pt modelId="{72F1352A-E656-4A82-BD5B-6E227FB0A691}" type="pres">
      <dgm:prSet presAssocID="{52443FC0-530B-4757-A4AA-953BC374E186}" presName="vert0" presStyleCnt="0">
        <dgm:presLayoutVars>
          <dgm:dir/>
          <dgm:animOne val="branch"/>
          <dgm:animLvl val="lvl"/>
        </dgm:presLayoutVars>
      </dgm:prSet>
      <dgm:spPr/>
    </dgm:pt>
    <dgm:pt modelId="{6462F4C9-6D07-493A-B8AA-7CC7ECC84173}" type="pres">
      <dgm:prSet presAssocID="{EE05B514-7456-4E31-B518-70C91EF48183}" presName="thickLine" presStyleLbl="alignNode1" presStyleIdx="0" presStyleCnt="4"/>
      <dgm:spPr/>
    </dgm:pt>
    <dgm:pt modelId="{389C5A4B-478C-4995-88D0-3371F698E2C9}" type="pres">
      <dgm:prSet presAssocID="{EE05B514-7456-4E31-B518-70C91EF48183}" presName="horz1" presStyleCnt="0"/>
      <dgm:spPr/>
    </dgm:pt>
    <dgm:pt modelId="{282A4B24-764E-4BF5-A05E-FF6EDDCBD427}" type="pres">
      <dgm:prSet presAssocID="{EE05B514-7456-4E31-B518-70C91EF48183}" presName="tx1" presStyleLbl="revTx" presStyleIdx="0" presStyleCnt="4"/>
      <dgm:spPr/>
    </dgm:pt>
    <dgm:pt modelId="{B7E26A9A-9EB1-4DE9-BEA0-D2102AECCC4D}" type="pres">
      <dgm:prSet presAssocID="{EE05B514-7456-4E31-B518-70C91EF48183}" presName="vert1" presStyleCnt="0"/>
      <dgm:spPr/>
    </dgm:pt>
    <dgm:pt modelId="{669A004F-2B1F-48BE-9F89-56FC321FD4D1}" type="pres">
      <dgm:prSet presAssocID="{57AF19DF-55F1-44F2-88FE-04E856AAB580}" presName="thickLine" presStyleLbl="alignNode1" presStyleIdx="1" presStyleCnt="4"/>
      <dgm:spPr/>
    </dgm:pt>
    <dgm:pt modelId="{F3A23983-B583-4B24-9EE9-84E3F017270E}" type="pres">
      <dgm:prSet presAssocID="{57AF19DF-55F1-44F2-88FE-04E856AAB580}" presName="horz1" presStyleCnt="0"/>
      <dgm:spPr/>
    </dgm:pt>
    <dgm:pt modelId="{0E1E97B0-A022-41F2-9685-8950FD458BAA}" type="pres">
      <dgm:prSet presAssocID="{57AF19DF-55F1-44F2-88FE-04E856AAB580}" presName="tx1" presStyleLbl="revTx" presStyleIdx="1" presStyleCnt="4"/>
      <dgm:spPr/>
    </dgm:pt>
    <dgm:pt modelId="{DD327156-4A50-4EC5-8C47-817F163013AD}" type="pres">
      <dgm:prSet presAssocID="{57AF19DF-55F1-44F2-88FE-04E856AAB580}" presName="vert1" presStyleCnt="0"/>
      <dgm:spPr/>
    </dgm:pt>
    <dgm:pt modelId="{7E89D076-E648-4973-8F75-37C06CDDDA89}" type="pres">
      <dgm:prSet presAssocID="{F77026DF-71CE-4BD9-89A4-632D242229B7}" presName="thickLine" presStyleLbl="alignNode1" presStyleIdx="2" presStyleCnt="4"/>
      <dgm:spPr/>
    </dgm:pt>
    <dgm:pt modelId="{E250B4DA-A968-4505-A904-7F11FB75783C}" type="pres">
      <dgm:prSet presAssocID="{F77026DF-71CE-4BD9-89A4-632D242229B7}" presName="horz1" presStyleCnt="0"/>
      <dgm:spPr/>
    </dgm:pt>
    <dgm:pt modelId="{EA249114-F962-4EE1-9518-C92C87FCB4BF}" type="pres">
      <dgm:prSet presAssocID="{F77026DF-71CE-4BD9-89A4-632D242229B7}" presName="tx1" presStyleLbl="revTx" presStyleIdx="2" presStyleCnt="4"/>
      <dgm:spPr/>
    </dgm:pt>
    <dgm:pt modelId="{D5EC4359-5D24-4AC1-A9EE-1E14A6812CCA}" type="pres">
      <dgm:prSet presAssocID="{F77026DF-71CE-4BD9-89A4-632D242229B7}" presName="vert1" presStyleCnt="0"/>
      <dgm:spPr/>
    </dgm:pt>
    <dgm:pt modelId="{2CACBD65-9B19-43FB-8D2E-B20A3F6B9C74}" type="pres">
      <dgm:prSet presAssocID="{767B3AF7-11A1-45D6-82F3-EEFABE6CE9E6}" presName="thickLine" presStyleLbl="alignNode1" presStyleIdx="3" presStyleCnt="4"/>
      <dgm:spPr/>
    </dgm:pt>
    <dgm:pt modelId="{25DA4467-9C44-466B-9354-6CF106730981}" type="pres">
      <dgm:prSet presAssocID="{767B3AF7-11A1-45D6-82F3-EEFABE6CE9E6}" presName="horz1" presStyleCnt="0"/>
      <dgm:spPr/>
    </dgm:pt>
    <dgm:pt modelId="{9F585CCB-F365-43BA-8818-9957A60AE8F1}" type="pres">
      <dgm:prSet presAssocID="{767B3AF7-11A1-45D6-82F3-EEFABE6CE9E6}" presName="tx1" presStyleLbl="revTx" presStyleIdx="3" presStyleCnt="4"/>
      <dgm:spPr/>
    </dgm:pt>
    <dgm:pt modelId="{17A59DE2-04EC-4180-AE8F-B5547CC60DED}" type="pres">
      <dgm:prSet presAssocID="{767B3AF7-11A1-45D6-82F3-EEFABE6CE9E6}" presName="vert1" presStyleCnt="0"/>
      <dgm:spPr/>
    </dgm:pt>
  </dgm:ptLst>
  <dgm:cxnLst>
    <dgm:cxn modelId="{57A8620B-3DBB-418E-80D3-27FA309BFB5B}" type="presOf" srcId="{52443FC0-530B-4757-A4AA-953BC374E186}" destId="{72F1352A-E656-4A82-BD5B-6E227FB0A691}" srcOrd="0" destOrd="0" presId="urn:microsoft.com/office/officeart/2008/layout/LinedList"/>
    <dgm:cxn modelId="{08200E1E-F525-47E1-BC0D-79FB12DAC330}" type="presOf" srcId="{EE05B514-7456-4E31-B518-70C91EF48183}" destId="{282A4B24-764E-4BF5-A05E-FF6EDDCBD427}" srcOrd="0" destOrd="0" presId="urn:microsoft.com/office/officeart/2008/layout/LinedList"/>
    <dgm:cxn modelId="{A3670135-9C64-47DB-AF56-835F33205274}" type="presOf" srcId="{57AF19DF-55F1-44F2-88FE-04E856AAB580}" destId="{0E1E97B0-A022-41F2-9685-8950FD458BAA}" srcOrd="0" destOrd="0" presId="urn:microsoft.com/office/officeart/2008/layout/LinedList"/>
    <dgm:cxn modelId="{A3C3D583-1DB5-4AD7-8DB0-5E0EF2EE8127}" srcId="{52443FC0-530B-4757-A4AA-953BC374E186}" destId="{767B3AF7-11A1-45D6-82F3-EEFABE6CE9E6}" srcOrd="3" destOrd="0" parTransId="{01925FFA-E15F-495D-A4FF-94F391E3A8DE}" sibTransId="{31CE8462-29A6-4C71-9356-82327284FB81}"/>
    <dgm:cxn modelId="{02A9D2A2-AE5F-46A4-BBA8-BFDFBB3FB600}" srcId="{52443FC0-530B-4757-A4AA-953BC374E186}" destId="{F77026DF-71CE-4BD9-89A4-632D242229B7}" srcOrd="2" destOrd="0" parTransId="{86519C12-0436-4C54-ACCB-CA90DD8E5FE7}" sibTransId="{07D7501C-2B88-4A56-B9FE-3504AE24B067}"/>
    <dgm:cxn modelId="{3A8C6FA4-C6D7-451B-B189-75338A4AC0AA}" srcId="{52443FC0-530B-4757-A4AA-953BC374E186}" destId="{57AF19DF-55F1-44F2-88FE-04E856AAB580}" srcOrd="1" destOrd="0" parTransId="{1BBF9C2D-92C6-4C80-B12A-0FF75D1D32A1}" sibTransId="{77A01BB0-9B31-453A-B1E7-CC88FDD6CC6C}"/>
    <dgm:cxn modelId="{1B2AAAAB-FF56-4E6A-9756-C25C68E6A169}" type="presOf" srcId="{F77026DF-71CE-4BD9-89A4-632D242229B7}" destId="{EA249114-F962-4EE1-9518-C92C87FCB4BF}" srcOrd="0" destOrd="0" presId="urn:microsoft.com/office/officeart/2008/layout/LinedList"/>
    <dgm:cxn modelId="{3A8653D2-9F09-4CB6-9AA4-609571F21A2B}" type="presOf" srcId="{767B3AF7-11A1-45D6-82F3-EEFABE6CE9E6}" destId="{9F585CCB-F365-43BA-8818-9957A60AE8F1}" srcOrd="0" destOrd="0" presId="urn:microsoft.com/office/officeart/2008/layout/LinedList"/>
    <dgm:cxn modelId="{D9DA42FB-21C8-4769-8EFD-009093DF833A}" srcId="{52443FC0-530B-4757-A4AA-953BC374E186}" destId="{EE05B514-7456-4E31-B518-70C91EF48183}" srcOrd="0" destOrd="0" parTransId="{0DE012B3-0C2B-4DA2-9ADA-454FB2926AB1}" sibTransId="{DD6EBC44-4ECF-4497-8846-A2BBC8FB4655}"/>
    <dgm:cxn modelId="{3B4FB7D5-157B-4E23-B52B-ADC0FCAB1CB6}" type="presParOf" srcId="{72F1352A-E656-4A82-BD5B-6E227FB0A691}" destId="{6462F4C9-6D07-493A-B8AA-7CC7ECC84173}" srcOrd="0" destOrd="0" presId="urn:microsoft.com/office/officeart/2008/layout/LinedList"/>
    <dgm:cxn modelId="{BF65F567-DC4D-4D2B-B01E-A79194930F53}" type="presParOf" srcId="{72F1352A-E656-4A82-BD5B-6E227FB0A691}" destId="{389C5A4B-478C-4995-88D0-3371F698E2C9}" srcOrd="1" destOrd="0" presId="urn:microsoft.com/office/officeart/2008/layout/LinedList"/>
    <dgm:cxn modelId="{6A530B61-0F7B-4AE0-B939-EE2184719779}" type="presParOf" srcId="{389C5A4B-478C-4995-88D0-3371F698E2C9}" destId="{282A4B24-764E-4BF5-A05E-FF6EDDCBD427}" srcOrd="0" destOrd="0" presId="urn:microsoft.com/office/officeart/2008/layout/LinedList"/>
    <dgm:cxn modelId="{2046FF58-251A-4929-AD76-CF7BC628697A}" type="presParOf" srcId="{389C5A4B-478C-4995-88D0-3371F698E2C9}" destId="{B7E26A9A-9EB1-4DE9-BEA0-D2102AECCC4D}" srcOrd="1" destOrd="0" presId="urn:microsoft.com/office/officeart/2008/layout/LinedList"/>
    <dgm:cxn modelId="{B20641F7-A27B-460C-9ECD-D4284B14C9D7}" type="presParOf" srcId="{72F1352A-E656-4A82-BD5B-6E227FB0A691}" destId="{669A004F-2B1F-48BE-9F89-56FC321FD4D1}" srcOrd="2" destOrd="0" presId="urn:microsoft.com/office/officeart/2008/layout/LinedList"/>
    <dgm:cxn modelId="{DAC275F4-9802-487E-9F05-62084B3430C9}" type="presParOf" srcId="{72F1352A-E656-4A82-BD5B-6E227FB0A691}" destId="{F3A23983-B583-4B24-9EE9-84E3F017270E}" srcOrd="3" destOrd="0" presId="urn:microsoft.com/office/officeart/2008/layout/LinedList"/>
    <dgm:cxn modelId="{3C627803-4C26-4C55-8C12-B1D18FC2D3CD}" type="presParOf" srcId="{F3A23983-B583-4B24-9EE9-84E3F017270E}" destId="{0E1E97B0-A022-41F2-9685-8950FD458BAA}" srcOrd="0" destOrd="0" presId="urn:microsoft.com/office/officeart/2008/layout/LinedList"/>
    <dgm:cxn modelId="{E01ED9AD-BA09-4C8D-BECF-9350ACAECD21}" type="presParOf" srcId="{F3A23983-B583-4B24-9EE9-84E3F017270E}" destId="{DD327156-4A50-4EC5-8C47-817F163013AD}" srcOrd="1" destOrd="0" presId="urn:microsoft.com/office/officeart/2008/layout/LinedList"/>
    <dgm:cxn modelId="{F82FE089-4B20-4DDA-8248-A9CB47C5B926}" type="presParOf" srcId="{72F1352A-E656-4A82-BD5B-6E227FB0A691}" destId="{7E89D076-E648-4973-8F75-37C06CDDDA89}" srcOrd="4" destOrd="0" presId="urn:microsoft.com/office/officeart/2008/layout/LinedList"/>
    <dgm:cxn modelId="{8318A18C-04A3-4DD4-B09D-C5F64FC034FC}" type="presParOf" srcId="{72F1352A-E656-4A82-BD5B-6E227FB0A691}" destId="{E250B4DA-A968-4505-A904-7F11FB75783C}" srcOrd="5" destOrd="0" presId="urn:microsoft.com/office/officeart/2008/layout/LinedList"/>
    <dgm:cxn modelId="{EE192DD2-39BD-4732-8435-F981A03C63A7}" type="presParOf" srcId="{E250B4DA-A968-4505-A904-7F11FB75783C}" destId="{EA249114-F962-4EE1-9518-C92C87FCB4BF}" srcOrd="0" destOrd="0" presId="urn:microsoft.com/office/officeart/2008/layout/LinedList"/>
    <dgm:cxn modelId="{D951B637-5571-4367-BAD7-4DA735A71897}" type="presParOf" srcId="{E250B4DA-A968-4505-A904-7F11FB75783C}" destId="{D5EC4359-5D24-4AC1-A9EE-1E14A6812CCA}" srcOrd="1" destOrd="0" presId="urn:microsoft.com/office/officeart/2008/layout/LinedList"/>
    <dgm:cxn modelId="{D0F75385-D472-4CAD-BEE2-4E56FFBB1242}" type="presParOf" srcId="{72F1352A-E656-4A82-BD5B-6E227FB0A691}" destId="{2CACBD65-9B19-43FB-8D2E-B20A3F6B9C74}" srcOrd="6" destOrd="0" presId="urn:microsoft.com/office/officeart/2008/layout/LinedList"/>
    <dgm:cxn modelId="{4071C72E-B67C-40E5-B6F2-0DC860287B9A}" type="presParOf" srcId="{72F1352A-E656-4A82-BD5B-6E227FB0A691}" destId="{25DA4467-9C44-466B-9354-6CF106730981}" srcOrd="7" destOrd="0" presId="urn:microsoft.com/office/officeart/2008/layout/LinedList"/>
    <dgm:cxn modelId="{AECA7C75-E09C-42C0-A58E-78387DA903DC}" type="presParOf" srcId="{25DA4467-9C44-466B-9354-6CF106730981}" destId="{9F585CCB-F365-43BA-8818-9957A60AE8F1}" srcOrd="0" destOrd="0" presId="urn:microsoft.com/office/officeart/2008/layout/LinedList"/>
    <dgm:cxn modelId="{AAB15DFF-BFA8-4F92-B66B-A1620B5B1F7B}" type="presParOf" srcId="{25DA4467-9C44-466B-9354-6CF106730981}" destId="{17A59DE2-04EC-4180-AE8F-B5547CC60DE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4FBDE4-E159-47E2-A0E0-DC24F4FD4374}"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76D526AF-DE5A-41A2-9BD1-7108B0539C4C}">
      <dgm:prSet/>
      <dgm:spPr/>
      <dgm:t>
        <a:bodyPr/>
        <a:lstStyle/>
        <a:p>
          <a:pPr rtl="0"/>
          <a:r>
            <a:rPr lang="en-US" b="0" i="0" dirty="0"/>
            <a:t>PIG-A gene</a:t>
          </a:r>
          <a:r>
            <a:rPr lang="en-US" b="0" i="0" dirty="0">
              <a:latin typeface="Calibri Light" panose="020F0302020204030204"/>
            </a:rPr>
            <a:t>: </a:t>
          </a:r>
          <a:r>
            <a:rPr lang="en-US" b="0" i="0" dirty="0"/>
            <a:t>protective shield that protect normal red blood cells from complement system.</a:t>
          </a:r>
          <a:r>
            <a:rPr lang="en-US" b="0" i="0" dirty="0">
              <a:latin typeface="Calibri Light" panose="020F0302020204030204"/>
            </a:rPr>
            <a:t> </a:t>
          </a:r>
          <a:endParaRPr lang="en-US" dirty="0"/>
        </a:p>
      </dgm:t>
    </dgm:pt>
    <dgm:pt modelId="{B38CABE0-8B25-4570-BEDA-D33C0EDFB72D}" type="parTrans" cxnId="{5E0A5885-03E0-4FD8-8106-998928A094FE}">
      <dgm:prSet/>
      <dgm:spPr/>
      <dgm:t>
        <a:bodyPr/>
        <a:lstStyle/>
        <a:p>
          <a:endParaRPr lang="en-US"/>
        </a:p>
      </dgm:t>
    </dgm:pt>
    <dgm:pt modelId="{2E04A695-17D1-442C-B751-55121BE9D139}" type="sibTrans" cxnId="{5E0A5885-03E0-4FD8-8106-998928A094FE}">
      <dgm:prSet/>
      <dgm:spPr/>
      <dgm:t>
        <a:bodyPr/>
        <a:lstStyle/>
        <a:p>
          <a:endParaRPr lang="en-US"/>
        </a:p>
      </dgm:t>
    </dgm:pt>
    <dgm:pt modelId="{E519C4A9-C6B2-4CB7-892E-1F9A261B642A}">
      <dgm:prSet/>
      <dgm:spPr/>
      <dgm:t>
        <a:bodyPr/>
        <a:lstStyle/>
        <a:p>
          <a:pPr rtl="0"/>
          <a:r>
            <a:rPr lang="en-US" b="0" i="0" dirty="0">
              <a:latin typeface="Calibri Light" panose="020F0302020204030204"/>
            </a:rPr>
            <a:t>Complements: </a:t>
          </a:r>
          <a:r>
            <a:rPr lang="en-US" b="0" i="0" dirty="0"/>
            <a:t>proteins in the blood that </a:t>
          </a:r>
          <a:r>
            <a:rPr lang="en-US" b="0" i="0" dirty="0">
              <a:latin typeface="Calibri Light" panose="020F0302020204030204"/>
            </a:rPr>
            <a:t>support </a:t>
          </a:r>
          <a:r>
            <a:rPr lang="en-US" b="0" i="0" dirty="0"/>
            <a:t>(complement) the work of white blood cells by fighting infections.</a:t>
          </a:r>
          <a:endParaRPr lang="en-US" dirty="0"/>
        </a:p>
      </dgm:t>
    </dgm:pt>
    <dgm:pt modelId="{DC1954CF-0543-4876-BB55-6F03E3E7D688}" type="parTrans" cxnId="{DFA87DC6-47DC-49C0-8FE5-A623BE1BBA6D}">
      <dgm:prSet/>
      <dgm:spPr/>
      <dgm:t>
        <a:bodyPr/>
        <a:lstStyle/>
        <a:p>
          <a:endParaRPr lang="en-US"/>
        </a:p>
      </dgm:t>
    </dgm:pt>
    <dgm:pt modelId="{601D9165-6C70-4E07-A574-FC6102BBF54B}" type="sibTrans" cxnId="{DFA87DC6-47DC-49C0-8FE5-A623BE1BBA6D}">
      <dgm:prSet/>
      <dgm:spPr/>
      <dgm:t>
        <a:bodyPr/>
        <a:lstStyle/>
        <a:p>
          <a:endParaRPr lang="en-US"/>
        </a:p>
      </dgm:t>
    </dgm:pt>
    <dgm:pt modelId="{DF5C9D36-D404-4048-885A-D537E7755699}" type="pres">
      <dgm:prSet presAssocID="{074FBDE4-E159-47E2-A0E0-DC24F4FD4374}" presName="hierChild1" presStyleCnt="0">
        <dgm:presLayoutVars>
          <dgm:chPref val="1"/>
          <dgm:dir/>
          <dgm:animOne val="branch"/>
          <dgm:animLvl val="lvl"/>
          <dgm:resizeHandles/>
        </dgm:presLayoutVars>
      </dgm:prSet>
      <dgm:spPr/>
    </dgm:pt>
    <dgm:pt modelId="{91BA15A3-074A-4298-AC03-1E3AF17BAB2F}" type="pres">
      <dgm:prSet presAssocID="{76D526AF-DE5A-41A2-9BD1-7108B0539C4C}" presName="hierRoot1" presStyleCnt="0"/>
      <dgm:spPr/>
    </dgm:pt>
    <dgm:pt modelId="{47D8DDD7-DEB9-4361-AF98-526701061C07}" type="pres">
      <dgm:prSet presAssocID="{76D526AF-DE5A-41A2-9BD1-7108B0539C4C}" presName="composite" presStyleCnt="0"/>
      <dgm:spPr/>
    </dgm:pt>
    <dgm:pt modelId="{42AADC7A-A602-4A04-8DE8-A54A1A808208}" type="pres">
      <dgm:prSet presAssocID="{76D526AF-DE5A-41A2-9BD1-7108B0539C4C}" presName="background" presStyleLbl="node0" presStyleIdx="0" presStyleCnt="2"/>
      <dgm:spPr/>
    </dgm:pt>
    <dgm:pt modelId="{5FE68F35-390C-4F1A-AE43-0D9C181CAFEC}" type="pres">
      <dgm:prSet presAssocID="{76D526AF-DE5A-41A2-9BD1-7108B0539C4C}" presName="text" presStyleLbl="fgAcc0" presStyleIdx="0" presStyleCnt="2">
        <dgm:presLayoutVars>
          <dgm:chPref val="3"/>
        </dgm:presLayoutVars>
      </dgm:prSet>
      <dgm:spPr/>
    </dgm:pt>
    <dgm:pt modelId="{7D03738C-5CCF-4C37-8CE6-665D3308B331}" type="pres">
      <dgm:prSet presAssocID="{76D526AF-DE5A-41A2-9BD1-7108B0539C4C}" presName="hierChild2" presStyleCnt="0"/>
      <dgm:spPr/>
    </dgm:pt>
    <dgm:pt modelId="{519917B4-FEB5-4173-B139-038A40F23073}" type="pres">
      <dgm:prSet presAssocID="{E519C4A9-C6B2-4CB7-892E-1F9A261B642A}" presName="hierRoot1" presStyleCnt="0"/>
      <dgm:spPr/>
    </dgm:pt>
    <dgm:pt modelId="{7095BB93-A93F-4117-BD57-3F08E8950D0C}" type="pres">
      <dgm:prSet presAssocID="{E519C4A9-C6B2-4CB7-892E-1F9A261B642A}" presName="composite" presStyleCnt="0"/>
      <dgm:spPr/>
    </dgm:pt>
    <dgm:pt modelId="{5F02A546-183F-472C-A6FC-8A3DF45B8F52}" type="pres">
      <dgm:prSet presAssocID="{E519C4A9-C6B2-4CB7-892E-1F9A261B642A}" presName="background" presStyleLbl="node0" presStyleIdx="1" presStyleCnt="2"/>
      <dgm:spPr/>
    </dgm:pt>
    <dgm:pt modelId="{57C041D1-38C0-4877-B92F-1C5F651C54D4}" type="pres">
      <dgm:prSet presAssocID="{E519C4A9-C6B2-4CB7-892E-1F9A261B642A}" presName="text" presStyleLbl="fgAcc0" presStyleIdx="1" presStyleCnt="2">
        <dgm:presLayoutVars>
          <dgm:chPref val="3"/>
        </dgm:presLayoutVars>
      </dgm:prSet>
      <dgm:spPr/>
    </dgm:pt>
    <dgm:pt modelId="{4F90A039-C989-4D4F-A8E8-55AEB2096793}" type="pres">
      <dgm:prSet presAssocID="{E519C4A9-C6B2-4CB7-892E-1F9A261B642A}" presName="hierChild2" presStyleCnt="0"/>
      <dgm:spPr/>
    </dgm:pt>
  </dgm:ptLst>
  <dgm:cxnLst>
    <dgm:cxn modelId="{8D2EEF42-EF73-44D0-B72B-55BB3A5549BD}" type="presOf" srcId="{76D526AF-DE5A-41A2-9BD1-7108B0539C4C}" destId="{5FE68F35-390C-4F1A-AE43-0D9C181CAFEC}" srcOrd="0" destOrd="0" presId="urn:microsoft.com/office/officeart/2005/8/layout/hierarchy1"/>
    <dgm:cxn modelId="{051DA044-8202-468D-850A-86A1A5AB0A67}" type="presOf" srcId="{074FBDE4-E159-47E2-A0E0-DC24F4FD4374}" destId="{DF5C9D36-D404-4048-885A-D537E7755699}" srcOrd="0" destOrd="0" presId="urn:microsoft.com/office/officeart/2005/8/layout/hierarchy1"/>
    <dgm:cxn modelId="{3E466B55-471A-45B3-9E54-29BCC0CE5343}" type="presOf" srcId="{E519C4A9-C6B2-4CB7-892E-1F9A261B642A}" destId="{57C041D1-38C0-4877-B92F-1C5F651C54D4}" srcOrd="0" destOrd="0" presId="urn:microsoft.com/office/officeart/2005/8/layout/hierarchy1"/>
    <dgm:cxn modelId="{5E0A5885-03E0-4FD8-8106-998928A094FE}" srcId="{074FBDE4-E159-47E2-A0E0-DC24F4FD4374}" destId="{76D526AF-DE5A-41A2-9BD1-7108B0539C4C}" srcOrd="0" destOrd="0" parTransId="{B38CABE0-8B25-4570-BEDA-D33C0EDFB72D}" sibTransId="{2E04A695-17D1-442C-B751-55121BE9D139}"/>
    <dgm:cxn modelId="{DFA87DC6-47DC-49C0-8FE5-A623BE1BBA6D}" srcId="{074FBDE4-E159-47E2-A0E0-DC24F4FD4374}" destId="{E519C4A9-C6B2-4CB7-892E-1F9A261B642A}" srcOrd="1" destOrd="0" parTransId="{DC1954CF-0543-4876-BB55-6F03E3E7D688}" sibTransId="{601D9165-6C70-4E07-A574-FC6102BBF54B}"/>
    <dgm:cxn modelId="{0C351074-934D-4E19-9686-3FC7C415BF48}" type="presParOf" srcId="{DF5C9D36-D404-4048-885A-D537E7755699}" destId="{91BA15A3-074A-4298-AC03-1E3AF17BAB2F}" srcOrd="0" destOrd="0" presId="urn:microsoft.com/office/officeart/2005/8/layout/hierarchy1"/>
    <dgm:cxn modelId="{FDB960DA-6D28-4C53-9355-1CD28148A774}" type="presParOf" srcId="{91BA15A3-074A-4298-AC03-1E3AF17BAB2F}" destId="{47D8DDD7-DEB9-4361-AF98-526701061C07}" srcOrd="0" destOrd="0" presId="urn:microsoft.com/office/officeart/2005/8/layout/hierarchy1"/>
    <dgm:cxn modelId="{EA86FD67-7761-4415-9C55-F06E923EB9A3}" type="presParOf" srcId="{47D8DDD7-DEB9-4361-AF98-526701061C07}" destId="{42AADC7A-A602-4A04-8DE8-A54A1A808208}" srcOrd="0" destOrd="0" presId="urn:microsoft.com/office/officeart/2005/8/layout/hierarchy1"/>
    <dgm:cxn modelId="{7809940C-80F1-4666-A979-226F954607AA}" type="presParOf" srcId="{47D8DDD7-DEB9-4361-AF98-526701061C07}" destId="{5FE68F35-390C-4F1A-AE43-0D9C181CAFEC}" srcOrd="1" destOrd="0" presId="urn:microsoft.com/office/officeart/2005/8/layout/hierarchy1"/>
    <dgm:cxn modelId="{4F2DB944-AC44-4326-8AC1-22D77430F318}" type="presParOf" srcId="{91BA15A3-074A-4298-AC03-1E3AF17BAB2F}" destId="{7D03738C-5CCF-4C37-8CE6-665D3308B331}" srcOrd="1" destOrd="0" presId="urn:microsoft.com/office/officeart/2005/8/layout/hierarchy1"/>
    <dgm:cxn modelId="{806E93E8-4ABA-49F5-AF2A-67AA02A2A805}" type="presParOf" srcId="{DF5C9D36-D404-4048-885A-D537E7755699}" destId="{519917B4-FEB5-4173-B139-038A40F23073}" srcOrd="1" destOrd="0" presId="urn:microsoft.com/office/officeart/2005/8/layout/hierarchy1"/>
    <dgm:cxn modelId="{2298200B-70B5-4640-868F-2671F53BDD98}" type="presParOf" srcId="{519917B4-FEB5-4173-B139-038A40F23073}" destId="{7095BB93-A93F-4117-BD57-3F08E8950D0C}" srcOrd="0" destOrd="0" presId="urn:microsoft.com/office/officeart/2005/8/layout/hierarchy1"/>
    <dgm:cxn modelId="{26327E5B-74AE-4EB9-A0D9-9E9100B0B9A0}" type="presParOf" srcId="{7095BB93-A93F-4117-BD57-3F08E8950D0C}" destId="{5F02A546-183F-472C-A6FC-8A3DF45B8F52}" srcOrd="0" destOrd="0" presId="urn:microsoft.com/office/officeart/2005/8/layout/hierarchy1"/>
    <dgm:cxn modelId="{0935E3A8-4933-4787-8023-6D6178476EFA}" type="presParOf" srcId="{7095BB93-A93F-4117-BD57-3F08E8950D0C}" destId="{57C041D1-38C0-4877-B92F-1C5F651C54D4}" srcOrd="1" destOrd="0" presId="urn:microsoft.com/office/officeart/2005/8/layout/hierarchy1"/>
    <dgm:cxn modelId="{F8B8B908-3CC0-4A73-A67C-D947201C3C44}" type="presParOf" srcId="{519917B4-FEB5-4173-B139-038A40F23073}" destId="{4F90A039-C989-4D4F-A8E8-55AEB209679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F9A70A-C36F-469F-AE5E-9E60C34EBF79}"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7EA8707A-1FFD-49A0-96E2-C7ED1B7663C5}">
      <dgm:prSet/>
      <dgm:spPr/>
      <dgm:t>
        <a:bodyPr/>
        <a:lstStyle/>
        <a:p>
          <a:pPr rtl="0"/>
          <a:r>
            <a:rPr lang="en-US" b="0" i="0" dirty="0">
              <a:latin typeface="Calibri Light" panose="020F0302020204030204"/>
            </a:rPr>
            <a:t>PNH</a:t>
          </a:r>
          <a:r>
            <a:rPr lang="en-US" b="0" i="0" dirty="0"/>
            <a:t> red </a:t>
          </a:r>
          <a:r>
            <a:rPr lang="en-US" b="0" i="0" dirty="0">
              <a:latin typeface="Calibri Light" panose="020F0302020204030204"/>
            </a:rPr>
            <a:t>blood cells: </a:t>
          </a:r>
          <a:r>
            <a:rPr lang="en-US" b="0" i="0" dirty="0"/>
            <a:t>open to </a:t>
          </a:r>
          <a:r>
            <a:rPr lang="en-US" b="0" i="0" dirty="0">
              <a:latin typeface="Calibri Light" panose="020F0302020204030204"/>
            </a:rPr>
            <a:t>attack</a:t>
          </a:r>
          <a:r>
            <a:rPr lang="en-US" b="0" i="0" dirty="0"/>
            <a:t> </a:t>
          </a:r>
          <a:r>
            <a:rPr lang="en-US" b="0" i="0" dirty="0">
              <a:latin typeface="Calibri Light" panose="020F0302020204030204"/>
            </a:rPr>
            <a:t>by</a:t>
          </a:r>
          <a:r>
            <a:rPr lang="en-US" b="0" i="0" dirty="0"/>
            <a:t> </a:t>
          </a:r>
          <a:r>
            <a:rPr lang="en-US" b="0" i="0" dirty="0">
              <a:latin typeface="Calibri Light" panose="020F0302020204030204"/>
            </a:rPr>
            <a:t>complements. </a:t>
          </a:r>
          <a:endParaRPr lang="en-US" dirty="0"/>
        </a:p>
      </dgm:t>
    </dgm:pt>
    <dgm:pt modelId="{5712977D-9AEC-4CAF-BF02-B339B2F2C33E}" type="parTrans" cxnId="{5E5D0647-9EDB-4C3F-8CF6-34FEAE46CF73}">
      <dgm:prSet/>
      <dgm:spPr/>
      <dgm:t>
        <a:bodyPr/>
        <a:lstStyle/>
        <a:p>
          <a:endParaRPr lang="en-US"/>
        </a:p>
      </dgm:t>
    </dgm:pt>
    <dgm:pt modelId="{3C730BBF-A3A4-4BD8-AC6B-4B5AC5EC0279}" type="sibTrans" cxnId="{5E5D0647-9EDB-4C3F-8CF6-34FEAE46CF73}">
      <dgm:prSet/>
      <dgm:spPr/>
      <dgm:t>
        <a:bodyPr/>
        <a:lstStyle/>
        <a:p>
          <a:endParaRPr lang="en-US"/>
        </a:p>
      </dgm:t>
    </dgm:pt>
    <dgm:pt modelId="{78FCA7A9-82B7-4149-B722-6C985DB4F3D4}">
      <dgm:prSet/>
      <dgm:spPr/>
      <dgm:t>
        <a:bodyPr/>
        <a:lstStyle/>
        <a:p>
          <a:pPr rtl="0"/>
          <a:r>
            <a:rPr lang="en-US" b="0" i="0" dirty="0">
              <a:latin typeface="Calibri Light" panose="020F0302020204030204"/>
            </a:rPr>
            <a:t>Chronic</a:t>
          </a:r>
          <a:r>
            <a:rPr lang="en-US" b="0" i="0" dirty="0"/>
            <a:t> state of hemolysis</a:t>
          </a:r>
          <a:r>
            <a:rPr lang="en-US" b="0" i="0" dirty="0">
              <a:latin typeface="Calibri Light" panose="020F0302020204030204"/>
            </a:rPr>
            <a:t>. </a:t>
          </a:r>
          <a:r>
            <a:rPr lang="en-US" b="0" i="0" dirty="0"/>
            <a:t> </a:t>
          </a:r>
          <a:r>
            <a:rPr lang="en-US" b="0" i="0" dirty="0">
              <a:latin typeface="Calibri Light" panose="020F0302020204030204"/>
            </a:rPr>
            <a:t>Exacerbated in stress situations e.g. </a:t>
          </a:r>
          <a:r>
            <a:rPr lang="en-US" b="0" i="0" dirty="0"/>
            <a:t>surgery, trauma, or other triggers for inflammation.</a:t>
          </a:r>
          <a:r>
            <a:rPr lang="en-US" b="0" i="0" dirty="0">
              <a:latin typeface="Calibri Light" panose="020F0302020204030204"/>
            </a:rPr>
            <a:t> </a:t>
          </a:r>
        </a:p>
      </dgm:t>
    </dgm:pt>
    <dgm:pt modelId="{5D45F7E1-7554-4C2C-8D38-603D64FAF52E}" type="parTrans" cxnId="{82CF0EA8-BD46-4BAE-A11D-B05DD8D75F00}">
      <dgm:prSet/>
      <dgm:spPr/>
      <dgm:t>
        <a:bodyPr/>
        <a:lstStyle/>
        <a:p>
          <a:endParaRPr lang="en-US"/>
        </a:p>
      </dgm:t>
    </dgm:pt>
    <dgm:pt modelId="{82053E95-0D8B-49CF-A0B6-C53AEB6017FF}" type="sibTrans" cxnId="{82CF0EA8-BD46-4BAE-A11D-B05DD8D75F00}">
      <dgm:prSet/>
      <dgm:spPr/>
      <dgm:t>
        <a:bodyPr/>
        <a:lstStyle/>
        <a:p>
          <a:endParaRPr lang="en-US"/>
        </a:p>
      </dgm:t>
    </dgm:pt>
    <dgm:pt modelId="{520E548E-16A8-4271-A60F-6611EC581560}" type="pres">
      <dgm:prSet presAssocID="{41F9A70A-C36F-469F-AE5E-9E60C34EBF79}" presName="diagram" presStyleCnt="0">
        <dgm:presLayoutVars>
          <dgm:dir/>
          <dgm:resizeHandles/>
        </dgm:presLayoutVars>
      </dgm:prSet>
      <dgm:spPr/>
    </dgm:pt>
    <dgm:pt modelId="{1F110275-1B5A-4424-B490-980C2227FF1F}" type="pres">
      <dgm:prSet presAssocID="{7EA8707A-1FFD-49A0-96E2-C7ED1B7663C5}" presName="firstNode" presStyleLbl="node1" presStyleIdx="0" presStyleCnt="2">
        <dgm:presLayoutVars>
          <dgm:bulletEnabled val="1"/>
        </dgm:presLayoutVars>
      </dgm:prSet>
      <dgm:spPr/>
    </dgm:pt>
    <dgm:pt modelId="{871C97BC-1BAB-4EF2-8CB1-200B40D03E28}" type="pres">
      <dgm:prSet presAssocID="{3C730BBF-A3A4-4BD8-AC6B-4B5AC5EC0279}" presName="sibTrans" presStyleLbl="sibTrans2D1" presStyleIdx="0" presStyleCnt="1"/>
      <dgm:spPr/>
    </dgm:pt>
    <dgm:pt modelId="{73040F0A-03B9-4B13-94E3-C601C81B235B}" type="pres">
      <dgm:prSet presAssocID="{78FCA7A9-82B7-4149-B722-6C985DB4F3D4}" presName="lastNode" presStyleLbl="node1" presStyleIdx="1" presStyleCnt="2">
        <dgm:presLayoutVars>
          <dgm:bulletEnabled val="1"/>
        </dgm:presLayoutVars>
      </dgm:prSet>
      <dgm:spPr/>
    </dgm:pt>
  </dgm:ptLst>
  <dgm:cxnLst>
    <dgm:cxn modelId="{2A11FA02-F4C8-4E45-95A4-1C87A6D92EEE}" type="presOf" srcId="{3C730BBF-A3A4-4BD8-AC6B-4B5AC5EC0279}" destId="{871C97BC-1BAB-4EF2-8CB1-200B40D03E28}" srcOrd="0" destOrd="0" presId="urn:microsoft.com/office/officeart/2005/8/layout/bProcess2"/>
    <dgm:cxn modelId="{5E5D0647-9EDB-4C3F-8CF6-34FEAE46CF73}" srcId="{41F9A70A-C36F-469F-AE5E-9E60C34EBF79}" destId="{7EA8707A-1FFD-49A0-96E2-C7ED1B7663C5}" srcOrd="0" destOrd="0" parTransId="{5712977D-9AEC-4CAF-BF02-B339B2F2C33E}" sibTransId="{3C730BBF-A3A4-4BD8-AC6B-4B5AC5EC0279}"/>
    <dgm:cxn modelId="{0F56BC71-5F63-44E9-82C5-04A7DBC092A4}" type="presOf" srcId="{7EA8707A-1FFD-49A0-96E2-C7ED1B7663C5}" destId="{1F110275-1B5A-4424-B490-980C2227FF1F}" srcOrd="0" destOrd="0" presId="urn:microsoft.com/office/officeart/2005/8/layout/bProcess2"/>
    <dgm:cxn modelId="{56B37E7B-25A9-4DAB-83DD-7C383D04DFAD}" type="presOf" srcId="{41F9A70A-C36F-469F-AE5E-9E60C34EBF79}" destId="{520E548E-16A8-4271-A60F-6611EC581560}" srcOrd="0" destOrd="0" presId="urn:microsoft.com/office/officeart/2005/8/layout/bProcess2"/>
    <dgm:cxn modelId="{82CF0EA8-BD46-4BAE-A11D-B05DD8D75F00}" srcId="{41F9A70A-C36F-469F-AE5E-9E60C34EBF79}" destId="{78FCA7A9-82B7-4149-B722-6C985DB4F3D4}" srcOrd="1" destOrd="0" parTransId="{5D45F7E1-7554-4C2C-8D38-603D64FAF52E}" sibTransId="{82053E95-0D8B-49CF-A0B6-C53AEB6017FF}"/>
    <dgm:cxn modelId="{CD2B16CD-5D01-4838-A2D6-139E7F311419}" type="presOf" srcId="{78FCA7A9-82B7-4149-B722-6C985DB4F3D4}" destId="{73040F0A-03B9-4B13-94E3-C601C81B235B}" srcOrd="0" destOrd="0" presId="urn:microsoft.com/office/officeart/2005/8/layout/bProcess2"/>
    <dgm:cxn modelId="{124C311A-7DCD-4E02-8F7C-5A2801B1B69C}" type="presParOf" srcId="{520E548E-16A8-4271-A60F-6611EC581560}" destId="{1F110275-1B5A-4424-B490-980C2227FF1F}" srcOrd="0" destOrd="0" presId="urn:microsoft.com/office/officeart/2005/8/layout/bProcess2"/>
    <dgm:cxn modelId="{DB7A0111-2DFD-4FB0-AB46-68D6CD20FF2B}" type="presParOf" srcId="{520E548E-16A8-4271-A60F-6611EC581560}" destId="{871C97BC-1BAB-4EF2-8CB1-200B40D03E28}" srcOrd="1" destOrd="0" presId="urn:microsoft.com/office/officeart/2005/8/layout/bProcess2"/>
    <dgm:cxn modelId="{85CAF421-268C-499C-849B-A3CACE84995C}" type="presParOf" srcId="{520E548E-16A8-4271-A60F-6611EC581560}" destId="{73040F0A-03B9-4B13-94E3-C601C81B235B}" srcOrd="2"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053F88-CCFE-4468-8FE2-8C7EACD56E1D}"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DA3379D7-85FD-45CC-A902-7D278531E546}">
      <dgm:prSet/>
      <dgm:spPr/>
      <dgm:t>
        <a:bodyPr/>
        <a:lstStyle/>
        <a:p>
          <a:pPr rtl="0"/>
          <a:r>
            <a:rPr lang="en-US" b="0" i="0" dirty="0"/>
            <a:t>About 40%</a:t>
          </a:r>
          <a:r>
            <a:rPr lang="en-US" b="0" i="0" dirty="0">
              <a:latin typeface="Calibri Light" panose="020F0302020204030204"/>
            </a:rPr>
            <a:t> </a:t>
          </a:r>
          <a:r>
            <a:rPr lang="en-US" b="0" i="0" dirty="0"/>
            <a:t> patients </a:t>
          </a:r>
          <a:r>
            <a:rPr lang="en-US" dirty="0"/>
            <a:t>experience thrombosis </a:t>
          </a:r>
          <a:r>
            <a:rPr lang="en-US" b="0" i="0" dirty="0"/>
            <a:t>during </a:t>
          </a:r>
          <a:r>
            <a:rPr lang="en-US" dirty="0"/>
            <a:t>their</a:t>
          </a:r>
          <a:r>
            <a:rPr lang="en-US" b="0" i="0" dirty="0"/>
            <a:t> disease.</a:t>
          </a:r>
          <a:r>
            <a:rPr lang="en-US" dirty="0"/>
            <a:t> </a:t>
          </a:r>
        </a:p>
      </dgm:t>
    </dgm:pt>
    <dgm:pt modelId="{89DFCF63-F7E3-4296-9F1A-8969C06E6885}" type="parTrans" cxnId="{67FDFA87-D1FD-481F-9BF5-AF646EFC5F7F}">
      <dgm:prSet/>
      <dgm:spPr/>
      <dgm:t>
        <a:bodyPr/>
        <a:lstStyle/>
        <a:p>
          <a:endParaRPr lang="en-US"/>
        </a:p>
      </dgm:t>
    </dgm:pt>
    <dgm:pt modelId="{ACEEE30A-EC4E-4E3C-9870-259C1D6A7533}" type="sibTrans" cxnId="{67FDFA87-D1FD-481F-9BF5-AF646EFC5F7F}">
      <dgm:prSet/>
      <dgm:spPr/>
      <dgm:t>
        <a:bodyPr/>
        <a:lstStyle/>
        <a:p>
          <a:endParaRPr lang="en-US"/>
        </a:p>
      </dgm:t>
    </dgm:pt>
    <dgm:pt modelId="{EFA3B075-A0A0-483E-85B2-7DB8EF1ED107}">
      <dgm:prSet/>
      <dgm:spPr/>
      <dgm:t>
        <a:bodyPr/>
        <a:lstStyle/>
        <a:p>
          <a:r>
            <a:rPr lang="en-US" dirty="0"/>
            <a:t>L</a:t>
          </a:r>
          <a:r>
            <a:rPr lang="en-US" b="0" i="0" dirty="0"/>
            <a:t>eading cause of significant morbidity</a:t>
          </a:r>
          <a:r>
            <a:rPr lang="en-US" dirty="0"/>
            <a:t> </a:t>
          </a:r>
        </a:p>
      </dgm:t>
    </dgm:pt>
    <dgm:pt modelId="{7CC9AD33-CA16-43F7-B5AA-EC8A97A32CC9}" type="parTrans" cxnId="{F3A2583B-BAF1-4C8C-B077-A95103B203CB}">
      <dgm:prSet/>
      <dgm:spPr/>
      <dgm:t>
        <a:bodyPr/>
        <a:lstStyle/>
        <a:p>
          <a:endParaRPr lang="en-US"/>
        </a:p>
      </dgm:t>
    </dgm:pt>
    <dgm:pt modelId="{441A9939-E84D-439A-9726-E406D4A1B327}" type="sibTrans" cxnId="{F3A2583B-BAF1-4C8C-B077-A95103B203CB}">
      <dgm:prSet/>
      <dgm:spPr/>
      <dgm:t>
        <a:bodyPr/>
        <a:lstStyle/>
        <a:p>
          <a:endParaRPr lang="en-US"/>
        </a:p>
      </dgm:t>
    </dgm:pt>
    <dgm:pt modelId="{D230A93F-E719-45B6-A56A-25F6DCE782A3}">
      <dgm:prSet/>
      <dgm:spPr/>
      <dgm:t>
        <a:bodyPr/>
        <a:lstStyle/>
        <a:p>
          <a:pPr rtl="0"/>
          <a:r>
            <a:rPr lang="en-US" b="0" i="0" dirty="0"/>
            <a:t>Venous</a:t>
          </a:r>
          <a:r>
            <a:rPr lang="en-US" b="0" i="0" dirty="0">
              <a:latin typeface="Calibri Light" panose="020F0302020204030204"/>
            </a:rPr>
            <a:t> clots</a:t>
          </a:r>
          <a:r>
            <a:rPr lang="en-US" b="0" i="0" dirty="0"/>
            <a:t> more common than arterial </a:t>
          </a:r>
          <a:r>
            <a:rPr lang="en-US" dirty="0">
              <a:latin typeface="Calibri Light" panose="020F0302020204030204"/>
            </a:rPr>
            <a:t>clots. </a:t>
          </a:r>
          <a:endParaRPr lang="en-US" dirty="0"/>
        </a:p>
      </dgm:t>
    </dgm:pt>
    <dgm:pt modelId="{FA11F3B8-1D19-4AAC-9A61-C0B0A2199266}" type="parTrans" cxnId="{FD5E1AFA-A0AD-4F9B-8E39-D9B9E5D77C60}">
      <dgm:prSet/>
      <dgm:spPr/>
      <dgm:t>
        <a:bodyPr/>
        <a:lstStyle/>
        <a:p>
          <a:endParaRPr lang="en-US"/>
        </a:p>
      </dgm:t>
    </dgm:pt>
    <dgm:pt modelId="{1349F785-6F23-485B-9070-6D6503BB5BE2}" type="sibTrans" cxnId="{FD5E1AFA-A0AD-4F9B-8E39-D9B9E5D77C60}">
      <dgm:prSet/>
      <dgm:spPr/>
      <dgm:t>
        <a:bodyPr/>
        <a:lstStyle/>
        <a:p>
          <a:endParaRPr lang="en-US"/>
        </a:p>
      </dgm:t>
    </dgm:pt>
    <dgm:pt modelId="{C90EC9C3-C7C2-4574-A981-21CFA88FC436}">
      <dgm:prSet/>
      <dgm:spPr/>
      <dgm:t>
        <a:bodyPr/>
        <a:lstStyle/>
        <a:p>
          <a:pPr rtl="0"/>
          <a:r>
            <a:rPr lang="en-US" b="0" i="0" dirty="0"/>
            <a:t>Cerebral and intraabdominal venous </a:t>
          </a:r>
          <a:r>
            <a:rPr lang="en-US" b="0" i="0" dirty="0">
              <a:latin typeface="Calibri Light" panose="020F0302020204030204"/>
            </a:rPr>
            <a:t>clots </a:t>
          </a:r>
          <a:r>
            <a:rPr lang="en-US" b="0" i="0" dirty="0"/>
            <a:t>is commonly seen.</a:t>
          </a:r>
          <a:endParaRPr lang="en-US" dirty="0"/>
        </a:p>
      </dgm:t>
    </dgm:pt>
    <dgm:pt modelId="{AA075BA9-1D10-4199-A002-EA6162C9F439}" type="parTrans" cxnId="{EC1CF0E6-D3AD-49E3-AC29-5489335313C6}">
      <dgm:prSet/>
      <dgm:spPr/>
      <dgm:t>
        <a:bodyPr/>
        <a:lstStyle/>
        <a:p>
          <a:endParaRPr lang="en-US"/>
        </a:p>
      </dgm:t>
    </dgm:pt>
    <dgm:pt modelId="{FB3374D4-3644-4208-A97A-C15C37C31F75}" type="sibTrans" cxnId="{EC1CF0E6-D3AD-49E3-AC29-5489335313C6}">
      <dgm:prSet/>
      <dgm:spPr/>
      <dgm:t>
        <a:bodyPr/>
        <a:lstStyle/>
        <a:p>
          <a:endParaRPr lang="en-US"/>
        </a:p>
      </dgm:t>
    </dgm:pt>
    <dgm:pt modelId="{12878E09-CC5F-463E-A07C-2946D997F7D8}">
      <dgm:prSet/>
      <dgm:spPr/>
      <dgm:t>
        <a:bodyPr/>
        <a:lstStyle/>
        <a:p>
          <a:pPr rtl="0"/>
          <a:r>
            <a:rPr lang="en-US" b="0" i="0" dirty="0"/>
            <a:t>The hepatic vein is the most common site for </a:t>
          </a:r>
          <a:r>
            <a:rPr lang="en-US" dirty="0">
              <a:latin typeface="Calibri Light" panose="020F0302020204030204"/>
            </a:rPr>
            <a:t>clots. </a:t>
          </a:r>
          <a:endParaRPr lang="en-US" dirty="0"/>
        </a:p>
      </dgm:t>
    </dgm:pt>
    <dgm:pt modelId="{6DA9131B-1CBF-422F-8844-4689A4DEB4AD}" type="parTrans" cxnId="{A5213BEA-8B22-409D-B704-C52605E464BA}">
      <dgm:prSet/>
      <dgm:spPr/>
      <dgm:t>
        <a:bodyPr/>
        <a:lstStyle/>
        <a:p>
          <a:endParaRPr lang="en-US"/>
        </a:p>
      </dgm:t>
    </dgm:pt>
    <dgm:pt modelId="{BCF89DD6-A61F-45C0-ADB0-0237F8C92F82}" type="sibTrans" cxnId="{A5213BEA-8B22-409D-B704-C52605E464BA}">
      <dgm:prSet/>
      <dgm:spPr/>
      <dgm:t>
        <a:bodyPr/>
        <a:lstStyle/>
        <a:p>
          <a:endParaRPr lang="en-US"/>
        </a:p>
      </dgm:t>
    </dgm:pt>
    <dgm:pt modelId="{5094F28D-D95B-4A6E-983B-E17441D31ADB}" type="pres">
      <dgm:prSet presAssocID="{EA053F88-CCFE-4468-8FE2-8C7EACD56E1D}" presName="vert0" presStyleCnt="0">
        <dgm:presLayoutVars>
          <dgm:dir/>
          <dgm:animOne val="branch"/>
          <dgm:animLvl val="lvl"/>
        </dgm:presLayoutVars>
      </dgm:prSet>
      <dgm:spPr/>
    </dgm:pt>
    <dgm:pt modelId="{ADC5E536-0BF8-4DEA-ADBF-43B2FCF478F0}" type="pres">
      <dgm:prSet presAssocID="{DA3379D7-85FD-45CC-A902-7D278531E546}" presName="thickLine" presStyleLbl="alignNode1" presStyleIdx="0" presStyleCnt="5"/>
      <dgm:spPr/>
    </dgm:pt>
    <dgm:pt modelId="{1329E8CF-CCBD-4E48-8C5F-BC5E1B6858D9}" type="pres">
      <dgm:prSet presAssocID="{DA3379D7-85FD-45CC-A902-7D278531E546}" presName="horz1" presStyleCnt="0"/>
      <dgm:spPr/>
    </dgm:pt>
    <dgm:pt modelId="{AA2699D9-C48C-48A2-B344-6CD00E44081E}" type="pres">
      <dgm:prSet presAssocID="{DA3379D7-85FD-45CC-A902-7D278531E546}" presName="tx1" presStyleLbl="revTx" presStyleIdx="0" presStyleCnt="5"/>
      <dgm:spPr/>
    </dgm:pt>
    <dgm:pt modelId="{FAEEDA8D-E649-4571-A689-56F0D625A9F5}" type="pres">
      <dgm:prSet presAssocID="{DA3379D7-85FD-45CC-A902-7D278531E546}" presName="vert1" presStyleCnt="0"/>
      <dgm:spPr/>
    </dgm:pt>
    <dgm:pt modelId="{B51C8A57-0930-47E2-B228-8CA93CF42209}" type="pres">
      <dgm:prSet presAssocID="{EFA3B075-A0A0-483E-85B2-7DB8EF1ED107}" presName="thickLine" presStyleLbl="alignNode1" presStyleIdx="1" presStyleCnt="5"/>
      <dgm:spPr/>
    </dgm:pt>
    <dgm:pt modelId="{9E250A92-CEAE-4AFF-82F9-81B6429B2D58}" type="pres">
      <dgm:prSet presAssocID="{EFA3B075-A0A0-483E-85B2-7DB8EF1ED107}" presName="horz1" presStyleCnt="0"/>
      <dgm:spPr/>
    </dgm:pt>
    <dgm:pt modelId="{39213BFD-FEB5-4FFA-AA3E-ED911AD8C3D3}" type="pres">
      <dgm:prSet presAssocID="{EFA3B075-A0A0-483E-85B2-7DB8EF1ED107}" presName="tx1" presStyleLbl="revTx" presStyleIdx="1" presStyleCnt="5"/>
      <dgm:spPr/>
    </dgm:pt>
    <dgm:pt modelId="{53289D29-831D-41AC-B70A-99B042835A54}" type="pres">
      <dgm:prSet presAssocID="{EFA3B075-A0A0-483E-85B2-7DB8EF1ED107}" presName="vert1" presStyleCnt="0"/>
      <dgm:spPr/>
    </dgm:pt>
    <dgm:pt modelId="{E78A79B0-F997-44F9-B425-0088587DEA6F}" type="pres">
      <dgm:prSet presAssocID="{D230A93F-E719-45B6-A56A-25F6DCE782A3}" presName="thickLine" presStyleLbl="alignNode1" presStyleIdx="2" presStyleCnt="5"/>
      <dgm:spPr/>
    </dgm:pt>
    <dgm:pt modelId="{AD45FB7D-F2E6-44A4-9B0D-D4AFF6D917E7}" type="pres">
      <dgm:prSet presAssocID="{D230A93F-E719-45B6-A56A-25F6DCE782A3}" presName="horz1" presStyleCnt="0"/>
      <dgm:spPr/>
    </dgm:pt>
    <dgm:pt modelId="{3976C6E6-B03C-4444-A8EB-8FEB4203C764}" type="pres">
      <dgm:prSet presAssocID="{D230A93F-E719-45B6-A56A-25F6DCE782A3}" presName="tx1" presStyleLbl="revTx" presStyleIdx="2" presStyleCnt="5"/>
      <dgm:spPr/>
    </dgm:pt>
    <dgm:pt modelId="{187BD8FE-5DE5-4754-A86D-A6DD2D35B06C}" type="pres">
      <dgm:prSet presAssocID="{D230A93F-E719-45B6-A56A-25F6DCE782A3}" presName="vert1" presStyleCnt="0"/>
      <dgm:spPr/>
    </dgm:pt>
    <dgm:pt modelId="{DFC1188C-9CD7-4408-96CD-1184192651F8}" type="pres">
      <dgm:prSet presAssocID="{C90EC9C3-C7C2-4574-A981-21CFA88FC436}" presName="thickLine" presStyleLbl="alignNode1" presStyleIdx="3" presStyleCnt="5"/>
      <dgm:spPr/>
    </dgm:pt>
    <dgm:pt modelId="{2F53E7BE-AFAF-479A-BDB5-B6BA3FC2293B}" type="pres">
      <dgm:prSet presAssocID="{C90EC9C3-C7C2-4574-A981-21CFA88FC436}" presName="horz1" presStyleCnt="0"/>
      <dgm:spPr/>
    </dgm:pt>
    <dgm:pt modelId="{40810A05-BA8B-4379-A556-213E88009D49}" type="pres">
      <dgm:prSet presAssocID="{C90EC9C3-C7C2-4574-A981-21CFA88FC436}" presName="tx1" presStyleLbl="revTx" presStyleIdx="3" presStyleCnt="5"/>
      <dgm:spPr/>
    </dgm:pt>
    <dgm:pt modelId="{28307C19-9684-4887-A8C1-7EF742ED0200}" type="pres">
      <dgm:prSet presAssocID="{C90EC9C3-C7C2-4574-A981-21CFA88FC436}" presName="vert1" presStyleCnt="0"/>
      <dgm:spPr/>
    </dgm:pt>
    <dgm:pt modelId="{97943FF6-A2FA-4BA8-B9EB-5B32D6A54E61}" type="pres">
      <dgm:prSet presAssocID="{12878E09-CC5F-463E-A07C-2946D997F7D8}" presName="thickLine" presStyleLbl="alignNode1" presStyleIdx="4" presStyleCnt="5"/>
      <dgm:spPr/>
    </dgm:pt>
    <dgm:pt modelId="{AECA4F6C-84DB-4900-BA83-1D4F11FFC041}" type="pres">
      <dgm:prSet presAssocID="{12878E09-CC5F-463E-A07C-2946D997F7D8}" presName="horz1" presStyleCnt="0"/>
      <dgm:spPr/>
    </dgm:pt>
    <dgm:pt modelId="{84AA24E7-3844-4375-B59A-DF4EC507B085}" type="pres">
      <dgm:prSet presAssocID="{12878E09-CC5F-463E-A07C-2946D997F7D8}" presName="tx1" presStyleLbl="revTx" presStyleIdx="4" presStyleCnt="5"/>
      <dgm:spPr/>
    </dgm:pt>
    <dgm:pt modelId="{CF74B1B5-85C6-418A-957B-389731F49662}" type="pres">
      <dgm:prSet presAssocID="{12878E09-CC5F-463E-A07C-2946D997F7D8}" presName="vert1" presStyleCnt="0"/>
      <dgm:spPr/>
    </dgm:pt>
  </dgm:ptLst>
  <dgm:cxnLst>
    <dgm:cxn modelId="{C6D0F514-9111-47A2-9A18-7B3872F432B7}" type="presOf" srcId="{EFA3B075-A0A0-483E-85B2-7DB8EF1ED107}" destId="{39213BFD-FEB5-4FFA-AA3E-ED911AD8C3D3}" srcOrd="0" destOrd="0" presId="urn:microsoft.com/office/officeart/2008/layout/LinedList"/>
    <dgm:cxn modelId="{F3A2583B-BAF1-4C8C-B077-A95103B203CB}" srcId="{EA053F88-CCFE-4468-8FE2-8C7EACD56E1D}" destId="{EFA3B075-A0A0-483E-85B2-7DB8EF1ED107}" srcOrd="1" destOrd="0" parTransId="{7CC9AD33-CA16-43F7-B5AA-EC8A97A32CC9}" sibTransId="{441A9939-E84D-439A-9726-E406D4A1B327}"/>
    <dgm:cxn modelId="{B6FE103C-4D51-4A28-B0BA-E6CCD9DB7BAD}" type="presOf" srcId="{C90EC9C3-C7C2-4574-A981-21CFA88FC436}" destId="{40810A05-BA8B-4379-A556-213E88009D49}" srcOrd="0" destOrd="0" presId="urn:microsoft.com/office/officeart/2008/layout/LinedList"/>
    <dgm:cxn modelId="{0D05E545-C996-460B-8D68-6B2153889064}" type="presOf" srcId="{12878E09-CC5F-463E-A07C-2946D997F7D8}" destId="{84AA24E7-3844-4375-B59A-DF4EC507B085}" srcOrd="0" destOrd="0" presId="urn:microsoft.com/office/officeart/2008/layout/LinedList"/>
    <dgm:cxn modelId="{7804556D-D579-4DCD-86B1-A840924383A9}" type="presOf" srcId="{EA053F88-CCFE-4468-8FE2-8C7EACD56E1D}" destId="{5094F28D-D95B-4A6E-983B-E17441D31ADB}" srcOrd="0" destOrd="0" presId="urn:microsoft.com/office/officeart/2008/layout/LinedList"/>
    <dgm:cxn modelId="{67FDFA87-D1FD-481F-9BF5-AF646EFC5F7F}" srcId="{EA053F88-CCFE-4468-8FE2-8C7EACD56E1D}" destId="{DA3379D7-85FD-45CC-A902-7D278531E546}" srcOrd="0" destOrd="0" parTransId="{89DFCF63-F7E3-4296-9F1A-8969C06E6885}" sibTransId="{ACEEE30A-EC4E-4E3C-9870-259C1D6A7533}"/>
    <dgm:cxn modelId="{EBFAB5A4-740C-432B-AAC6-E670976D79B8}" type="presOf" srcId="{DA3379D7-85FD-45CC-A902-7D278531E546}" destId="{AA2699D9-C48C-48A2-B344-6CD00E44081E}" srcOrd="0" destOrd="0" presId="urn:microsoft.com/office/officeart/2008/layout/LinedList"/>
    <dgm:cxn modelId="{EC1CF0E6-D3AD-49E3-AC29-5489335313C6}" srcId="{EA053F88-CCFE-4468-8FE2-8C7EACD56E1D}" destId="{C90EC9C3-C7C2-4574-A981-21CFA88FC436}" srcOrd="3" destOrd="0" parTransId="{AA075BA9-1D10-4199-A002-EA6162C9F439}" sibTransId="{FB3374D4-3644-4208-A97A-C15C37C31F75}"/>
    <dgm:cxn modelId="{A5213BEA-8B22-409D-B704-C52605E464BA}" srcId="{EA053F88-CCFE-4468-8FE2-8C7EACD56E1D}" destId="{12878E09-CC5F-463E-A07C-2946D997F7D8}" srcOrd="4" destOrd="0" parTransId="{6DA9131B-1CBF-422F-8844-4689A4DEB4AD}" sibTransId="{BCF89DD6-A61F-45C0-ADB0-0237F8C92F82}"/>
    <dgm:cxn modelId="{80F966EC-06A9-4C61-BFA6-00C1A4F1061A}" type="presOf" srcId="{D230A93F-E719-45B6-A56A-25F6DCE782A3}" destId="{3976C6E6-B03C-4444-A8EB-8FEB4203C764}" srcOrd="0" destOrd="0" presId="urn:microsoft.com/office/officeart/2008/layout/LinedList"/>
    <dgm:cxn modelId="{FD5E1AFA-A0AD-4F9B-8E39-D9B9E5D77C60}" srcId="{EA053F88-CCFE-4468-8FE2-8C7EACD56E1D}" destId="{D230A93F-E719-45B6-A56A-25F6DCE782A3}" srcOrd="2" destOrd="0" parTransId="{FA11F3B8-1D19-4AAC-9A61-C0B0A2199266}" sibTransId="{1349F785-6F23-485B-9070-6D6503BB5BE2}"/>
    <dgm:cxn modelId="{7DBFC4A6-665D-4485-B1FE-ED32F7F7835F}" type="presParOf" srcId="{5094F28D-D95B-4A6E-983B-E17441D31ADB}" destId="{ADC5E536-0BF8-4DEA-ADBF-43B2FCF478F0}" srcOrd="0" destOrd="0" presId="urn:microsoft.com/office/officeart/2008/layout/LinedList"/>
    <dgm:cxn modelId="{2C7CD5BE-9394-4835-AFBD-B2B20BE2125B}" type="presParOf" srcId="{5094F28D-D95B-4A6E-983B-E17441D31ADB}" destId="{1329E8CF-CCBD-4E48-8C5F-BC5E1B6858D9}" srcOrd="1" destOrd="0" presId="urn:microsoft.com/office/officeart/2008/layout/LinedList"/>
    <dgm:cxn modelId="{A5A9F050-3DD9-4788-A293-F072ABF4CA95}" type="presParOf" srcId="{1329E8CF-CCBD-4E48-8C5F-BC5E1B6858D9}" destId="{AA2699D9-C48C-48A2-B344-6CD00E44081E}" srcOrd="0" destOrd="0" presId="urn:microsoft.com/office/officeart/2008/layout/LinedList"/>
    <dgm:cxn modelId="{F678FA75-78B6-46CF-8873-A0F5BBF38EA3}" type="presParOf" srcId="{1329E8CF-CCBD-4E48-8C5F-BC5E1B6858D9}" destId="{FAEEDA8D-E649-4571-A689-56F0D625A9F5}" srcOrd="1" destOrd="0" presId="urn:microsoft.com/office/officeart/2008/layout/LinedList"/>
    <dgm:cxn modelId="{4582E08B-F717-4B04-BC62-98355EEBDAB2}" type="presParOf" srcId="{5094F28D-D95B-4A6E-983B-E17441D31ADB}" destId="{B51C8A57-0930-47E2-B228-8CA93CF42209}" srcOrd="2" destOrd="0" presId="urn:microsoft.com/office/officeart/2008/layout/LinedList"/>
    <dgm:cxn modelId="{2957DE17-6BA0-48E2-AF00-60A65723A74B}" type="presParOf" srcId="{5094F28D-D95B-4A6E-983B-E17441D31ADB}" destId="{9E250A92-CEAE-4AFF-82F9-81B6429B2D58}" srcOrd="3" destOrd="0" presId="urn:microsoft.com/office/officeart/2008/layout/LinedList"/>
    <dgm:cxn modelId="{B2161BC1-BADB-4A57-9DC0-A36ADA582893}" type="presParOf" srcId="{9E250A92-CEAE-4AFF-82F9-81B6429B2D58}" destId="{39213BFD-FEB5-4FFA-AA3E-ED911AD8C3D3}" srcOrd="0" destOrd="0" presId="urn:microsoft.com/office/officeart/2008/layout/LinedList"/>
    <dgm:cxn modelId="{6569AD34-E134-48A5-ACFF-E1AA2257832C}" type="presParOf" srcId="{9E250A92-CEAE-4AFF-82F9-81B6429B2D58}" destId="{53289D29-831D-41AC-B70A-99B042835A54}" srcOrd="1" destOrd="0" presId="urn:microsoft.com/office/officeart/2008/layout/LinedList"/>
    <dgm:cxn modelId="{5D61A329-B35F-463F-93D6-DDFEBA1EB68B}" type="presParOf" srcId="{5094F28D-D95B-4A6E-983B-E17441D31ADB}" destId="{E78A79B0-F997-44F9-B425-0088587DEA6F}" srcOrd="4" destOrd="0" presId="urn:microsoft.com/office/officeart/2008/layout/LinedList"/>
    <dgm:cxn modelId="{FCE5B5F3-C22D-4143-9729-8E2D1164BB32}" type="presParOf" srcId="{5094F28D-D95B-4A6E-983B-E17441D31ADB}" destId="{AD45FB7D-F2E6-44A4-9B0D-D4AFF6D917E7}" srcOrd="5" destOrd="0" presId="urn:microsoft.com/office/officeart/2008/layout/LinedList"/>
    <dgm:cxn modelId="{7FD748EE-426A-49C2-8F0D-99CF7AD5C08F}" type="presParOf" srcId="{AD45FB7D-F2E6-44A4-9B0D-D4AFF6D917E7}" destId="{3976C6E6-B03C-4444-A8EB-8FEB4203C764}" srcOrd="0" destOrd="0" presId="urn:microsoft.com/office/officeart/2008/layout/LinedList"/>
    <dgm:cxn modelId="{C6236E12-5257-4DD9-A09A-8EA4B433CC57}" type="presParOf" srcId="{AD45FB7D-F2E6-44A4-9B0D-D4AFF6D917E7}" destId="{187BD8FE-5DE5-4754-A86D-A6DD2D35B06C}" srcOrd="1" destOrd="0" presId="urn:microsoft.com/office/officeart/2008/layout/LinedList"/>
    <dgm:cxn modelId="{0CE1F6D2-FD95-496D-9CD6-9246BED01386}" type="presParOf" srcId="{5094F28D-D95B-4A6E-983B-E17441D31ADB}" destId="{DFC1188C-9CD7-4408-96CD-1184192651F8}" srcOrd="6" destOrd="0" presId="urn:microsoft.com/office/officeart/2008/layout/LinedList"/>
    <dgm:cxn modelId="{96329EC9-2208-4471-88D6-3F05CD3E7FF4}" type="presParOf" srcId="{5094F28D-D95B-4A6E-983B-E17441D31ADB}" destId="{2F53E7BE-AFAF-479A-BDB5-B6BA3FC2293B}" srcOrd="7" destOrd="0" presId="urn:microsoft.com/office/officeart/2008/layout/LinedList"/>
    <dgm:cxn modelId="{EF4C7CCB-4053-44FF-8A12-965E901771C5}" type="presParOf" srcId="{2F53E7BE-AFAF-479A-BDB5-B6BA3FC2293B}" destId="{40810A05-BA8B-4379-A556-213E88009D49}" srcOrd="0" destOrd="0" presId="urn:microsoft.com/office/officeart/2008/layout/LinedList"/>
    <dgm:cxn modelId="{7FE4FE0F-6202-4506-988C-1B228515DE8E}" type="presParOf" srcId="{2F53E7BE-AFAF-479A-BDB5-B6BA3FC2293B}" destId="{28307C19-9684-4887-A8C1-7EF742ED0200}" srcOrd="1" destOrd="0" presId="urn:microsoft.com/office/officeart/2008/layout/LinedList"/>
    <dgm:cxn modelId="{D33F80A5-4BFC-4151-B15C-2D20E1DD7EF9}" type="presParOf" srcId="{5094F28D-D95B-4A6E-983B-E17441D31ADB}" destId="{97943FF6-A2FA-4BA8-B9EB-5B32D6A54E61}" srcOrd="8" destOrd="0" presId="urn:microsoft.com/office/officeart/2008/layout/LinedList"/>
    <dgm:cxn modelId="{E0AE9914-C766-436B-8963-594D71D5FBB7}" type="presParOf" srcId="{5094F28D-D95B-4A6E-983B-E17441D31ADB}" destId="{AECA4F6C-84DB-4900-BA83-1D4F11FFC041}" srcOrd="9" destOrd="0" presId="urn:microsoft.com/office/officeart/2008/layout/LinedList"/>
    <dgm:cxn modelId="{4D120438-2C00-4675-8F57-C4A7F50DF80D}" type="presParOf" srcId="{AECA4F6C-84DB-4900-BA83-1D4F11FFC041}" destId="{84AA24E7-3844-4375-B59A-DF4EC507B085}" srcOrd="0" destOrd="0" presId="urn:microsoft.com/office/officeart/2008/layout/LinedList"/>
    <dgm:cxn modelId="{FF662590-25BC-463A-8183-2EF82D014685}" type="presParOf" srcId="{AECA4F6C-84DB-4900-BA83-1D4F11FFC041}" destId="{CF74B1B5-85C6-418A-957B-389731F496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E14B0C-E594-44C4-839A-779AD2CCB6E4}"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EEAF25F4-BB5E-4B32-B836-987651222CD5}">
      <dgm:prSet/>
      <dgm:spPr/>
      <dgm:t>
        <a:bodyPr/>
        <a:lstStyle/>
        <a:p>
          <a:r>
            <a:rPr lang="en-US" dirty="0">
              <a:latin typeface="Calibri Light" panose="020F0302020204030204"/>
            </a:rPr>
            <a:t>Cigarette</a:t>
          </a:r>
          <a:r>
            <a:rPr lang="en-US" dirty="0"/>
            <a:t> </a:t>
          </a:r>
          <a:r>
            <a:rPr lang="en-US" dirty="0">
              <a:latin typeface="Calibri Light" panose="020F0302020204030204"/>
            </a:rPr>
            <a:t>smoking</a:t>
          </a:r>
          <a:endParaRPr lang="en-US" dirty="0"/>
        </a:p>
      </dgm:t>
    </dgm:pt>
    <dgm:pt modelId="{255EB392-FD10-4A92-97BE-3F6369A33214}" type="parTrans" cxnId="{D9E5F67A-1D51-4E94-83CC-C9193FA4C093}">
      <dgm:prSet/>
      <dgm:spPr/>
      <dgm:t>
        <a:bodyPr/>
        <a:lstStyle/>
        <a:p>
          <a:endParaRPr lang="en-US"/>
        </a:p>
      </dgm:t>
    </dgm:pt>
    <dgm:pt modelId="{8E6CF007-9CD5-447E-AF79-64540A0EA8B8}" type="sibTrans" cxnId="{D9E5F67A-1D51-4E94-83CC-C9193FA4C093}">
      <dgm:prSet/>
      <dgm:spPr/>
      <dgm:t>
        <a:bodyPr/>
        <a:lstStyle/>
        <a:p>
          <a:endParaRPr lang="en-US"/>
        </a:p>
      </dgm:t>
    </dgm:pt>
    <dgm:pt modelId="{311F50C2-3A87-4043-A9A3-F51E68FBC48B}">
      <dgm:prSet/>
      <dgm:spPr/>
      <dgm:t>
        <a:bodyPr/>
        <a:lstStyle/>
        <a:p>
          <a:r>
            <a:rPr lang="en-US" dirty="0">
              <a:latin typeface="Calibri Light" panose="020F0302020204030204"/>
            </a:rPr>
            <a:t>Diabetes</a:t>
          </a:r>
          <a:endParaRPr lang="en-US" dirty="0"/>
        </a:p>
      </dgm:t>
    </dgm:pt>
    <dgm:pt modelId="{7564F308-CE50-4CFC-B7B8-7EE808E173BF}" type="parTrans" cxnId="{1AF5F362-3B6D-4960-8321-47EFD82EDD1D}">
      <dgm:prSet/>
      <dgm:spPr/>
      <dgm:t>
        <a:bodyPr/>
        <a:lstStyle/>
        <a:p>
          <a:endParaRPr lang="en-US"/>
        </a:p>
      </dgm:t>
    </dgm:pt>
    <dgm:pt modelId="{9ECB8EEF-D116-4CD1-9398-E96B503A6F33}" type="sibTrans" cxnId="{1AF5F362-3B6D-4960-8321-47EFD82EDD1D}">
      <dgm:prSet/>
      <dgm:spPr/>
      <dgm:t>
        <a:bodyPr/>
        <a:lstStyle/>
        <a:p>
          <a:endParaRPr lang="en-US"/>
        </a:p>
      </dgm:t>
    </dgm:pt>
    <dgm:pt modelId="{A48C12EB-75D4-4878-984E-CFB2C14E16CB}">
      <dgm:prSet/>
      <dgm:spPr/>
      <dgm:t>
        <a:bodyPr/>
        <a:lstStyle/>
        <a:p>
          <a:r>
            <a:rPr lang="en-US" dirty="0"/>
            <a:t>Obesity</a:t>
          </a:r>
        </a:p>
      </dgm:t>
    </dgm:pt>
    <dgm:pt modelId="{8ABC30C4-5A48-42EF-953F-19CF4D0F2056}" type="parTrans" cxnId="{558C5E80-9518-42F5-846F-FAC5C9DBE0F9}">
      <dgm:prSet/>
      <dgm:spPr/>
      <dgm:t>
        <a:bodyPr/>
        <a:lstStyle/>
        <a:p>
          <a:endParaRPr lang="en-US"/>
        </a:p>
      </dgm:t>
    </dgm:pt>
    <dgm:pt modelId="{4FF381C0-C3D2-411B-833B-610AE9B4C8B0}" type="sibTrans" cxnId="{558C5E80-9518-42F5-846F-FAC5C9DBE0F9}">
      <dgm:prSet/>
      <dgm:spPr/>
      <dgm:t>
        <a:bodyPr/>
        <a:lstStyle/>
        <a:p>
          <a:endParaRPr lang="en-US"/>
        </a:p>
      </dgm:t>
    </dgm:pt>
    <dgm:pt modelId="{6882374E-2C1C-48E3-A291-AC1F278F6FD1}">
      <dgm:prSet/>
      <dgm:spPr/>
      <dgm:t>
        <a:bodyPr/>
        <a:lstStyle/>
        <a:p>
          <a:r>
            <a:rPr lang="en-US" dirty="0">
              <a:latin typeface="Calibri Light" panose="020F0302020204030204"/>
            </a:rPr>
            <a:t>Estro-progestin</a:t>
          </a:r>
          <a:r>
            <a:rPr lang="en-US" dirty="0"/>
            <a:t> compounds</a:t>
          </a:r>
        </a:p>
      </dgm:t>
    </dgm:pt>
    <dgm:pt modelId="{3C8CFD16-35ED-41F5-A5C6-39F6702235F7}" type="parTrans" cxnId="{2E260BFC-ED29-46B5-BAB0-DAC7BA301163}">
      <dgm:prSet/>
      <dgm:spPr/>
      <dgm:t>
        <a:bodyPr/>
        <a:lstStyle/>
        <a:p>
          <a:endParaRPr lang="en-US"/>
        </a:p>
      </dgm:t>
    </dgm:pt>
    <dgm:pt modelId="{1421DDF9-8C96-48B3-85B0-184E3A022146}" type="sibTrans" cxnId="{2E260BFC-ED29-46B5-BAB0-DAC7BA301163}">
      <dgm:prSet/>
      <dgm:spPr/>
      <dgm:t>
        <a:bodyPr/>
        <a:lstStyle/>
        <a:p>
          <a:endParaRPr lang="en-US"/>
        </a:p>
      </dgm:t>
    </dgm:pt>
    <dgm:pt modelId="{E7AE6E44-96E5-4EC6-8434-B9CEAF0A558F}">
      <dgm:prSet/>
      <dgm:spPr/>
      <dgm:t>
        <a:bodyPr/>
        <a:lstStyle/>
        <a:p>
          <a:r>
            <a:rPr lang="en-US" dirty="0"/>
            <a:t>Pregnancy</a:t>
          </a:r>
        </a:p>
      </dgm:t>
    </dgm:pt>
    <dgm:pt modelId="{3ADA92A9-C541-45DA-974B-67D2BBE28D45}" type="parTrans" cxnId="{6ACD1078-EAC0-4AAE-9CF8-3862CDB3A8B2}">
      <dgm:prSet/>
      <dgm:spPr/>
      <dgm:t>
        <a:bodyPr/>
        <a:lstStyle/>
        <a:p>
          <a:endParaRPr lang="en-US"/>
        </a:p>
      </dgm:t>
    </dgm:pt>
    <dgm:pt modelId="{87C42E4A-D0EE-49AC-AF80-3828E1C443E9}" type="sibTrans" cxnId="{6ACD1078-EAC0-4AAE-9CF8-3862CDB3A8B2}">
      <dgm:prSet/>
      <dgm:spPr/>
      <dgm:t>
        <a:bodyPr/>
        <a:lstStyle/>
        <a:p>
          <a:endParaRPr lang="en-US"/>
        </a:p>
      </dgm:t>
    </dgm:pt>
    <dgm:pt modelId="{4517E5C3-9D41-4F80-B15B-A093F26D057D}">
      <dgm:prSet/>
      <dgm:spPr/>
      <dgm:t>
        <a:bodyPr/>
        <a:lstStyle/>
        <a:p>
          <a:r>
            <a:rPr lang="en-US" dirty="0"/>
            <a:t>Surgery</a:t>
          </a:r>
        </a:p>
      </dgm:t>
    </dgm:pt>
    <dgm:pt modelId="{28BC9A1E-A9BB-4253-8D7A-A0DE1F79D4F3}" type="parTrans" cxnId="{3B53010A-95D0-4A36-8C60-4146A5760612}">
      <dgm:prSet/>
      <dgm:spPr/>
      <dgm:t>
        <a:bodyPr/>
        <a:lstStyle/>
        <a:p>
          <a:endParaRPr lang="en-US"/>
        </a:p>
      </dgm:t>
    </dgm:pt>
    <dgm:pt modelId="{484D441C-36E2-451C-9C14-3214BD80B05B}" type="sibTrans" cxnId="{3B53010A-95D0-4A36-8C60-4146A5760612}">
      <dgm:prSet/>
      <dgm:spPr/>
      <dgm:t>
        <a:bodyPr/>
        <a:lstStyle/>
        <a:p>
          <a:endParaRPr lang="en-US"/>
        </a:p>
      </dgm:t>
    </dgm:pt>
    <dgm:pt modelId="{348C8D01-228F-4962-B524-A376331B0D8B}">
      <dgm:prSet/>
      <dgm:spPr/>
      <dgm:t>
        <a:bodyPr/>
        <a:lstStyle/>
        <a:p>
          <a:r>
            <a:rPr lang="en-US" dirty="0">
              <a:latin typeface="Calibri Light" panose="020F0302020204030204"/>
            </a:rPr>
            <a:t>Prolonged</a:t>
          </a:r>
          <a:r>
            <a:rPr lang="en-US" dirty="0"/>
            <a:t> immobilization</a:t>
          </a:r>
        </a:p>
      </dgm:t>
    </dgm:pt>
    <dgm:pt modelId="{FD35AACC-785F-4655-B191-44A34871E37A}" type="parTrans" cxnId="{857979CB-ACC7-467A-B0EF-91347D0573D8}">
      <dgm:prSet/>
      <dgm:spPr/>
      <dgm:t>
        <a:bodyPr/>
        <a:lstStyle/>
        <a:p>
          <a:endParaRPr lang="en-US"/>
        </a:p>
      </dgm:t>
    </dgm:pt>
    <dgm:pt modelId="{F0A48577-8DF8-4D9E-8F46-74330CB61C19}" type="sibTrans" cxnId="{857979CB-ACC7-467A-B0EF-91347D0573D8}">
      <dgm:prSet/>
      <dgm:spPr/>
      <dgm:t>
        <a:bodyPr/>
        <a:lstStyle/>
        <a:p>
          <a:endParaRPr lang="en-US"/>
        </a:p>
      </dgm:t>
    </dgm:pt>
    <dgm:pt modelId="{8B08A307-8790-4F7D-8F68-905216F6DA4A}" type="pres">
      <dgm:prSet presAssocID="{CDE14B0C-E594-44C4-839A-779AD2CCB6E4}" presName="diagram" presStyleCnt="0">
        <dgm:presLayoutVars>
          <dgm:dir/>
          <dgm:resizeHandles val="exact"/>
        </dgm:presLayoutVars>
      </dgm:prSet>
      <dgm:spPr/>
    </dgm:pt>
    <dgm:pt modelId="{6166B48C-D978-4BC9-B415-586D5D8C9CD6}" type="pres">
      <dgm:prSet presAssocID="{EEAF25F4-BB5E-4B32-B836-987651222CD5}" presName="node" presStyleLbl="node1" presStyleIdx="0" presStyleCnt="7">
        <dgm:presLayoutVars>
          <dgm:bulletEnabled val="1"/>
        </dgm:presLayoutVars>
      </dgm:prSet>
      <dgm:spPr/>
    </dgm:pt>
    <dgm:pt modelId="{B49B85E1-51A1-45D7-95E3-4110C9F5D54B}" type="pres">
      <dgm:prSet presAssocID="{8E6CF007-9CD5-447E-AF79-64540A0EA8B8}" presName="sibTrans" presStyleCnt="0"/>
      <dgm:spPr/>
    </dgm:pt>
    <dgm:pt modelId="{D0C8CF76-AC4C-4AA2-AAF0-86CB44D377AB}" type="pres">
      <dgm:prSet presAssocID="{311F50C2-3A87-4043-A9A3-F51E68FBC48B}" presName="node" presStyleLbl="node1" presStyleIdx="1" presStyleCnt="7">
        <dgm:presLayoutVars>
          <dgm:bulletEnabled val="1"/>
        </dgm:presLayoutVars>
      </dgm:prSet>
      <dgm:spPr/>
    </dgm:pt>
    <dgm:pt modelId="{82741632-63ED-4037-9251-35A867C881C2}" type="pres">
      <dgm:prSet presAssocID="{9ECB8EEF-D116-4CD1-9398-E96B503A6F33}" presName="sibTrans" presStyleCnt="0"/>
      <dgm:spPr/>
    </dgm:pt>
    <dgm:pt modelId="{6ADE602F-C77F-4414-AEA5-440AD8B482DE}" type="pres">
      <dgm:prSet presAssocID="{A48C12EB-75D4-4878-984E-CFB2C14E16CB}" presName="node" presStyleLbl="node1" presStyleIdx="2" presStyleCnt="7">
        <dgm:presLayoutVars>
          <dgm:bulletEnabled val="1"/>
        </dgm:presLayoutVars>
      </dgm:prSet>
      <dgm:spPr/>
    </dgm:pt>
    <dgm:pt modelId="{40B77A80-1A85-47D6-A18B-A47625813952}" type="pres">
      <dgm:prSet presAssocID="{4FF381C0-C3D2-411B-833B-610AE9B4C8B0}" presName="sibTrans" presStyleCnt="0"/>
      <dgm:spPr/>
    </dgm:pt>
    <dgm:pt modelId="{395D075E-A4BA-43F8-9F6A-9C591F456E4A}" type="pres">
      <dgm:prSet presAssocID="{6882374E-2C1C-48E3-A291-AC1F278F6FD1}" presName="node" presStyleLbl="node1" presStyleIdx="3" presStyleCnt="7">
        <dgm:presLayoutVars>
          <dgm:bulletEnabled val="1"/>
        </dgm:presLayoutVars>
      </dgm:prSet>
      <dgm:spPr/>
    </dgm:pt>
    <dgm:pt modelId="{65B8FDC4-79AC-4558-9643-7C1E77E2F703}" type="pres">
      <dgm:prSet presAssocID="{1421DDF9-8C96-48B3-85B0-184E3A022146}" presName="sibTrans" presStyleCnt="0"/>
      <dgm:spPr/>
    </dgm:pt>
    <dgm:pt modelId="{6CC91CD8-CF05-4750-99D3-B268E921063F}" type="pres">
      <dgm:prSet presAssocID="{E7AE6E44-96E5-4EC6-8434-B9CEAF0A558F}" presName="node" presStyleLbl="node1" presStyleIdx="4" presStyleCnt="7">
        <dgm:presLayoutVars>
          <dgm:bulletEnabled val="1"/>
        </dgm:presLayoutVars>
      </dgm:prSet>
      <dgm:spPr/>
    </dgm:pt>
    <dgm:pt modelId="{58BC5C38-2A31-454E-AD1F-8DF729B61ADF}" type="pres">
      <dgm:prSet presAssocID="{87C42E4A-D0EE-49AC-AF80-3828E1C443E9}" presName="sibTrans" presStyleCnt="0"/>
      <dgm:spPr/>
    </dgm:pt>
    <dgm:pt modelId="{47C669A1-F579-446A-8FB2-20B6A7B5002D}" type="pres">
      <dgm:prSet presAssocID="{4517E5C3-9D41-4F80-B15B-A093F26D057D}" presName="node" presStyleLbl="node1" presStyleIdx="5" presStyleCnt="7">
        <dgm:presLayoutVars>
          <dgm:bulletEnabled val="1"/>
        </dgm:presLayoutVars>
      </dgm:prSet>
      <dgm:spPr/>
    </dgm:pt>
    <dgm:pt modelId="{AB2E6C2D-4A41-437A-8DDD-7CB5FA6A6502}" type="pres">
      <dgm:prSet presAssocID="{484D441C-36E2-451C-9C14-3214BD80B05B}" presName="sibTrans" presStyleCnt="0"/>
      <dgm:spPr/>
    </dgm:pt>
    <dgm:pt modelId="{A2957257-2D74-4DC8-9A65-C0911A01918A}" type="pres">
      <dgm:prSet presAssocID="{348C8D01-228F-4962-B524-A376331B0D8B}" presName="node" presStyleLbl="node1" presStyleIdx="6" presStyleCnt="7">
        <dgm:presLayoutVars>
          <dgm:bulletEnabled val="1"/>
        </dgm:presLayoutVars>
      </dgm:prSet>
      <dgm:spPr/>
    </dgm:pt>
  </dgm:ptLst>
  <dgm:cxnLst>
    <dgm:cxn modelId="{3B53010A-95D0-4A36-8C60-4146A5760612}" srcId="{CDE14B0C-E594-44C4-839A-779AD2CCB6E4}" destId="{4517E5C3-9D41-4F80-B15B-A093F26D057D}" srcOrd="5" destOrd="0" parTransId="{28BC9A1E-A9BB-4253-8D7A-A0DE1F79D4F3}" sibTransId="{484D441C-36E2-451C-9C14-3214BD80B05B}"/>
    <dgm:cxn modelId="{1B076E12-880B-4D8B-B2F7-A0E6D64558E8}" type="presOf" srcId="{A48C12EB-75D4-4878-984E-CFB2C14E16CB}" destId="{6ADE602F-C77F-4414-AEA5-440AD8B482DE}" srcOrd="0" destOrd="0" presId="urn:microsoft.com/office/officeart/2005/8/layout/default"/>
    <dgm:cxn modelId="{1AF5F362-3B6D-4960-8321-47EFD82EDD1D}" srcId="{CDE14B0C-E594-44C4-839A-779AD2CCB6E4}" destId="{311F50C2-3A87-4043-A9A3-F51E68FBC48B}" srcOrd="1" destOrd="0" parTransId="{7564F308-CE50-4CFC-B7B8-7EE808E173BF}" sibTransId="{9ECB8EEF-D116-4CD1-9398-E96B503A6F33}"/>
    <dgm:cxn modelId="{5BAC3B4C-5197-47CC-B3C2-C92A327EC62F}" type="presOf" srcId="{6882374E-2C1C-48E3-A291-AC1F278F6FD1}" destId="{395D075E-A4BA-43F8-9F6A-9C591F456E4A}" srcOrd="0" destOrd="0" presId="urn:microsoft.com/office/officeart/2005/8/layout/default"/>
    <dgm:cxn modelId="{D47E5171-4C6E-4BEA-8CCA-464D9C7576D4}" type="presOf" srcId="{E7AE6E44-96E5-4EC6-8434-B9CEAF0A558F}" destId="{6CC91CD8-CF05-4750-99D3-B268E921063F}" srcOrd="0" destOrd="0" presId="urn:microsoft.com/office/officeart/2005/8/layout/default"/>
    <dgm:cxn modelId="{6ACD1078-EAC0-4AAE-9CF8-3862CDB3A8B2}" srcId="{CDE14B0C-E594-44C4-839A-779AD2CCB6E4}" destId="{E7AE6E44-96E5-4EC6-8434-B9CEAF0A558F}" srcOrd="4" destOrd="0" parTransId="{3ADA92A9-C541-45DA-974B-67D2BBE28D45}" sibTransId="{87C42E4A-D0EE-49AC-AF80-3828E1C443E9}"/>
    <dgm:cxn modelId="{D9E5F67A-1D51-4E94-83CC-C9193FA4C093}" srcId="{CDE14B0C-E594-44C4-839A-779AD2CCB6E4}" destId="{EEAF25F4-BB5E-4B32-B836-987651222CD5}" srcOrd="0" destOrd="0" parTransId="{255EB392-FD10-4A92-97BE-3F6369A33214}" sibTransId="{8E6CF007-9CD5-447E-AF79-64540A0EA8B8}"/>
    <dgm:cxn modelId="{558C5E80-9518-42F5-846F-FAC5C9DBE0F9}" srcId="{CDE14B0C-E594-44C4-839A-779AD2CCB6E4}" destId="{A48C12EB-75D4-4878-984E-CFB2C14E16CB}" srcOrd="2" destOrd="0" parTransId="{8ABC30C4-5A48-42EF-953F-19CF4D0F2056}" sibTransId="{4FF381C0-C3D2-411B-833B-610AE9B4C8B0}"/>
    <dgm:cxn modelId="{55008796-014B-4075-8225-5CB64DE2E4B1}" type="presOf" srcId="{CDE14B0C-E594-44C4-839A-779AD2CCB6E4}" destId="{8B08A307-8790-4F7D-8F68-905216F6DA4A}" srcOrd="0" destOrd="0" presId="urn:microsoft.com/office/officeart/2005/8/layout/default"/>
    <dgm:cxn modelId="{6CC725BC-355B-4ABC-9EE0-22A6DD962870}" type="presOf" srcId="{311F50C2-3A87-4043-A9A3-F51E68FBC48B}" destId="{D0C8CF76-AC4C-4AA2-AAF0-86CB44D377AB}" srcOrd="0" destOrd="0" presId="urn:microsoft.com/office/officeart/2005/8/layout/default"/>
    <dgm:cxn modelId="{14D01FBD-60B3-4C61-A3C7-DB9D3D0A074A}" type="presOf" srcId="{EEAF25F4-BB5E-4B32-B836-987651222CD5}" destId="{6166B48C-D978-4BC9-B415-586D5D8C9CD6}" srcOrd="0" destOrd="0" presId="urn:microsoft.com/office/officeart/2005/8/layout/default"/>
    <dgm:cxn modelId="{81DE18BF-8F78-4D25-91CD-0D085EA02D63}" type="presOf" srcId="{4517E5C3-9D41-4F80-B15B-A093F26D057D}" destId="{47C669A1-F579-446A-8FB2-20B6A7B5002D}" srcOrd="0" destOrd="0" presId="urn:microsoft.com/office/officeart/2005/8/layout/default"/>
    <dgm:cxn modelId="{857979CB-ACC7-467A-B0EF-91347D0573D8}" srcId="{CDE14B0C-E594-44C4-839A-779AD2CCB6E4}" destId="{348C8D01-228F-4962-B524-A376331B0D8B}" srcOrd="6" destOrd="0" parTransId="{FD35AACC-785F-4655-B191-44A34871E37A}" sibTransId="{F0A48577-8DF8-4D9E-8F46-74330CB61C19}"/>
    <dgm:cxn modelId="{349D2AD2-D21F-47AC-88DF-74E5C7148D08}" type="presOf" srcId="{348C8D01-228F-4962-B524-A376331B0D8B}" destId="{A2957257-2D74-4DC8-9A65-C0911A01918A}" srcOrd="0" destOrd="0" presId="urn:microsoft.com/office/officeart/2005/8/layout/default"/>
    <dgm:cxn modelId="{2E260BFC-ED29-46B5-BAB0-DAC7BA301163}" srcId="{CDE14B0C-E594-44C4-839A-779AD2CCB6E4}" destId="{6882374E-2C1C-48E3-A291-AC1F278F6FD1}" srcOrd="3" destOrd="0" parTransId="{3C8CFD16-35ED-41F5-A5C6-39F6702235F7}" sibTransId="{1421DDF9-8C96-48B3-85B0-184E3A022146}"/>
    <dgm:cxn modelId="{BB4B6FD6-6CB4-466B-A4EE-1C992A623378}" type="presParOf" srcId="{8B08A307-8790-4F7D-8F68-905216F6DA4A}" destId="{6166B48C-D978-4BC9-B415-586D5D8C9CD6}" srcOrd="0" destOrd="0" presId="urn:microsoft.com/office/officeart/2005/8/layout/default"/>
    <dgm:cxn modelId="{CEACF36C-3CB8-4BD2-BD32-CE65E2FF726B}" type="presParOf" srcId="{8B08A307-8790-4F7D-8F68-905216F6DA4A}" destId="{B49B85E1-51A1-45D7-95E3-4110C9F5D54B}" srcOrd="1" destOrd="0" presId="urn:microsoft.com/office/officeart/2005/8/layout/default"/>
    <dgm:cxn modelId="{FC8F640D-6B7B-4774-AAE5-4F806EBFEFE0}" type="presParOf" srcId="{8B08A307-8790-4F7D-8F68-905216F6DA4A}" destId="{D0C8CF76-AC4C-4AA2-AAF0-86CB44D377AB}" srcOrd="2" destOrd="0" presId="urn:microsoft.com/office/officeart/2005/8/layout/default"/>
    <dgm:cxn modelId="{1FE7E2BB-654A-4E52-9BB6-85120D6D2347}" type="presParOf" srcId="{8B08A307-8790-4F7D-8F68-905216F6DA4A}" destId="{82741632-63ED-4037-9251-35A867C881C2}" srcOrd="3" destOrd="0" presId="urn:microsoft.com/office/officeart/2005/8/layout/default"/>
    <dgm:cxn modelId="{B930BB86-9F17-4E73-82B6-D32505246C77}" type="presParOf" srcId="{8B08A307-8790-4F7D-8F68-905216F6DA4A}" destId="{6ADE602F-C77F-4414-AEA5-440AD8B482DE}" srcOrd="4" destOrd="0" presId="urn:microsoft.com/office/officeart/2005/8/layout/default"/>
    <dgm:cxn modelId="{BC110E2C-92A9-4F22-9FC0-53D33150BF79}" type="presParOf" srcId="{8B08A307-8790-4F7D-8F68-905216F6DA4A}" destId="{40B77A80-1A85-47D6-A18B-A47625813952}" srcOrd="5" destOrd="0" presId="urn:microsoft.com/office/officeart/2005/8/layout/default"/>
    <dgm:cxn modelId="{ED01A8E5-06DC-4201-91C5-01B7288CA29C}" type="presParOf" srcId="{8B08A307-8790-4F7D-8F68-905216F6DA4A}" destId="{395D075E-A4BA-43F8-9F6A-9C591F456E4A}" srcOrd="6" destOrd="0" presId="urn:microsoft.com/office/officeart/2005/8/layout/default"/>
    <dgm:cxn modelId="{B1845AFB-41CC-4FF6-81F9-14858EB1E1E3}" type="presParOf" srcId="{8B08A307-8790-4F7D-8F68-905216F6DA4A}" destId="{65B8FDC4-79AC-4558-9643-7C1E77E2F703}" srcOrd="7" destOrd="0" presId="urn:microsoft.com/office/officeart/2005/8/layout/default"/>
    <dgm:cxn modelId="{A2055661-1B2D-4FAE-86AB-C988921230CA}" type="presParOf" srcId="{8B08A307-8790-4F7D-8F68-905216F6DA4A}" destId="{6CC91CD8-CF05-4750-99D3-B268E921063F}" srcOrd="8" destOrd="0" presId="urn:microsoft.com/office/officeart/2005/8/layout/default"/>
    <dgm:cxn modelId="{B0FF4082-87C9-425E-A0C6-07C1CD5CABC0}" type="presParOf" srcId="{8B08A307-8790-4F7D-8F68-905216F6DA4A}" destId="{58BC5C38-2A31-454E-AD1F-8DF729B61ADF}" srcOrd="9" destOrd="0" presId="urn:microsoft.com/office/officeart/2005/8/layout/default"/>
    <dgm:cxn modelId="{4EE9FBD0-6A98-4C34-8C50-1E926D7A8B7F}" type="presParOf" srcId="{8B08A307-8790-4F7D-8F68-905216F6DA4A}" destId="{47C669A1-F579-446A-8FB2-20B6A7B5002D}" srcOrd="10" destOrd="0" presId="urn:microsoft.com/office/officeart/2005/8/layout/default"/>
    <dgm:cxn modelId="{94E6A5EC-2F0F-4984-BB96-3ECB7487C70C}" type="presParOf" srcId="{8B08A307-8790-4F7D-8F68-905216F6DA4A}" destId="{AB2E6C2D-4A41-437A-8DDD-7CB5FA6A6502}" srcOrd="11" destOrd="0" presId="urn:microsoft.com/office/officeart/2005/8/layout/default"/>
    <dgm:cxn modelId="{584CBA18-CE08-465B-A006-042D7BCDA22D}" type="presParOf" srcId="{8B08A307-8790-4F7D-8F68-905216F6DA4A}" destId="{A2957257-2D74-4DC8-9A65-C0911A01918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477AD1-BA13-41C9-BC5B-6A1211B6C482}"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8455619-93D4-4BA3-8365-70E4AA0BC9B9}">
      <dgm:prSet/>
      <dgm:spPr/>
      <dgm:t>
        <a:bodyPr/>
        <a:lstStyle/>
        <a:p>
          <a:r>
            <a:rPr lang="en-US" dirty="0"/>
            <a:t>Fatigue</a:t>
          </a:r>
        </a:p>
      </dgm:t>
    </dgm:pt>
    <dgm:pt modelId="{2DA3D5D8-FF8A-4276-9E3E-0B307F717EE1}" type="parTrans" cxnId="{EC06E5AF-7C13-4EF5-BCB8-8F6DD9B4849C}">
      <dgm:prSet/>
      <dgm:spPr/>
      <dgm:t>
        <a:bodyPr/>
        <a:lstStyle/>
        <a:p>
          <a:endParaRPr lang="en-US"/>
        </a:p>
      </dgm:t>
    </dgm:pt>
    <dgm:pt modelId="{A607B0EB-D5BD-491C-9E31-E56989EACA0C}" type="sibTrans" cxnId="{EC06E5AF-7C13-4EF5-BCB8-8F6DD9B4849C}">
      <dgm:prSet/>
      <dgm:spPr/>
      <dgm:t>
        <a:bodyPr/>
        <a:lstStyle/>
        <a:p>
          <a:endParaRPr lang="en-US"/>
        </a:p>
      </dgm:t>
    </dgm:pt>
    <dgm:pt modelId="{C7440B36-DFE6-453A-AE67-08B4C50323A3}">
      <dgm:prSet/>
      <dgm:spPr/>
      <dgm:t>
        <a:bodyPr/>
        <a:lstStyle/>
        <a:p>
          <a:r>
            <a:rPr lang="en-US" dirty="0"/>
            <a:t>Dyspnea</a:t>
          </a:r>
        </a:p>
      </dgm:t>
    </dgm:pt>
    <dgm:pt modelId="{C929A01A-747B-44AB-AC3E-F03B5747DCF8}" type="parTrans" cxnId="{49CF3297-84CA-4F2C-A250-99FBDFC791C0}">
      <dgm:prSet/>
      <dgm:spPr/>
      <dgm:t>
        <a:bodyPr/>
        <a:lstStyle/>
        <a:p>
          <a:endParaRPr lang="en-US"/>
        </a:p>
      </dgm:t>
    </dgm:pt>
    <dgm:pt modelId="{9C9CD018-F4A3-4E7F-BA3E-DE9FC82C1B3A}" type="sibTrans" cxnId="{49CF3297-84CA-4F2C-A250-99FBDFC791C0}">
      <dgm:prSet/>
      <dgm:spPr/>
      <dgm:t>
        <a:bodyPr/>
        <a:lstStyle/>
        <a:p>
          <a:endParaRPr lang="en-US"/>
        </a:p>
      </dgm:t>
    </dgm:pt>
    <dgm:pt modelId="{E8C78617-292D-40A7-A6CE-3AF2E727120B}">
      <dgm:prSet/>
      <dgm:spPr/>
      <dgm:t>
        <a:bodyPr/>
        <a:lstStyle/>
        <a:p>
          <a:r>
            <a:rPr lang="en-US" dirty="0"/>
            <a:t>Transfusion-dependence</a:t>
          </a:r>
        </a:p>
      </dgm:t>
    </dgm:pt>
    <dgm:pt modelId="{BC76E7CB-15AA-43B7-B7C4-98A8ABFCE4BD}" type="parTrans" cxnId="{11935806-4D1A-4B11-9813-2FA7E1ABE3CA}">
      <dgm:prSet/>
      <dgm:spPr/>
      <dgm:t>
        <a:bodyPr/>
        <a:lstStyle/>
        <a:p>
          <a:endParaRPr lang="en-US"/>
        </a:p>
      </dgm:t>
    </dgm:pt>
    <dgm:pt modelId="{C7472728-C499-4B26-91D3-65B191249D82}" type="sibTrans" cxnId="{11935806-4D1A-4B11-9813-2FA7E1ABE3CA}">
      <dgm:prSet/>
      <dgm:spPr/>
      <dgm:t>
        <a:bodyPr/>
        <a:lstStyle/>
        <a:p>
          <a:endParaRPr lang="en-US"/>
        </a:p>
      </dgm:t>
    </dgm:pt>
    <dgm:pt modelId="{9D1E1B3E-E101-4EDA-BA8C-00504F8DBFE7}">
      <dgm:prSet/>
      <dgm:spPr/>
      <dgm:t>
        <a:bodyPr/>
        <a:lstStyle/>
        <a:p>
          <a:r>
            <a:rPr lang="en-US" dirty="0"/>
            <a:t>Episodic hemoglobinuria</a:t>
          </a:r>
        </a:p>
      </dgm:t>
    </dgm:pt>
    <dgm:pt modelId="{24AD82F3-0728-45AC-B3EE-067F8D668947}" type="parTrans" cxnId="{F36429CE-7743-4F2E-91B6-D5D29D7A0078}">
      <dgm:prSet/>
      <dgm:spPr/>
      <dgm:t>
        <a:bodyPr/>
        <a:lstStyle/>
        <a:p>
          <a:endParaRPr lang="en-US"/>
        </a:p>
      </dgm:t>
    </dgm:pt>
    <dgm:pt modelId="{E858A290-A3B8-4A0D-88E5-1D164406F120}" type="sibTrans" cxnId="{F36429CE-7743-4F2E-91B6-D5D29D7A0078}">
      <dgm:prSet/>
      <dgm:spPr/>
      <dgm:t>
        <a:bodyPr/>
        <a:lstStyle/>
        <a:p>
          <a:endParaRPr lang="en-US"/>
        </a:p>
      </dgm:t>
    </dgm:pt>
    <dgm:pt modelId="{E560682B-8948-4D06-95C5-651D8130ADF5}">
      <dgm:prSet/>
      <dgm:spPr/>
      <dgm:t>
        <a:bodyPr/>
        <a:lstStyle/>
        <a:p>
          <a:r>
            <a:rPr lang="en-US" dirty="0"/>
            <a:t>Pain</a:t>
          </a:r>
        </a:p>
      </dgm:t>
    </dgm:pt>
    <dgm:pt modelId="{64E55219-5F78-4238-9FDD-CBDDA8095C13}" type="parTrans" cxnId="{9A015F4E-97EF-4F9A-B4DA-3E9BBE45E497}">
      <dgm:prSet/>
      <dgm:spPr/>
      <dgm:t>
        <a:bodyPr/>
        <a:lstStyle/>
        <a:p>
          <a:endParaRPr lang="en-US"/>
        </a:p>
      </dgm:t>
    </dgm:pt>
    <dgm:pt modelId="{92550B9C-34E0-445C-8F7D-96D65694077A}" type="sibTrans" cxnId="{9A015F4E-97EF-4F9A-B4DA-3E9BBE45E497}">
      <dgm:prSet/>
      <dgm:spPr/>
      <dgm:t>
        <a:bodyPr/>
        <a:lstStyle/>
        <a:p>
          <a:endParaRPr lang="en-US"/>
        </a:p>
      </dgm:t>
    </dgm:pt>
    <dgm:pt modelId="{E7945809-2F41-4D15-BEBF-0A150976216D}">
      <dgm:prSet/>
      <dgm:spPr/>
      <dgm:t>
        <a:bodyPr/>
        <a:lstStyle/>
        <a:p>
          <a:r>
            <a:rPr lang="en-US" dirty="0">
              <a:latin typeface="Calibri Light" panose="020F0302020204030204"/>
            </a:rPr>
            <a:t>And</a:t>
          </a:r>
          <a:r>
            <a:rPr lang="en-US" dirty="0"/>
            <a:t>/or organ dysfunction</a:t>
          </a:r>
        </a:p>
      </dgm:t>
    </dgm:pt>
    <dgm:pt modelId="{0D10B23A-19B4-4F7F-99B2-41A229F50225}" type="parTrans" cxnId="{95DF9175-F4C6-495E-8806-2CCE6EB67DAD}">
      <dgm:prSet/>
      <dgm:spPr/>
      <dgm:t>
        <a:bodyPr/>
        <a:lstStyle/>
        <a:p>
          <a:endParaRPr lang="en-US"/>
        </a:p>
      </dgm:t>
    </dgm:pt>
    <dgm:pt modelId="{8A55BF48-6907-46B3-BD34-A7E1F0DB006C}" type="sibTrans" cxnId="{95DF9175-F4C6-495E-8806-2CCE6EB67DAD}">
      <dgm:prSet/>
      <dgm:spPr/>
      <dgm:t>
        <a:bodyPr/>
        <a:lstStyle/>
        <a:p>
          <a:endParaRPr lang="en-US"/>
        </a:p>
      </dgm:t>
    </dgm:pt>
    <dgm:pt modelId="{A2374587-8892-426E-9C0E-AB1547E7D871}" type="pres">
      <dgm:prSet presAssocID="{BD477AD1-BA13-41C9-BC5B-6A1211B6C482}" presName="linear" presStyleCnt="0">
        <dgm:presLayoutVars>
          <dgm:dir/>
          <dgm:animLvl val="lvl"/>
          <dgm:resizeHandles val="exact"/>
        </dgm:presLayoutVars>
      </dgm:prSet>
      <dgm:spPr/>
    </dgm:pt>
    <dgm:pt modelId="{D5AF7DD3-0C1D-4C8B-B78C-A1D74A8EA04C}" type="pres">
      <dgm:prSet presAssocID="{58455619-93D4-4BA3-8365-70E4AA0BC9B9}" presName="parentLin" presStyleCnt="0"/>
      <dgm:spPr/>
    </dgm:pt>
    <dgm:pt modelId="{E97C82AE-45BD-4285-AC2B-F6AB57DAAD5C}" type="pres">
      <dgm:prSet presAssocID="{58455619-93D4-4BA3-8365-70E4AA0BC9B9}" presName="parentLeftMargin" presStyleLbl="node1" presStyleIdx="0" presStyleCnt="6"/>
      <dgm:spPr/>
    </dgm:pt>
    <dgm:pt modelId="{FF409983-38A1-4CE9-9A16-AEB1E0E6F77E}" type="pres">
      <dgm:prSet presAssocID="{58455619-93D4-4BA3-8365-70E4AA0BC9B9}" presName="parentText" presStyleLbl="node1" presStyleIdx="0" presStyleCnt="6">
        <dgm:presLayoutVars>
          <dgm:chMax val="0"/>
          <dgm:bulletEnabled val="1"/>
        </dgm:presLayoutVars>
      </dgm:prSet>
      <dgm:spPr/>
    </dgm:pt>
    <dgm:pt modelId="{592751B3-D004-4423-A8A7-F56360BDA4E4}" type="pres">
      <dgm:prSet presAssocID="{58455619-93D4-4BA3-8365-70E4AA0BC9B9}" presName="negativeSpace" presStyleCnt="0"/>
      <dgm:spPr/>
    </dgm:pt>
    <dgm:pt modelId="{51EE952E-5206-4C1A-8F80-C687AD59E507}" type="pres">
      <dgm:prSet presAssocID="{58455619-93D4-4BA3-8365-70E4AA0BC9B9}" presName="childText" presStyleLbl="conFgAcc1" presStyleIdx="0" presStyleCnt="6">
        <dgm:presLayoutVars>
          <dgm:bulletEnabled val="1"/>
        </dgm:presLayoutVars>
      </dgm:prSet>
      <dgm:spPr/>
    </dgm:pt>
    <dgm:pt modelId="{27806A45-9B92-4C5A-8EA8-3E8DBBB315B9}" type="pres">
      <dgm:prSet presAssocID="{A607B0EB-D5BD-491C-9E31-E56989EACA0C}" presName="spaceBetweenRectangles" presStyleCnt="0"/>
      <dgm:spPr/>
    </dgm:pt>
    <dgm:pt modelId="{EC9D6810-203A-462C-9CCF-FB60608BB668}" type="pres">
      <dgm:prSet presAssocID="{C7440B36-DFE6-453A-AE67-08B4C50323A3}" presName="parentLin" presStyleCnt="0"/>
      <dgm:spPr/>
    </dgm:pt>
    <dgm:pt modelId="{92364E57-27F3-486D-8DA7-852E66C1D003}" type="pres">
      <dgm:prSet presAssocID="{C7440B36-DFE6-453A-AE67-08B4C50323A3}" presName="parentLeftMargin" presStyleLbl="node1" presStyleIdx="0" presStyleCnt="6"/>
      <dgm:spPr/>
    </dgm:pt>
    <dgm:pt modelId="{34A1EA36-3EEF-434A-ABF1-27670B0D45D3}" type="pres">
      <dgm:prSet presAssocID="{C7440B36-DFE6-453A-AE67-08B4C50323A3}" presName="parentText" presStyleLbl="node1" presStyleIdx="1" presStyleCnt="6">
        <dgm:presLayoutVars>
          <dgm:chMax val="0"/>
          <dgm:bulletEnabled val="1"/>
        </dgm:presLayoutVars>
      </dgm:prSet>
      <dgm:spPr/>
    </dgm:pt>
    <dgm:pt modelId="{E08EB987-0AF4-4DD3-BC26-5AAD47A295E2}" type="pres">
      <dgm:prSet presAssocID="{C7440B36-DFE6-453A-AE67-08B4C50323A3}" presName="negativeSpace" presStyleCnt="0"/>
      <dgm:spPr/>
    </dgm:pt>
    <dgm:pt modelId="{AC499E58-B68D-46AB-AE48-A87BF22B2BF9}" type="pres">
      <dgm:prSet presAssocID="{C7440B36-DFE6-453A-AE67-08B4C50323A3}" presName="childText" presStyleLbl="conFgAcc1" presStyleIdx="1" presStyleCnt="6">
        <dgm:presLayoutVars>
          <dgm:bulletEnabled val="1"/>
        </dgm:presLayoutVars>
      </dgm:prSet>
      <dgm:spPr/>
    </dgm:pt>
    <dgm:pt modelId="{15B8448D-97CC-4507-9F6B-2C9233FEFA48}" type="pres">
      <dgm:prSet presAssocID="{9C9CD018-F4A3-4E7F-BA3E-DE9FC82C1B3A}" presName="spaceBetweenRectangles" presStyleCnt="0"/>
      <dgm:spPr/>
    </dgm:pt>
    <dgm:pt modelId="{92230058-97E1-45B5-A952-7267644725FE}" type="pres">
      <dgm:prSet presAssocID="{E8C78617-292D-40A7-A6CE-3AF2E727120B}" presName="parentLin" presStyleCnt="0"/>
      <dgm:spPr/>
    </dgm:pt>
    <dgm:pt modelId="{EE934F9E-E76F-4CE1-AEB2-DEEE46DAD2C7}" type="pres">
      <dgm:prSet presAssocID="{E8C78617-292D-40A7-A6CE-3AF2E727120B}" presName="parentLeftMargin" presStyleLbl="node1" presStyleIdx="1" presStyleCnt="6"/>
      <dgm:spPr/>
    </dgm:pt>
    <dgm:pt modelId="{67084FD8-F97A-4792-8F60-D6C22F841480}" type="pres">
      <dgm:prSet presAssocID="{E8C78617-292D-40A7-A6CE-3AF2E727120B}" presName="parentText" presStyleLbl="node1" presStyleIdx="2" presStyleCnt="6">
        <dgm:presLayoutVars>
          <dgm:chMax val="0"/>
          <dgm:bulletEnabled val="1"/>
        </dgm:presLayoutVars>
      </dgm:prSet>
      <dgm:spPr/>
    </dgm:pt>
    <dgm:pt modelId="{922CEBA4-EEFD-4EE0-8DC4-24DCB0F54252}" type="pres">
      <dgm:prSet presAssocID="{E8C78617-292D-40A7-A6CE-3AF2E727120B}" presName="negativeSpace" presStyleCnt="0"/>
      <dgm:spPr/>
    </dgm:pt>
    <dgm:pt modelId="{473E9475-57E2-401D-823C-6FA2E6FB999E}" type="pres">
      <dgm:prSet presAssocID="{E8C78617-292D-40A7-A6CE-3AF2E727120B}" presName="childText" presStyleLbl="conFgAcc1" presStyleIdx="2" presStyleCnt="6">
        <dgm:presLayoutVars>
          <dgm:bulletEnabled val="1"/>
        </dgm:presLayoutVars>
      </dgm:prSet>
      <dgm:spPr/>
    </dgm:pt>
    <dgm:pt modelId="{6C5C6791-1713-455F-9D18-393EC64ACF3F}" type="pres">
      <dgm:prSet presAssocID="{C7472728-C499-4B26-91D3-65B191249D82}" presName="spaceBetweenRectangles" presStyleCnt="0"/>
      <dgm:spPr/>
    </dgm:pt>
    <dgm:pt modelId="{294808D6-2EF8-4A1F-8BB5-975A9B716839}" type="pres">
      <dgm:prSet presAssocID="{9D1E1B3E-E101-4EDA-BA8C-00504F8DBFE7}" presName="parentLin" presStyleCnt="0"/>
      <dgm:spPr/>
    </dgm:pt>
    <dgm:pt modelId="{69C4620D-C6A9-4F59-99B8-BEEE00F5DAFA}" type="pres">
      <dgm:prSet presAssocID="{9D1E1B3E-E101-4EDA-BA8C-00504F8DBFE7}" presName="parentLeftMargin" presStyleLbl="node1" presStyleIdx="2" presStyleCnt="6"/>
      <dgm:spPr/>
    </dgm:pt>
    <dgm:pt modelId="{3433A895-714A-487E-B751-822B8B9B5789}" type="pres">
      <dgm:prSet presAssocID="{9D1E1B3E-E101-4EDA-BA8C-00504F8DBFE7}" presName="parentText" presStyleLbl="node1" presStyleIdx="3" presStyleCnt="6">
        <dgm:presLayoutVars>
          <dgm:chMax val="0"/>
          <dgm:bulletEnabled val="1"/>
        </dgm:presLayoutVars>
      </dgm:prSet>
      <dgm:spPr/>
    </dgm:pt>
    <dgm:pt modelId="{9D96298C-A0E7-4028-87A7-058A596F6284}" type="pres">
      <dgm:prSet presAssocID="{9D1E1B3E-E101-4EDA-BA8C-00504F8DBFE7}" presName="negativeSpace" presStyleCnt="0"/>
      <dgm:spPr/>
    </dgm:pt>
    <dgm:pt modelId="{99971FC0-7F4A-4D36-A226-33CFF69C42D8}" type="pres">
      <dgm:prSet presAssocID="{9D1E1B3E-E101-4EDA-BA8C-00504F8DBFE7}" presName="childText" presStyleLbl="conFgAcc1" presStyleIdx="3" presStyleCnt="6">
        <dgm:presLayoutVars>
          <dgm:bulletEnabled val="1"/>
        </dgm:presLayoutVars>
      </dgm:prSet>
      <dgm:spPr/>
    </dgm:pt>
    <dgm:pt modelId="{31BF2F10-B94B-4AA4-A2FB-F7F90D053D46}" type="pres">
      <dgm:prSet presAssocID="{E858A290-A3B8-4A0D-88E5-1D164406F120}" presName="spaceBetweenRectangles" presStyleCnt="0"/>
      <dgm:spPr/>
    </dgm:pt>
    <dgm:pt modelId="{C454EF08-648B-4B8B-BA43-4B055FC21368}" type="pres">
      <dgm:prSet presAssocID="{E560682B-8948-4D06-95C5-651D8130ADF5}" presName="parentLin" presStyleCnt="0"/>
      <dgm:spPr/>
    </dgm:pt>
    <dgm:pt modelId="{50241DA7-962D-458F-ABD8-736662507BC8}" type="pres">
      <dgm:prSet presAssocID="{E560682B-8948-4D06-95C5-651D8130ADF5}" presName="parentLeftMargin" presStyleLbl="node1" presStyleIdx="3" presStyleCnt="6"/>
      <dgm:spPr/>
    </dgm:pt>
    <dgm:pt modelId="{962AE461-79D0-429B-A69B-3766F68D311F}" type="pres">
      <dgm:prSet presAssocID="{E560682B-8948-4D06-95C5-651D8130ADF5}" presName="parentText" presStyleLbl="node1" presStyleIdx="4" presStyleCnt="6">
        <dgm:presLayoutVars>
          <dgm:chMax val="0"/>
          <dgm:bulletEnabled val="1"/>
        </dgm:presLayoutVars>
      </dgm:prSet>
      <dgm:spPr/>
    </dgm:pt>
    <dgm:pt modelId="{07265F89-C0A8-46C6-947D-3468ABB1E6DD}" type="pres">
      <dgm:prSet presAssocID="{E560682B-8948-4D06-95C5-651D8130ADF5}" presName="negativeSpace" presStyleCnt="0"/>
      <dgm:spPr/>
    </dgm:pt>
    <dgm:pt modelId="{AF100E4B-C839-4F0C-AFA7-13556DBEBAE3}" type="pres">
      <dgm:prSet presAssocID="{E560682B-8948-4D06-95C5-651D8130ADF5}" presName="childText" presStyleLbl="conFgAcc1" presStyleIdx="4" presStyleCnt="6">
        <dgm:presLayoutVars>
          <dgm:bulletEnabled val="1"/>
        </dgm:presLayoutVars>
      </dgm:prSet>
      <dgm:spPr/>
    </dgm:pt>
    <dgm:pt modelId="{FCDC33CB-6C9A-412F-A9D7-954952EBDE1E}" type="pres">
      <dgm:prSet presAssocID="{92550B9C-34E0-445C-8F7D-96D65694077A}" presName="spaceBetweenRectangles" presStyleCnt="0"/>
      <dgm:spPr/>
    </dgm:pt>
    <dgm:pt modelId="{8B665E19-757B-4C09-8945-BADC34BF62DE}" type="pres">
      <dgm:prSet presAssocID="{E7945809-2F41-4D15-BEBF-0A150976216D}" presName="parentLin" presStyleCnt="0"/>
      <dgm:spPr/>
    </dgm:pt>
    <dgm:pt modelId="{4D640136-5DCE-40E7-B8C5-5DB0F3468C3F}" type="pres">
      <dgm:prSet presAssocID="{E7945809-2F41-4D15-BEBF-0A150976216D}" presName="parentLeftMargin" presStyleLbl="node1" presStyleIdx="4" presStyleCnt="6"/>
      <dgm:spPr/>
    </dgm:pt>
    <dgm:pt modelId="{24446140-A805-4C27-9DBE-2FF01E5CCDC7}" type="pres">
      <dgm:prSet presAssocID="{E7945809-2F41-4D15-BEBF-0A150976216D}" presName="parentText" presStyleLbl="node1" presStyleIdx="5" presStyleCnt="6">
        <dgm:presLayoutVars>
          <dgm:chMax val="0"/>
          <dgm:bulletEnabled val="1"/>
        </dgm:presLayoutVars>
      </dgm:prSet>
      <dgm:spPr/>
    </dgm:pt>
    <dgm:pt modelId="{4E54A000-6D7E-4EB1-8C47-743F2EB5C97D}" type="pres">
      <dgm:prSet presAssocID="{E7945809-2F41-4D15-BEBF-0A150976216D}" presName="negativeSpace" presStyleCnt="0"/>
      <dgm:spPr/>
    </dgm:pt>
    <dgm:pt modelId="{8365828D-A133-49CF-AFB3-07C2EDFA3D8E}" type="pres">
      <dgm:prSet presAssocID="{E7945809-2F41-4D15-BEBF-0A150976216D}" presName="childText" presStyleLbl="conFgAcc1" presStyleIdx="5" presStyleCnt="6">
        <dgm:presLayoutVars>
          <dgm:bulletEnabled val="1"/>
        </dgm:presLayoutVars>
      </dgm:prSet>
      <dgm:spPr/>
    </dgm:pt>
  </dgm:ptLst>
  <dgm:cxnLst>
    <dgm:cxn modelId="{11935806-4D1A-4B11-9813-2FA7E1ABE3CA}" srcId="{BD477AD1-BA13-41C9-BC5B-6A1211B6C482}" destId="{E8C78617-292D-40A7-A6CE-3AF2E727120B}" srcOrd="2" destOrd="0" parTransId="{BC76E7CB-15AA-43B7-B7C4-98A8ABFCE4BD}" sibTransId="{C7472728-C499-4B26-91D3-65B191249D82}"/>
    <dgm:cxn modelId="{C8A3B80C-8711-4D1D-ADC7-EBF5DBE60E8A}" type="presOf" srcId="{E7945809-2F41-4D15-BEBF-0A150976216D}" destId="{4D640136-5DCE-40E7-B8C5-5DB0F3468C3F}" srcOrd="0" destOrd="0" presId="urn:microsoft.com/office/officeart/2005/8/layout/list1"/>
    <dgm:cxn modelId="{7C1B4716-F14F-4592-A086-03CD99644CFD}" type="presOf" srcId="{58455619-93D4-4BA3-8365-70E4AA0BC9B9}" destId="{E97C82AE-45BD-4285-AC2B-F6AB57DAAD5C}" srcOrd="0" destOrd="0" presId="urn:microsoft.com/office/officeart/2005/8/layout/list1"/>
    <dgm:cxn modelId="{E452F916-EB8A-4C4E-866B-39626086EFB1}" type="presOf" srcId="{E8C78617-292D-40A7-A6CE-3AF2E727120B}" destId="{EE934F9E-E76F-4CE1-AEB2-DEEE46DAD2C7}" srcOrd="0" destOrd="0" presId="urn:microsoft.com/office/officeart/2005/8/layout/list1"/>
    <dgm:cxn modelId="{7CD00D6C-7639-4CAD-9709-FFC0151ADD6E}" type="presOf" srcId="{C7440B36-DFE6-453A-AE67-08B4C50323A3}" destId="{34A1EA36-3EEF-434A-ABF1-27670B0D45D3}" srcOrd="1" destOrd="0" presId="urn:microsoft.com/office/officeart/2005/8/layout/list1"/>
    <dgm:cxn modelId="{9A015F4E-97EF-4F9A-B4DA-3E9BBE45E497}" srcId="{BD477AD1-BA13-41C9-BC5B-6A1211B6C482}" destId="{E560682B-8948-4D06-95C5-651D8130ADF5}" srcOrd="4" destOrd="0" parTransId="{64E55219-5F78-4238-9FDD-CBDDA8095C13}" sibTransId="{92550B9C-34E0-445C-8F7D-96D65694077A}"/>
    <dgm:cxn modelId="{95DF9175-F4C6-495E-8806-2CCE6EB67DAD}" srcId="{BD477AD1-BA13-41C9-BC5B-6A1211B6C482}" destId="{E7945809-2F41-4D15-BEBF-0A150976216D}" srcOrd="5" destOrd="0" parTransId="{0D10B23A-19B4-4F7F-99B2-41A229F50225}" sibTransId="{8A55BF48-6907-46B3-BD34-A7E1F0DB006C}"/>
    <dgm:cxn modelId="{735B4258-9860-4E16-8B84-93FBFEDC9224}" type="presOf" srcId="{BD477AD1-BA13-41C9-BC5B-6A1211B6C482}" destId="{A2374587-8892-426E-9C0E-AB1547E7D871}" srcOrd="0" destOrd="0" presId="urn:microsoft.com/office/officeart/2005/8/layout/list1"/>
    <dgm:cxn modelId="{C9E4E878-0250-466B-91B6-D58248BFAA09}" type="presOf" srcId="{E560682B-8948-4D06-95C5-651D8130ADF5}" destId="{962AE461-79D0-429B-A69B-3766F68D311F}" srcOrd="1" destOrd="0" presId="urn:microsoft.com/office/officeart/2005/8/layout/list1"/>
    <dgm:cxn modelId="{49CF3297-84CA-4F2C-A250-99FBDFC791C0}" srcId="{BD477AD1-BA13-41C9-BC5B-6A1211B6C482}" destId="{C7440B36-DFE6-453A-AE67-08B4C50323A3}" srcOrd="1" destOrd="0" parTransId="{C929A01A-747B-44AB-AC3E-F03B5747DCF8}" sibTransId="{9C9CD018-F4A3-4E7F-BA3E-DE9FC82C1B3A}"/>
    <dgm:cxn modelId="{80B6AD98-2853-4A58-BE59-D78B6E6F6B3B}" type="presOf" srcId="{9D1E1B3E-E101-4EDA-BA8C-00504F8DBFE7}" destId="{69C4620D-C6A9-4F59-99B8-BEEE00F5DAFA}" srcOrd="0" destOrd="0" presId="urn:microsoft.com/office/officeart/2005/8/layout/list1"/>
    <dgm:cxn modelId="{EC06E5AF-7C13-4EF5-BCB8-8F6DD9B4849C}" srcId="{BD477AD1-BA13-41C9-BC5B-6A1211B6C482}" destId="{58455619-93D4-4BA3-8365-70E4AA0BC9B9}" srcOrd="0" destOrd="0" parTransId="{2DA3D5D8-FF8A-4276-9E3E-0B307F717EE1}" sibTransId="{A607B0EB-D5BD-491C-9E31-E56989EACA0C}"/>
    <dgm:cxn modelId="{E1FDBBBA-2C5F-49E6-98B8-0FC0BE27959E}" type="presOf" srcId="{58455619-93D4-4BA3-8365-70E4AA0BC9B9}" destId="{FF409983-38A1-4CE9-9A16-AEB1E0E6F77E}" srcOrd="1" destOrd="0" presId="urn:microsoft.com/office/officeart/2005/8/layout/list1"/>
    <dgm:cxn modelId="{1DA534C3-6424-4132-A015-E345801CF5FB}" type="presOf" srcId="{9D1E1B3E-E101-4EDA-BA8C-00504F8DBFE7}" destId="{3433A895-714A-487E-B751-822B8B9B5789}" srcOrd="1" destOrd="0" presId="urn:microsoft.com/office/officeart/2005/8/layout/list1"/>
    <dgm:cxn modelId="{3AEA2BC5-FD6A-471F-B95C-0D814E06D214}" type="presOf" srcId="{E8C78617-292D-40A7-A6CE-3AF2E727120B}" destId="{67084FD8-F97A-4792-8F60-D6C22F841480}" srcOrd="1" destOrd="0" presId="urn:microsoft.com/office/officeart/2005/8/layout/list1"/>
    <dgm:cxn modelId="{4DEDB5CD-6420-43BE-9592-00F14E8026F6}" type="presOf" srcId="{C7440B36-DFE6-453A-AE67-08B4C50323A3}" destId="{92364E57-27F3-486D-8DA7-852E66C1D003}" srcOrd="0" destOrd="0" presId="urn:microsoft.com/office/officeart/2005/8/layout/list1"/>
    <dgm:cxn modelId="{F36429CE-7743-4F2E-91B6-D5D29D7A0078}" srcId="{BD477AD1-BA13-41C9-BC5B-6A1211B6C482}" destId="{9D1E1B3E-E101-4EDA-BA8C-00504F8DBFE7}" srcOrd="3" destOrd="0" parTransId="{24AD82F3-0728-45AC-B3EE-067F8D668947}" sibTransId="{E858A290-A3B8-4A0D-88E5-1D164406F120}"/>
    <dgm:cxn modelId="{9CD494DE-FF5D-45D0-9612-481738322790}" type="presOf" srcId="{E7945809-2F41-4D15-BEBF-0A150976216D}" destId="{24446140-A805-4C27-9DBE-2FF01E5CCDC7}" srcOrd="1" destOrd="0" presId="urn:microsoft.com/office/officeart/2005/8/layout/list1"/>
    <dgm:cxn modelId="{5C72B0FD-10C5-43B4-A529-DE964F67FEC4}" type="presOf" srcId="{E560682B-8948-4D06-95C5-651D8130ADF5}" destId="{50241DA7-962D-458F-ABD8-736662507BC8}" srcOrd="0" destOrd="0" presId="urn:microsoft.com/office/officeart/2005/8/layout/list1"/>
    <dgm:cxn modelId="{6F387FC0-9A5D-4CD5-B1E2-8CFC63062288}" type="presParOf" srcId="{A2374587-8892-426E-9C0E-AB1547E7D871}" destId="{D5AF7DD3-0C1D-4C8B-B78C-A1D74A8EA04C}" srcOrd="0" destOrd="0" presId="urn:microsoft.com/office/officeart/2005/8/layout/list1"/>
    <dgm:cxn modelId="{1ED301FA-26C4-4580-9351-5927047FB97F}" type="presParOf" srcId="{D5AF7DD3-0C1D-4C8B-B78C-A1D74A8EA04C}" destId="{E97C82AE-45BD-4285-AC2B-F6AB57DAAD5C}" srcOrd="0" destOrd="0" presId="urn:microsoft.com/office/officeart/2005/8/layout/list1"/>
    <dgm:cxn modelId="{A99E585C-B590-462B-B807-DF6EBBC69E9F}" type="presParOf" srcId="{D5AF7DD3-0C1D-4C8B-B78C-A1D74A8EA04C}" destId="{FF409983-38A1-4CE9-9A16-AEB1E0E6F77E}" srcOrd="1" destOrd="0" presId="urn:microsoft.com/office/officeart/2005/8/layout/list1"/>
    <dgm:cxn modelId="{EBD077F5-7672-4A37-A92D-74C66025C8F9}" type="presParOf" srcId="{A2374587-8892-426E-9C0E-AB1547E7D871}" destId="{592751B3-D004-4423-A8A7-F56360BDA4E4}" srcOrd="1" destOrd="0" presId="urn:microsoft.com/office/officeart/2005/8/layout/list1"/>
    <dgm:cxn modelId="{AAB0C28A-E693-4D31-A956-2459AAA3D8D8}" type="presParOf" srcId="{A2374587-8892-426E-9C0E-AB1547E7D871}" destId="{51EE952E-5206-4C1A-8F80-C687AD59E507}" srcOrd="2" destOrd="0" presId="urn:microsoft.com/office/officeart/2005/8/layout/list1"/>
    <dgm:cxn modelId="{2CA0B1FE-4421-4CEF-A615-80D5CDDA19C9}" type="presParOf" srcId="{A2374587-8892-426E-9C0E-AB1547E7D871}" destId="{27806A45-9B92-4C5A-8EA8-3E8DBBB315B9}" srcOrd="3" destOrd="0" presId="urn:microsoft.com/office/officeart/2005/8/layout/list1"/>
    <dgm:cxn modelId="{954B417C-13E6-4646-B5C3-E232E593D6C7}" type="presParOf" srcId="{A2374587-8892-426E-9C0E-AB1547E7D871}" destId="{EC9D6810-203A-462C-9CCF-FB60608BB668}" srcOrd="4" destOrd="0" presId="urn:microsoft.com/office/officeart/2005/8/layout/list1"/>
    <dgm:cxn modelId="{2946DD90-ED5F-49F4-8E25-D6BE963056F2}" type="presParOf" srcId="{EC9D6810-203A-462C-9CCF-FB60608BB668}" destId="{92364E57-27F3-486D-8DA7-852E66C1D003}" srcOrd="0" destOrd="0" presId="urn:microsoft.com/office/officeart/2005/8/layout/list1"/>
    <dgm:cxn modelId="{CE5CBC96-F3FD-4A33-85C9-B0948D7E0018}" type="presParOf" srcId="{EC9D6810-203A-462C-9CCF-FB60608BB668}" destId="{34A1EA36-3EEF-434A-ABF1-27670B0D45D3}" srcOrd="1" destOrd="0" presId="urn:microsoft.com/office/officeart/2005/8/layout/list1"/>
    <dgm:cxn modelId="{0A1AB23A-D4E8-4016-9163-74812932844C}" type="presParOf" srcId="{A2374587-8892-426E-9C0E-AB1547E7D871}" destId="{E08EB987-0AF4-4DD3-BC26-5AAD47A295E2}" srcOrd="5" destOrd="0" presId="urn:microsoft.com/office/officeart/2005/8/layout/list1"/>
    <dgm:cxn modelId="{9853325A-DB3C-4B55-8445-0ACE096C93C7}" type="presParOf" srcId="{A2374587-8892-426E-9C0E-AB1547E7D871}" destId="{AC499E58-B68D-46AB-AE48-A87BF22B2BF9}" srcOrd="6" destOrd="0" presId="urn:microsoft.com/office/officeart/2005/8/layout/list1"/>
    <dgm:cxn modelId="{B7667913-853E-4810-AADB-784A3D8205F7}" type="presParOf" srcId="{A2374587-8892-426E-9C0E-AB1547E7D871}" destId="{15B8448D-97CC-4507-9F6B-2C9233FEFA48}" srcOrd="7" destOrd="0" presId="urn:microsoft.com/office/officeart/2005/8/layout/list1"/>
    <dgm:cxn modelId="{7DE50AA1-9A59-4EE6-9092-4D3E5C14BA6E}" type="presParOf" srcId="{A2374587-8892-426E-9C0E-AB1547E7D871}" destId="{92230058-97E1-45B5-A952-7267644725FE}" srcOrd="8" destOrd="0" presId="urn:microsoft.com/office/officeart/2005/8/layout/list1"/>
    <dgm:cxn modelId="{B5E0C38F-201B-4817-8C84-E92970046E46}" type="presParOf" srcId="{92230058-97E1-45B5-A952-7267644725FE}" destId="{EE934F9E-E76F-4CE1-AEB2-DEEE46DAD2C7}" srcOrd="0" destOrd="0" presId="urn:microsoft.com/office/officeart/2005/8/layout/list1"/>
    <dgm:cxn modelId="{5B60FC4A-C26E-4183-976D-D80AF9015CD7}" type="presParOf" srcId="{92230058-97E1-45B5-A952-7267644725FE}" destId="{67084FD8-F97A-4792-8F60-D6C22F841480}" srcOrd="1" destOrd="0" presId="urn:microsoft.com/office/officeart/2005/8/layout/list1"/>
    <dgm:cxn modelId="{41EFD815-CA0B-45C4-88DA-4CBB92267437}" type="presParOf" srcId="{A2374587-8892-426E-9C0E-AB1547E7D871}" destId="{922CEBA4-EEFD-4EE0-8DC4-24DCB0F54252}" srcOrd="9" destOrd="0" presId="urn:microsoft.com/office/officeart/2005/8/layout/list1"/>
    <dgm:cxn modelId="{3AFCD785-3771-4EFD-9C81-8C9006AB9495}" type="presParOf" srcId="{A2374587-8892-426E-9C0E-AB1547E7D871}" destId="{473E9475-57E2-401D-823C-6FA2E6FB999E}" srcOrd="10" destOrd="0" presId="urn:microsoft.com/office/officeart/2005/8/layout/list1"/>
    <dgm:cxn modelId="{584ABF0A-9335-4B55-A50E-ADB031ECF45D}" type="presParOf" srcId="{A2374587-8892-426E-9C0E-AB1547E7D871}" destId="{6C5C6791-1713-455F-9D18-393EC64ACF3F}" srcOrd="11" destOrd="0" presId="urn:microsoft.com/office/officeart/2005/8/layout/list1"/>
    <dgm:cxn modelId="{870E8B7E-F763-4840-BA40-1D8776139601}" type="presParOf" srcId="{A2374587-8892-426E-9C0E-AB1547E7D871}" destId="{294808D6-2EF8-4A1F-8BB5-975A9B716839}" srcOrd="12" destOrd="0" presId="urn:microsoft.com/office/officeart/2005/8/layout/list1"/>
    <dgm:cxn modelId="{CE704278-0544-476D-88B7-5EC6710E7E39}" type="presParOf" srcId="{294808D6-2EF8-4A1F-8BB5-975A9B716839}" destId="{69C4620D-C6A9-4F59-99B8-BEEE00F5DAFA}" srcOrd="0" destOrd="0" presId="urn:microsoft.com/office/officeart/2005/8/layout/list1"/>
    <dgm:cxn modelId="{3D6878B3-263D-4F6F-816B-BA2C154D27B7}" type="presParOf" srcId="{294808D6-2EF8-4A1F-8BB5-975A9B716839}" destId="{3433A895-714A-487E-B751-822B8B9B5789}" srcOrd="1" destOrd="0" presId="urn:microsoft.com/office/officeart/2005/8/layout/list1"/>
    <dgm:cxn modelId="{8DFB8F15-B23B-427C-9EA8-D902C359C280}" type="presParOf" srcId="{A2374587-8892-426E-9C0E-AB1547E7D871}" destId="{9D96298C-A0E7-4028-87A7-058A596F6284}" srcOrd="13" destOrd="0" presId="urn:microsoft.com/office/officeart/2005/8/layout/list1"/>
    <dgm:cxn modelId="{BB6CD317-45EB-43EC-959F-5B9C4706B3DD}" type="presParOf" srcId="{A2374587-8892-426E-9C0E-AB1547E7D871}" destId="{99971FC0-7F4A-4D36-A226-33CFF69C42D8}" srcOrd="14" destOrd="0" presId="urn:microsoft.com/office/officeart/2005/8/layout/list1"/>
    <dgm:cxn modelId="{5FA7FD61-C588-4576-A957-FBB8D25E2FD0}" type="presParOf" srcId="{A2374587-8892-426E-9C0E-AB1547E7D871}" destId="{31BF2F10-B94B-4AA4-A2FB-F7F90D053D46}" srcOrd="15" destOrd="0" presId="urn:microsoft.com/office/officeart/2005/8/layout/list1"/>
    <dgm:cxn modelId="{29528244-A50F-4353-BD0E-8D5DE2F6C5DD}" type="presParOf" srcId="{A2374587-8892-426E-9C0E-AB1547E7D871}" destId="{C454EF08-648B-4B8B-BA43-4B055FC21368}" srcOrd="16" destOrd="0" presId="urn:microsoft.com/office/officeart/2005/8/layout/list1"/>
    <dgm:cxn modelId="{5EAB0AC7-A522-4227-8F01-13989760BF15}" type="presParOf" srcId="{C454EF08-648B-4B8B-BA43-4B055FC21368}" destId="{50241DA7-962D-458F-ABD8-736662507BC8}" srcOrd="0" destOrd="0" presId="urn:microsoft.com/office/officeart/2005/8/layout/list1"/>
    <dgm:cxn modelId="{E015EEBB-3AD7-40D8-B725-2202DC8F67D2}" type="presParOf" srcId="{C454EF08-648B-4B8B-BA43-4B055FC21368}" destId="{962AE461-79D0-429B-A69B-3766F68D311F}" srcOrd="1" destOrd="0" presId="urn:microsoft.com/office/officeart/2005/8/layout/list1"/>
    <dgm:cxn modelId="{542A891B-534B-4DF2-8F46-AC8F6056D60F}" type="presParOf" srcId="{A2374587-8892-426E-9C0E-AB1547E7D871}" destId="{07265F89-C0A8-46C6-947D-3468ABB1E6DD}" srcOrd="17" destOrd="0" presId="urn:microsoft.com/office/officeart/2005/8/layout/list1"/>
    <dgm:cxn modelId="{AB930BE0-55B2-43C4-B0DF-EC300D15B2AB}" type="presParOf" srcId="{A2374587-8892-426E-9C0E-AB1547E7D871}" destId="{AF100E4B-C839-4F0C-AFA7-13556DBEBAE3}" srcOrd="18" destOrd="0" presId="urn:microsoft.com/office/officeart/2005/8/layout/list1"/>
    <dgm:cxn modelId="{09F54A0F-431B-4799-9DDF-FB9A35CFAA3E}" type="presParOf" srcId="{A2374587-8892-426E-9C0E-AB1547E7D871}" destId="{FCDC33CB-6C9A-412F-A9D7-954952EBDE1E}" srcOrd="19" destOrd="0" presId="urn:microsoft.com/office/officeart/2005/8/layout/list1"/>
    <dgm:cxn modelId="{A2854C7D-D9A3-4971-AC08-CC8F1DA1EE0F}" type="presParOf" srcId="{A2374587-8892-426E-9C0E-AB1547E7D871}" destId="{8B665E19-757B-4C09-8945-BADC34BF62DE}" srcOrd="20" destOrd="0" presId="urn:microsoft.com/office/officeart/2005/8/layout/list1"/>
    <dgm:cxn modelId="{C8CBBDC8-7880-4D91-9A84-D1663C19961F}" type="presParOf" srcId="{8B665E19-757B-4C09-8945-BADC34BF62DE}" destId="{4D640136-5DCE-40E7-B8C5-5DB0F3468C3F}" srcOrd="0" destOrd="0" presId="urn:microsoft.com/office/officeart/2005/8/layout/list1"/>
    <dgm:cxn modelId="{EBC9FA2A-383D-4806-A534-AA7C6C39E11C}" type="presParOf" srcId="{8B665E19-757B-4C09-8945-BADC34BF62DE}" destId="{24446140-A805-4C27-9DBE-2FF01E5CCDC7}" srcOrd="1" destOrd="0" presId="urn:microsoft.com/office/officeart/2005/8/layout/list1"/>
    <dgm:cxn modelId="{1189D375-695D-48EA-9CB6-3FB1D8312C61}" type="presParOf" srcId="{A2374587-8892-426E-9C0E-AB1547E7D871}" destId="{4E54A000-6D7E-4EB1-8C47-743F2EB5C97D}" srcOrd="21" destOrd="0" presId="urn:microsoft.com/office/officeart/2005/8/layout/list1"/>
    <dgm:cxn modelId="{D5DFDE0B-97C8-4DF8-A51B-8DDC8A84B57B}" type="presParOf" srcId="{A2374587-8892-426E-9C0E-AB1547E7D871}" destId="{8365828D-A133-49CF-AFB3-07C2EDFA3D8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89E079-D300-433B-9F8E-39B10585380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E141DD4-45A7-462A-A978-BC6AF372AB4E}">
      <dgm:prSet/>
      <dgm:spPr/>
      <dgm:t>
        <a:bodyPr/>
        <a:lstStyle/>
        <a:p>
          <a:r>
            <a:rPr lang="en-US"/>
            <a:t>Acute</a:t>
          </a:r>
          <a:r>
            <a:rPr lang="en-US" b="0" i="0"/>
            <a:t> or chronic </a:t>
          </a:r>
          <a:r>
            <a:rPr lang="en-US"/>
            <a:t>kidney</a:t>
          </a:r>
          <a:r>
            <a:rPr lang="en-US" b="0" i="0"/>
            <a:t> disease</a:t>
          </a:r>
          <a:endParaRPr lang="en-US"/>
        </a:p>
      </dgm:t>
    </dgm:pt>
    <dgm:pt modelId="{2F6596DC-DBB8-4AB0-8078-5512082918E6}" type="parTrans" cxnId="{A2176F2B-D0AD-4C4B-8FF9-00750EE4AAE7}">
      <dgm:prSet/>
      <dgm:spPr/>
      <dgm:t>
        <a:bodyPr/>
        <a:lstStyle/>
        <a:p>
          <a:endParaRPr lang="en-US"/>
        </a:p>
      </dgm:t>
    </dgm:pt>
    <dgm:pt modelId="{212BBF33-9F0C-4B93-B38B-44C4500A8253}" type="sibTrans" cxnId="{A2176F2B-D0AD-4C4B-8FF9-00750EE4AAE7}">
      <dgm:prSet/>
      <dgm:spPr/>
      <dgm:t>
        <a:bodyPr/>
        <a:lstStyle/>
        <a:p>
          <a:endParaRPr lang="en-US"/>
        </a:p>
      </dgm:t>
    </dgm:pt>
    <dgm:pt modelId="{EDF56AA4-DE79-4048-9BC8-FD37DE28C582}">
      <dgm:prSet/>
      <dgm:spPr/>
      <dgm:t>
        <a:bodyPr/>
        <a:lstStyle/>
        <a:p>
          <a:r>
            <a:rPr lang="en-US"/>
            <a:t>Pulmonary</a:t>
          </a:r>
          <a:r>
            <a:rPr lang="en-US" b="0" i="0"/>
            <a:t> hypertension</a:t>
          </a:r>
          <a:endParaRPr lang="en-US"/>
        </a:p>
      </dgm:t>
    </dgm:pt>
    <dgm:pt modelId="{04482CE9-FC17-4F61-92EF-621A017B6304}" type="parTrans" cxnId="{20E0FE22-87C9-41E9-9902-20CE86FB9CFB}">
      <dgm:prSet/>
      <dgm:spPr/>
      <dgm:t>
        <a:bodyPr/>
        <a:lstStyle/>
        <a:p>
          <a:endParaRPr lang="en-US"/>
        </a:p>
      </dgm:t>
    </dgm:pt>
    <dgm:pt modelId="{347AC27D-B86D-4397-A6B0-183D651D2F7F}" type="sibTrans" cxnId="{20E0FE22-87C9-41E9-9902-20CE86FB9CFB}">
      <dgm:prSet/>
      <dgm:spPr/>
      <dgm:t>
        <a:bodyPr/>
        <a:lstStyle/>
        <a:p>
          <a:endParaRPr lang="en-US"/>
        </a:p>
      </dgm:t>
    </dgm:pt>
    <dgm:pt modelId="{6DF17D83-AFC2-407B-8DBF-6FE85C84B3F5}">
      <dgm:prSet/>
      <dgm:spPr/>
      <dgm:t>
        <a:bodyPr/>
        <a:lstStyle/>
        <a:p>
          <a:r>
            <a:rPr lang="en-US"/>
            <a:t>Erectile</a:t>
          </a:r>
          <a:r>
            <a:rPr lang="en-US" b="0" i="0"/>
            <a:t> </a:t>
          </a:r>
          <a:r>
            <a:rPr lang="en-US"/>
            <a:t>dysfunction</a:t>
          </a:r>
        </a:p>
      </dgm:t>
    </dgm:pt>
    <dgm:pt modelId="{51C5DCC9-35C2-48E0-AA40-9ACA9ED5D5A5}" type="parTrans" cxnId="{E97F1551-0E13-4809-AE2C-0DA2A6300CA1}">
      <dgm:prSet/>
      <dgm:spPr/>
      <dgm:t>
        <a:bodyPr/>
        <a:lstStyle/>
        <a:p>
          <a:endParaRPr lang="en-US"/>
        </a:p>
      </dgm:t>
    </dgm:pt>
    <dgm:pt modelId="{BD1646B9-66E3-45EC-B0A7-864E9C6748FB}" type="sibTrans" cxnId="{E97F1551-0E13-4809-AE2C-0DA2A6300CA1}">
      <dgm:prSet/>
      <dgm:spPr/>
      <dgm:t>
        <a:bodyPr/>
        <a:lstStyle/>
        <a:p>
          <a:endParaRPr lang="en-US"/>
        </a:p>
      </dgm:t>
    </dgm:pt>
    <dgm:pt modelId="{A3E649E7-0A1A-49AC-BA86-BAA66975651D}">
      <dgm:prSet/>
      <dgm:spPr/>
      <dgm:t>
        <a:bodyPr/>
        <a:lstStyle/>
        <a:p>
          <a:r>
            <a:rPr lang="en-US"/>
            <a:t>Dysphagia/swallowing difficulty </a:t>
          </a:r>
        </a:p>
      </dgm:t>
    </dgm:pt>
    <dgm:pt modelId="{7174E20A-96A2-4283-B9BB-01A14EFE96E9}" type="parTrans" cxnId="{942B5740-F264-45A0-BE5C-77FDC87CEE32}">
      <dgm:prSet/>
      <dgm:spPr/>
      <dgm:t>
        <a:bodyPr/>
        <a:lstStyle/>
        <a:p>
          <a:endParaRPr lang="en-US"/>
        </a:p>
      </dgm:t>
    </dgm:pt>
    <dgm:pt modelId="{3CCDF3B6-914C-4F62-B57A-2ED6BAAFDABB}" type="sibTrans" cxnId="{942B5740-F264-45A0-BE5C-77FDC87CEE32}">
      <dgm:prSet/>
      <dgm:spPr/>
      <dgm:t>
        <a:bodyPr/>
        <a:lstStyle/>
        <a:p>
          <a:endParaRPr lang="en-US"/>
        </a:p>
      </dgm:t>
    </dgm:pt>
    <dgm:pt modelId="{86347A0B-998E-43D0-A4D4-1C3854BE934F}">
      <dgm:prSet/>
      <dgm:spPr/>
      <dgm:t>
        <a:bodyPr/>
        <a:lstStyle/>
        <a:p>
          <a:r>
            <a:rPr lang="en-US"/>
            <a:t>Sudden episodic abdominal/muscle pains </a:t>
          </a:r>
        </a:p>
      </dgm:t>
    </dgm:pt>
    <dgm:pt modelId="{1A3B0A23-85E8-4099-A4C1-2DB449AE3009}" type="parTrans" cxnId="{3A1CC51A-A90D-4FF7-98CE-26FBE5E45547}">
      <dgm:prSet/>
      <dgm:spPr/>
      <dgm:t>
        <a:bodyPr/>
        <a:lstStyle/>
        <a:p>
          <a:endParaRPr lang="en-US"/>
        </a:p>
      </dgm:t>
    </dgm:pt>
    <dgm:pt modelId="{3B9F520F-492A-4202-B7FC-B07DF7094932}" type="sibTrans" cxnId="{3A1CC51A-A90D-4FF7-98CE-26FBE5E45547}">
      <dgm:prSet/>
      <dgm:spPr/>
      <dgm:t>
        <a:bodyPr/>
        <a:lstStyle/>
        <a:p>
          <a:endParaRPr lang="en-US"/>
        </a:p>
      </dgm:t>
    </dgm:pt>
    <dgm:pt modelId="{B7DF6EB4-2D1A-40FD-942C-89BB300C2C3E}">
      <dgm:prSet/>
      <dgm:spPr/>
      <dgm:t>
        <a:bodyPr/>
        <a:lstStyle/>
        <a:p>
          <a:r>
            <a:rPr lang="en-US"/>
            <a:t>Hemoglobin release can cause blood vessels to undergo spam: constrictions ; disrupting the natural tone of the muscles. </a:t>
          </a:r>
        </a:p>
      </dgm:t>
    </dgm:pt>
    <dgm:pt modelId="{9B17EBE5-ABCC-4E63-B0F2-6A2F1C61134F}" type="parTrans" cxnId="{1E292387-9C17-4A62-9552-B4575D2ABAE6}">
      <dgm:prSet/>
      <dgm:spPr/>
      <dgm:t>
        <a:bodyPr/>
        <a:lstStyle/>
        <a:p>
          <a:endParaRPr lang="en-US"/>
        </a:p>
      </dgm:t>
    </dgm:pt>
    <dgm:pt modelId="{2FCFE474-2E5B-49E1-B7BD-EF501F1E085E}" type="sibTrans" cxnId="{1E292387-9C17-4A62-9552-B4575D2ABAE6}">
      <dgm:prSet/>
      <dgm:spPr/>
      <dgm:t>
        <a:bodyPr/>
        <a:lstStyle/>
        <a:p>
          <a:endParaRPr lang="en-US"/>
        </a:p>
      </dgm:t>
    </dgm:pt>
    <dgm:pt modelId="{10FE5C05-D5E0-4CF0-B247-A849319A2EE9}" type="pres">
      <dgm:prSet presAssocID="{6C89E079-D300-433B-9F8E-39B105853804}" presName="vert0" presStyleCnt="0">
        <dgm:presLayoutVars>
          <dgm:dir/>
          <dgm:animOne val="branch"/>
          <dgm:animLvl val="lvl"/>
        </dgm:presLayoutVars>
      </dgm:prSet>
      <dgm:spPr/>
    </dgm:pt>
    <dgm:pt modelId="{1E9887D1-BF21-4C1F-A934-4E1A8EF7B440}" type="pres">
      <dgm:prSet presAssocID="{4E141DD4-45A7-462A-A978-BC6AF372AB4E}" presName="thickLine" presStyleLbl="alignNode1" presStyleIdx="0" presStyleCnt="6"/>
      <dgm:spPr/>
    </dgm:pt>
    <dgm:pt modelId="{CB5C0306-645A-4FF3-9385-056F67E9DC43}" type="pres">
      <dgm:prSet presAssocID="{4E141DD4-45A7-462A-A978-BC6AF372AB4E}" presName="horz1" presStyleCnt="0"/>
      <dgm:spPr/>
    </dgm:pt>
    <dgm:pt modelId="{A2701FAE-883B-4912-A3E5-32AEBE16FDCE}" type="pres">
      <dgm:prSet presAssocID="{4E141DD4-45A7-462A-A978-BC6AF372AB4E}" presName="tx1" presStyleLbl="revTx" presStyleIdx="0" presStyleCnt="6"/>
      <dgm:spPr/>
    </dgm:pt>
    <dgm:pt modelId="{83EDEC50-6680-456A-8FC9-E13E5A91CC99}" type="pres">
      <dgm:prSet presAssocID="{4E141DD4-45A7-462A-A978-BC6AF372AB4E}" presName="vert1" presStyleCnt="0"/>
      <dgm:spPr/>
    </dgm:pt>
    <dgm:pt modelId="{4778CB11-E838-46BC-A624-BB05682550CC}" type="pres">
      <dgm:prSet presAssocID="{EDF56AA4-DE79-4048-9BC8-FD37DE28C582}" presName="thickLine" presStyleLbl="alignNode1" presStyleIdx="1" presStyleCnt="6"/>
      <dgm:spPr/>
    </dgm:pt>
    <dgm:pt modelId="{2B78F4D1-E752-40DA-B3EB-B3ADACFD7FA6}" type="pres">
      <dgm:prSet presAssocID="{EDF56AA4-DE79-4048-9BC8-FD37DE28C582}" presName="horz1" presStyleCnt="0"/>
      <dgm:spPr/>
    </dgm:pt>
    <dgm:pt modelId="{C10AC721-4012-4E97-8D4A-AE0544F525E1}" type="pres">
      <dgm:prSet presAssocID="{EDF56AA4-DE79-4048-9BC8-FD37DE28C582}" presName="tx1" presStyleLbl="revTx" presStyleIdx="1" presStyleCnt="6"/>
      <dgm:spPr/>
    </dgm:pt>
    <dgm:pt modelId="{234A5E2A-B2AF-4402-88F7-12DE7D3561FD}" type="pres">
      <dgm:prSet presAssocID="{EDF56AA4-DE79-4048-9BC8-FD37DE28C582}" presName="vert1" presStyleCnt="0"/>
      <dgm:spPr/>
    </dgm:pt>
    <dgm:pt modelId="{14621005-8A95-4059-A907-76EBBE3055BB}" type="pres">
      <dgm:prSet presAssocID="{6DF17D83-AFC2-407B-8DBF-6FE85C84B3F5}" presName="thickLine" presStyleLbl="alignNode1" presStyleIdx="2" presStyleCnt="6"/>
      <dgm:spPr/>
    </dgm:pt>
    <dgm:pt modelId="{B41FE1CD-4BB7-43E8-861F-F3589C777C33}" type="pres">
      <dgm:prSet presAssocID="{6DF17D83-AFC2-407B-8DBF-6FE85C84B3F5}" presName="horz1" presStyleCnt="0"/>
      <dgm:spPr/>
    </dgm:pt>
    <dgm:pt modelId="{5495401A-AFB4-4A5A-9B6C-E66A8229BCCC}" type="pres">
      <dgm:prSet presAssocID="{6DF17D83-AFC2-407B-8DBF-6FE85C84B3F5}" presName="tx1" presStyleLbl="revTx" presStyleIdx="2" presStyleCnt="6"/>
      <dgm:spPr/>
    </dgm:pt>
    <dgm:pt modelId="{108FE38D-5305-4D8B-B7ED-F0AFFA2909D3}" type="pres">
      <dgm:prSet presAssocID="{6DF17D83-AFC2-407B-8DBF-6FE85C84B3F5}" presName="vert1" presStyleCnt="0"/>
      <dgm:spPr/>
    </dgm:pt>
    <dgm:pt modelId="{A5F2AF5E-82A2-4BE1-AEC1-448E834FB942}" type="pres">
      <dgm:prSet presAssocID="{A3E649E7-0A1A-49AC-BA86-BAA66975651D}" presName="thickLine" presStyleLbl="alignNode1" presStyleIdx="3" presStyleCnt="6"/>
      <dgm:spPr/>
    </dgm:pt>
    <dgm:pt modelId="{DCAEC9BB-7D7A-47FA-94D7-05AB3C61465A}" type="pres">
      <dgm:prSet presAssocID="{A3E649E7-0A1A-49AC-BA86-BAA66975651D}" presName="horz1" presStyleCnt="0"/>
      <dgm:spPr/>
    </dgm:pt>
    <dgm:pt modelId="{BAEEC345-0981-45F6-85EC-9CFDFF3951D5}" type="pres">
      <dgm:prSet presAssocID="{A3E649E7-0A1A-49AC-BA86-BAA66975651D}" presName="tx1" presStyleLbl="revTx" presStyleIdx="3" presStyleCnt="6"/>
      <dgm:spPr/>
    </dgm:pt>
    <dgm:pt modelId="{A42D5557-E48C-461A-AEF0-E70233BF3696}" type="pres">
      <dgm:prSet presAssocID="{A3E649E7-0A1A-49AC-BA86-BAA66975651D}" presName="vert1" presStyleCnt="0"/>
      <dgm:spPr/>
    </dgm:pt>
    <dgm:pt modelId="{3674A2D7-B371-4DAB-BA78-894DDC542238}" type="pres">
      <dgm:prSet presAssocID="{86347A0B-998E-43D0-A4D4-1C3854BE934F}" presName="thickLine" presStyleLbl="alignNode1" presStyleIdx="4" presStyleCnt="6"/>
      <dgm:spPr/>
    </dgm:pt>
    <dgm:pt modelId="{C84D5502-525D-4D61-B13B-BDAD328EDB5B}" type="pres">
      <dgm:prSet presAssocID="{86347A0B-998E-43D0-A4D4-1C3854BE934F}" presName="horz1" presStyleCnt="0"/>
      <dgm:spPr/>
    </dgm:pt>
    <dgm:pt modelId="{151C635A-20EC-496E-91E5-12062214EBAE}" type="pres">
      <dgm:prSet presAssocID="{86347A0B-998E-43D0-A4D4-1C3854BE934F}" presName="tx1" presStyleLbl="revTx" presStyleIdx="4" presStyleCnt="6"/>
      <dgm:spPr/>
    </dgm:pt>
    <dgm:pt modelId="{F4CAC67D-4A56-4276-8990-3C1ADF41220A}" type="pres">
      <dgm:prSet presAssocID="{86347A0B-998E-43D0-A4D4-1C3854BE934F}" presName="vert1" presStyleCnt="0"/>
      <dgm:spPr/>
    </dgm:pt>
    <dgm:pt modelId="{E709ED71-E5CE-4B50-810C-E196EFEEBAA9}" type="pres">
      <dgm:prSet presAssocID="{B7DF6EB4-2D1A-40FD-942C-89BB300C2C3E}" presName="thickLine" presStyleLbl="alignNode1" presStyleIdx="5" presStyleCnt="6"/>
      <dgm:spPr/>
    </dgm:pt>
    <dgm:pt modelId="{D99EA2E5-EB6B-4AE3-8DDB-DB7F9B51A668}" type="pres">
      <dgm:prSet presAssocID="{B7DF6EB4-2D1A-40FD-942C-89BB300C2C3E}" presName="horz1" presStyleCnt="0"/>
      <dgm:spPr/>
    </dgm:pt>
    <dgm:pt modelId="{DC854B32-29AB-42BC-9D98-D7D2C7110638}" type="pres">
      <dgm:prSet presAssocID="{B7DF6EB4-2D1A-40FD-942C-89BB300C2C3E}" presName="tx1" presStyleLbl="revTx" presStyleIdx="5" presStyleCnt="6"/>
      <dgm:spPr/>
    </dgm:pt>
    <dgm:pt modelId="{7103D1EC-D657-48A6-9734-DC8622CBA0ED}" type="pres">
      <dgm:prSet presAssocID="{B7DF6EB4-2D1A-40FD-942C-89BB300C2C3E}" presName="vert1" presStyleCnt="0"/>
      <dgm:spPr/>
    </dgm:pt>
  </dgm:ptLst>
  <dgm:cxnLst>
    <dgm:cxn modelId="{66F12504-E386-4EAE-A723-FDA60D6FBD8C}" type="presOf" srcId="{4E141DD4-45A7-462A-A978-BC6AF372AB4E}" destId="{A2701FAE-883B-4912-A3E5-32AEBE16FDCE}" srcOrd="0" destOrd="0" presId="urn:microsoft.com/office/officeart/2008/layout/LinedList"/>
    <dgm:cxn modelId="{065F4115-67F5-4D69-895D-86AE16BA2572}" type="presOf" srcId="{86347A0B-998E-43D0-A4D4-1C3854BE934F}" destId="{151C635A-20EC-496E-91E5-12062214EBAE}" srcOrd="0" destOrd="0" presId="urn:microsoft.com/office/officeart/2008/layout/LinedList"/>
    <dgm:cxn modelId="{3A1CC51A-A90D-4FF7-98CE-26FBE5E45547}" srcId="{6C89E079-D300-433B-9F8E-39B105853804}" destId="{86347A0B-998E-43D0-A4D4-1C3854BE934F}" srcOrd="4" destOrd="0" parTransId="{1A3B0A23-85E8-4099-A4C1-2DB449AE3009}" sibTransId="{3B9F520F-492A-4202-B7FC-B07DF7094932}"/>
    <dgm:cxn modelId="{20E0FE22-87C9-41E9-9902-20CE86FB9CFB}" srcId="{6C89E079-D300-433B-9F8E-39B105853804}" destId="{EDF56AA4-DE79-4048-9BC8-FD37DE28C582}" srcOrd="1" destOrd="0" parTransId="{04482CE9-FC17-4F61-92EF-621A017B6304}" sibTransId="{347AC27D-B86D-4397-A6B0-183D651D2F7F}"/>
    <dgm:cxn modelId="{A2176F2B-D0AD-4C4B-8FF9-00750EE4AAE7}" srcId="{6C89E079-D300-433B-9F8E-39B105853804}" destId="{4E141DD4-45A7-462A-A978-BC6AF372AB4E}" srcOrd="0" destOrd="0" parTransId="{2F6596DC-DBB8-4AB0-8078-5512082918E6}" sibTransId="{212BBF33-9F0C-4B93-B38B-44C4500A8253}"/>
    <dgm:cxn modelId="{942B5740-F264-45A0-BE5C-77FDC87CEE32}" srcId="{6C89E079-D300-433B-9F8E-39B105853804}" destId="{A3E649E7-0A1A-49AC-BA86-BAA66975651D}" srcOrd="3" destOrd="0" parTransId="{7174E20A-96A2-4283-B9BB-01A14EFE96E9}" sibTransId="{3CCDF3B6-914C-4F62-B57A-2ED6BAAFDABB}"/>
    <dgm:cxn modelId="{E97F1551-0E13-4809-AE2C-0DA2A6300CA1}" srcId="{6C89E079-D300-433B-9F8E-39B105853804}" destId="{6DF17D83-AFC2-407B-8DBF-6FE85C84B3F5}" srcOrd="2" destOrd="0" parTransId="{51C5DCC9-35C2-48E0-AA40-9ACA9ED5D5A5}" sibTransId="{BD1646B9-66E3-45EC-B0A7-864E9C6748FB}"/>
    <dgm:cxn modelId="{0BE9127B-9E7A-482E-8BFA-97B44FD77E9A}" type="presOf" srcId="{EDF56AA4-DE79-4048-9BC8-FD37DE28C582}" destId="{C10AC721-4012-4E97-8D4A-AE0544F525E1}" srcOrd="0" destOrd="0" presId="urn:microsoft.com/office/officeart/2008/layout/LinedList"/>
    <dgm:cxn modelId="{1E292387-9C17-4A62-9552-B4575D2ABAE6}" srcId="{6C89E079-D300-433B-9F8E-39B105853804}" destId="{B7DF6EB4-2D1A-40FD-942C-89BB300C2C3E}" srcOrd="5" destOrd="0" parTransId="{9B17EBE5-ABCC-4E63-B0F2-6A2F1C61134F}" sibTransId="{2FCFE474-2E5B-49E1-B7BD-EF501F1E085E}"/>
    <dgm:cxn modelId="{4BC13399-07BE-453E-B0EA-FECC031A99AD}" type="presOf" srcId="{A3E649E7-0A1A-49AC-BA86-BAA66975651D}" destId="{BAEEC345-0981-45F6-85EC-9CFDFF3951D5}" srcOrd="0" destOrd="0" presId="urn:microsoft.com/office/officeart/2008/layout/LinedList"/>
    <dgm:cxn modelId="{DF94D199-1CA0-4961-B800-0989EF27907E}" type="presOf" srcId="{6C89E079-D300-433B-9F8E-39B105853804}" destId="{10FE5C05-D5E0-4CF0-B247-A849319A2EE9}" srcOrd="0" destOrd="0" presId="urn:microsoft.com/office/officeart/2008/layout/LinedList"/>
    <dgm:cxn modelId="{9BCF90C3-37C7-4B85-8903-B1E8A2263F5D}" type="presOf" srcId="{B7DF6EB4-2D1A-40FD-942C-89BB300C2C3E}" destId="{DC854B32-29AB-42BC-9D98-D7D2C7110638}" srcOrd="0" destOrd="0" presId="urn:microsoft.com/office/officeart/2008/layout/LinedList"/>
    <dgm:cxn modelId="{B5FE1ED4-B3B2-4D05-8677-FE0BBCD975C6}" type="presOf" srcId="{6DF17D83-AFC2-407B-8DBF-6FE85C84B3F5}" destId="{5495401A-AFB4-4A5A-9B6C-E66A8229BCCC}" srcOrd="0" destOrd="0" presId="urn:microsoft.com/office/officeart/2008/layout/LinedList"/>
    <dgm:cxn modelId="{37E242A8-6EAF-45EC-B3C1-E9A183D14C20}" type="presParOf" srcId="{10FE5C05-D5E0-4CF0-B247-A849319A2EE9}" destId="{1E9887D1-BF21-4C1F-A934-4E1A8EF7B440}" srcOrd="0" destOrd="0" presId="urn:microsoft.com/office/officeart/2008/layout/LinedList"/>
    <dgm:cxn modelId="{3F414E9C-506C-4CD7-9CF5-066170E4BC5D}" type="presParOf" srcId="{10FE5C05-D5E0-4CF0-B247-A849319A2EE9}" destId="{CB5C0306-645A-4FF3-9385-056F67E9DC43}" srcOrd="1" destOrd="0" presId="urn:microsoft.com/office/officeart/2008/layout/LinedList"/>
    <dgm:cxn modelId="{3746EBB7-368B-4E76-981E-A7A18E5ADE89}" type="presParOf" srcId="{CB5C0306-645A-4FF3-9385-056F67E9DC43}" destId="{A2701FAE-883B-4912-A3E5-32AEBE16FDCE}" srcOrd="0" destOrd="0" presId="urn:microsoft.com/office/officeart/2008/layout/LinedList"/>
    <dgm:cxn modelId="{C17C9482-B430-4001-BA10-BDADEBF0E9DA}" type="presParOf" srcId="{CB5C0306-645A-4FF3-9385-056F67E9DC43}" destId="{83EDEC50-6680-456A-8FC9-E13E5A91CC99}" srcOrd="1" destOrd="0" presId="urn:microsoft.com/office/officeart/2008/layout/LinedList"/>
    <dgm:cxn modelId="{ADBCD1DF-988B-460E-A7C9-AB6049AE48B0}" type="presParOf" srcId="{10FE5C05-D5E0-4CF0-B247-A849319A2EE9}" destId="{4778CB11-E838-46BC-A624-BB05682550CC}" srcOrd="2" destOrd="0" presId="urn:microsoft.com/office/officeart/2008/layout/LinedList"/>
    <dgm:cxn modelId="{BC94F2E1-8597-46EC-AD0A-F64303EA0ECE}" type="presParOf" srcId="{10FE5C05-D5E0-4CF0-B247-A849319A2EE9}" destId="{2B78F4D1-E752-40DA-B3EB-B3ADACFD7FA6}" srcOrd="3" destOrd="0" presId="urn:microsoft.com/office/officeart/2008/layout/LinedList"/>
    <dgm:cxn modelId="{7CF4C8EA-2C25-4748-B9B0-48DDD2FD742B}" type="presParOf" srcId="{2B78F4D1-E752-40DA-B3EB-B3ADACFD7FA6}" destId="{C10AC721-4012-4E97-8D4A-AE0544F525E1}" srcOrd="0" destOrd="0" presId="urn:microsoft.com/office/officeart/2008/layout/LinedList"/>
    <dgm:cxn modelId="{AE68C623-B0A6-43AF-8F6A-A5336D44E4B4}" type="presParOf" srcId="{2B78F4D1-E752-40DA-B3EB-B3ADACFD7FA6}" destId="{234A5E2A-B2AF-4402-88F7-12DE7D3561FD}" srcOrd="1" destOrd="0" presId="urn:microsoft.com/office/officeart/2008/layout/LinedList"/>
    <dgm:cxn modelId="{4531EF69-13FA-4F60-8426-282C8745E226}" type="presParOf" srcId="{10FE5C05-D5E0-4CF0-B247-A849319A2EE9}" destId="{14621005-8A95-4059-A907-76EBBE3055BB}" srcOrd="4" destOrd="0" presId="urn:microsoft.com/office/officeart/2008/layout/LinedList"/>
    <dgm:cxn modelId="{AF00BA9F-419A-4193-85F5-EE27C5EC6F8D}" type="presParOf" srcId="{10FE5C05-D5E0-4CF0-B247-A849319A2EE9}" destId="{B41FE1CD-4BB7-43E8-861F-F3589C777C33}" srcOrd="5" destOrd="0" presId="urn:microsoft.com/office/officeart/2008/layout/LinedList"/>
    <dgm:cxn modelId="{EFB7CDC9-5A40-4C2D-B563-35B8374A3BA1}" type="presParOf" srcId="{B41FE1CD-4BB7-43E8-861F-F3589C777C33}" destId="{5495401A-AFB4-4A5A-9B6C-E66A8229BCCC}" srcOrd="0" destOrd="0" presId="urn:microsoft.com/office/officeart/2008/layout/LinedList"/>
    <dgm:cxn modelId="{DC8DF26A-4EDE-4314-B7F2-068EF00FEC1F}" type="presParOf" srcId="{B41FE1CD-4BB7-43E8-861F-F3589C777C33}" destId="{108FE38D-5305-4D8B-B7ED-F0AFFA2909D3}" srcOrd="1" destOrd="0" presId="urn:microsoft.com/office/officeart/2008/layout/LinedList"/>
    <dgm:cxn modelId="{7269BDC9-ACCD-4837-9E0D-0E02DCDADB36}" type="presParOf" srcId="{10FE5C05-D5E0-4CF0-B247-A849319A2EE9}" destId="{A5F2AF5E-82A2-4BE1-AEC1-448E834FB942}" srcOrd="6" destOrd="0" presId="urn:microsoft.com/office/officeart/2008/layout/LinedList"/>
    <dgm:cxn modelId="{D2FD1DA8-1E1B-48C6-A39C-25B8A1700C2A}" type="presParOf" srcId="{10FE5C05-D5E0-4CF0-B247-A849319A2EE9}" destId="{DCAEC9BB-7D7A-47FA-94D7-05AB3C61465A}" srcOrd="7" destOrd="0" presId="urn:microsoft.com/office/officeart/2008/layout/LinedList"/>
    <dgm:cxn modelId="{4BA2C667-CDC0-4E1C-A593-635A961F379B}" type="presParOf" srcId="{DCAEC9BB-7D7A-47FA-94D7-05AB3C61465A}" destId="{BAEEC345-0981-45F6-85EC-9CFDFF3951D5}" srcOrd="0" destOrd="0" presId="urn:microsoft.com/office/officeart/2008/layout/LinedList"/>
    <dgm:cxn modelId="{CCB80551-BF44-4ED1-8CE1-407665DE3F51}" type="presParOf" srcId="{DCAEC9BB-7D7A-47FA-94D7-05AB3C61465A}" destId="{A42D5557-E48C-461A-AEF0-E70233BF3696}" srcOrd="1" destOrd="0" presId="urn:microsoft.com/office/officeart/2008/layout/LinedList"/>
    <dgm:cxn modelId="{464D4DDF-54A9-4276-A6C1-18ECF0FFC2F9}" type="presParOf" srcId="{10FE5C05-D5E0-4CF0-B247-A849319A2EE9}" destId="{3674A2D7-B371-4DAB-BA78-894DDC542238}" srcOrd="8" destOrd="0" presId="urn:microsoft.com/office/officeart/2008/layout/LinedList"/>
    <dgm:cxn modelId="{7D8412F3-4F49-4980-92B0-BB81D634A8A5}" type="presParOf" srcId="{10FE5C05-D5E0-4CF0-B247-A849319A2EE9}" destId="{C84D5502-525D-4D61-B13B-BDAD328EDB5B}" srcOrd="9" destOrd="0" presId="urn:microsoft.com/office/officeart/2008/layout/LinedList"/>
    <dgm:cxn modelId="{97218B08-FE79-4726-9D10-4CCE44B29EDA}" type="presParOf" srcId="{C84D5502-525D-4D61-B13B-BDAD328EDB5B}" destId="{151C635A-20EC-496E-91E5-12062214EBAE}" srcOrd="0" destOrd="0" presId="urn:microsoft.com/office/officeart/2008/layout/LinedList"/>
    <dgm:cxn modelId="{E46D9CE4-3F7A-45DB-850C-451E98EF1646}" type="presParOf" srcId="{C84D5502-525D-4D61-B13B-BDAD328EDB5B}" destId="{F4CAC67D-4A56-4276-8990-3C1ADF41220A}" srcOrd="1" destOrd="0" presId="urn:microsoft.com/office/officeart/2008/layout/LinedList"/>
    <dgm:cxn modelId="{0E31ACBC-F248-4E65-B214-248B3DD2D562}" type="presParOf" srcId="{10FE5C05-D5E0-4CF0-B247-A849319A2EE9}" destId="{E709ED71-E5CE-4B50-810C-E196EFEEBAA9}" srcOrd="10" destOrd="0" presId="urn:microsoft.com/office/officeart/2008/layout/LinedList"/>
    <dgm:cxn modelId="{0B990478-C3F0-4AB8-8F25-40D4666CE2B7}" type="presParOf" srcId="{10FE5C05-D5E0-4CF0-B247-A849319A2EE9}" destId="{D99EA2E5-EB6B-4AE3-8DDB-DB7F9B51A668}" srcOrd="11" destOrd="0" presId="urn:microsoft.com/office/officeart/2008/layout/LinedList"/>
    <dgm:cxn modelId="{82B8F4B8-62FA-48E7-A0AE-92214128E640}" type="presParOf" srcId="{D99EA2E5-EB6B-4AE3-8DDB-DB7F9B51A668}" destId="{DC854B32-29AB-42BC-9D98-D7D2C7110638}" srcOrd="0" destOrd="0" presId="urn:microsoft.com/office/officeart/2008/layout/LinedList"/>
    <dgm:cxn modelId="{DBA60227-32DF-4B62-AFAC-5BDB0CB420DD}" type="presParOf" srcId="{D99EA2E5-EB6B-4AE3-8DDB-DB7F9B51A668}" destId="{7103D1EC-D657-48A6-9734-DC8622CBA0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691B3-E064-405A-A4D9-C9098C7F8745}">
      <dsp:nvSpPr>
        <dsp:cNvPr id="0" name=""/>
        <dsp:cNvSpPr/>
      </dsp:nvSpPr>
      <dsp:spPr>
        <a:xfrm>
          <a:off x="0" y="2687"/>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A13C66-EF99-4BFB-A66B-2A19DF07B8C5}">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kern="1200" dirty="0"/>
            <a:t>R</a:t>
          </a:r>
          <a:r>
            <a:rPr lang="en-US" sz="3700" b="0" i="0" kern="1200" dirty="0"/>
            <a:t>are </a:t>
          </a:r>
          <a:r>
            <a:rPr lang="en-US" sz="3700" b="0" i="0" kern="1200" dirty="0">
              <a:latin typeface="Calibri Light" panose="020F0302020204030204"/>
            </a:rPr>
            <a:t>disease: red</a:t>
          </a:r>
          <a:r>
            <a:rPr lang="en-US" sz="3700" b="0" i="0" kern="1200" dirty="0"/>
            <a:t> blood cells tend to break apart. "</a:t>
          </a:r>
          <a:r>
            <a:rPr lang="en-US" sz="3700" b="0" i="0" kern="1200" dirty="0">
              <a:hlinkClick xmlns:r="http://schemas.openxmlformats.org/officeDocument/2006/relationships" r:id="rId1"/>
            </a:rPr>
            <a:t>hemolysis</a:t>
          </a:r>
          <a:r>
            <a:rPr lang="en-US" sz="3700" b="0" i="0" kern="1200" dirty="0"/>
            <a:t>.“</a:t>
          </a:r>
          <a:endParaRPr lang="en-US" sz="3700" kern="1200" dirty="0"/>
        </a:p>
      </dsp:txBody>
      <dsp:txXfrm>
        <a:off x="0" y="2687"/>
        <a:ext cx="6263640" cy="1833104"/>
      </dsp:txXfrm>
    </dsp:sp>
    <dsp:sp modelId="{E1E16795-D450-4788-A56E-8D01AB3C8457}">
      <dsp:nvSpPr>
        <dsp:cNvPr id="0" name=""/>
        <dsp:cNvSpPr/>
      </dsp:nvSpPr>
      <dsp:spPr>
        <a:xfrm>
          <a:off x="0" y="1835791"/>
          <a:ext cx="626364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477171-A199-4704-ADBD-DDEE8E353A71}">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rtl="0">
            <a:lnSpc>
              <a:spcPct val="90000"/>
            </a:lnSpc>
            <a:spcBef>
              <a:spcPct val="0"/>
            </a:spcBef>
            <a:spcAft>
              <a:spcPct val="35000"/>
            </a:spcAft>
            <a:buNone/>
          </a:pPr>
          <a:r>
            <a:rPr lang="en-US" sz="3700" b="0" i="0" kern="1200" dirty="0"/>
            <a:t>When red blood cells break,  </a:t>
          </a:r>
          <a:r>
            <a:rPr lang="en-US" sz="3700" b="0" i="0" kern="1200" dirty="0">
              <a:hlinkClick xmlns:r="http://schemas.openxmlformats.org/officeDocument/2006/relationships" r:id="rId1"/>
            </a:rPr>
            <a:t>hemoglobin</a:t>
          </a:r>
          <a:r>
            <a:rPr lang="en-US" sz="3700" b="0" i="0" kern="1200" dirty="0"/>
            <a:t> inside is released.</a:t>
          </a:r>
          <a:r>
            <a:rPr lang="en-US" sz="3700" b="0" i="0" kern="1200" dirty="0">
              <a:latin typeface="Calibri Light" panose="020F0302020204030204"/>
            </a:rPr>
            <a:t> </a:t>
          </a:r>
          <a:endParaRPr lang="en-US" sz="3700" kern="1200" dirty="0"/>
        </a:p>
      </dsp:txBody>
      <dsp:txXfrm>
        <a:off x="0" y="1835791"/>
        <a:ext cx="6263640" cy="1833104"/>
      </dsp:txXfrm>
    </dsp:sp>
    <dsp:sp modelId="{52D63FBF-34A1-4DB3-95AE-75E55C7D22E7}">
      <dsp:nvSpPr>
        <dsp:cNvPr id="0" name=""/>
        <dsp:cNvSpPr/>
      </dsp:nvSpPr>
      <dsp:spPr>
        <a:xfrm>
          <a:off x="0" y="3668896"/>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D774D-232E-48B3-B51C-E0F0BAAC26E7}">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b="0" i="0" kern="1200" dirty="0">
              <a:latin typeface="Calibri Light" panose="020F0302020204030204"/>
            </a:rPr>
            <a:t>Release</a:t>
          </a:r>
          <a:r>
            <a:rPr lang="en-US" sz="3700" b="0" i="0" kern="1200" dirty="0"/>
            <a:t> of hemoglobin causes many of the PNH symptoms.</a:t>
          </a:r>
          <a:endParaRPr lang="en-US" sz="3700" kern="1200" dirty="0"/>
        </a:p>
      </dsp:txBody>
      <dsp:txXfrm>
        <a:off x="0" y="3668896"/>
        <a:ext cx="6263640" cy="1833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1874-C9B0-4EFB-AB02-078CF0A9C67D}">
      <dsp:nvSpPr>
        <dsp:cNvPr id="0" name=""/>
        <dsp:cNvSpPr/>
      </dsp:nvSpPr>
      <dsp:spPr>
        <a:xfrm>
          <a:off x="0" y="1081170"/>
          <a:ext cx="2957512" cy="18780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38318-9295-497A-B21D-9A889052087A}">
      <dsp:nvSpPr>
        <dsp:cNvPr id="0" name=""/>
        <dsp:cNvSpPr/>
      </dsp:nvSpPr>
      <dsp:spPr>
        <a:xfrm>
          <a:off x="328612" y="139335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kern="1200" dirty="0"/>
            <a:t>Red blood cells (RBCs)</a:t>
          </a:r>
          <a:r>
            <a:rPr lang="en-US" sz="1700" kern="1200" dirty="0"/>
            <a:t>:</a:t>
          </a:r>
          <a:r>
            <a:rPr lang="en-US" sz="1700" kern="1200" dirty="0">
              <a:latin typeface="Calibri Light" panose="020F0302020204030204"/>
            </a:rPr>
            <a:t> </a:t>
          </a:r>
          <a:r>
            <a:rPr lang="en-US" sz="1700" kern="1200" dirty="0"/>
            <a:t>They make up almost half of blood. </a:t>
          </a:r>
          <a:r>
            <a:rPr lang="en-US" sz="1700" kern="1200" dirty="0">
              <a:latin typeface="Calibri Light" panose="020F0302020204030204"/>
            </a:rPr>
            <a:t>Filled</a:t>
          </a:r>
          <a:r>
            <a:rPr lang="en-US" sz="1700" kern="1200" dirty="0"/>
            <a:t> </a:t>
          </a:r>
          <a:r>
            <a:rPr lang="en-US" sz="1700" kern="1200" dirty="0">
              <a:latin typeface="Calibri Light" panose="020F0302020204030204"/>
            </a:rPr>
            <a:t>with protein</a:t>
          </a:r>
          <a:r>
            <a:rPr lang="en-US" sz="1700" kern="1200" dirty="0"/>
            <a:t> </a:t>
          </a:r>
          <a:r>
            <a:rPr lang="en-US" sz="1700" kern="1200" dirty="0">
              <a:hlinkClick xmlns:r="http://schemas.openxmlformats.org/officeDocument/2006/relationships" r:id="rId1"/>
            </a:rPr>
            <a:t>hemoglobin</a:t>
          </a:r>
          <a:r>
            <a:rPr lang="en-US" sz="1700" kern="1200" dirty="0"/>
            <a:t> </a:t>
          </a:r>
          <a:r>
            <a:rPr lang="en-US" sz="1700" kern="1200" dirty="0">
              <a:latin typeface="Calibri Light" panose="020F0302020204030204"/>
            </a:rPr>
            <a:t>to</a:t>
          </a:r>
          <a:r>
            <a:rPr lang="en-US" sz="1700" kern="1200" dirty="0"/>
            <a:t> </a:t>
          </a:r>
          <a:r>
            <a:rPr lang="en-US" sz="1700" kern="1200" dirty="0">
              <a:latin typeface="Calibri Light" panose="020F0302020204030204"/>
            </a:rPr>
            <a:t>pick up</a:t>
          </a:r>
          <a:r>
            <a:rPr lang="en-US" sz="1700" kern="1200" dirty="0"/>
            <a:t> oxygen in the lungs and </a:t>
          </a:r>
          <a:r>
            <a:rPr lang="en-US" sz="1700" kern="1200" dirty="0">
              <a:latin typeface="Calibri Light" panose="020F0302020204030204"/>
            </a:rPr>
            <a:t>bring</a:t>
          </a:r>
          <a:r>
            <a:rPr lang="en-US" sz="1700" kern="1200" dirty="0"/>
            <a:t> it to cells all around the body</a:t>
          </a:r>
          <a:r>
            <a:rPr lang="en-US" sz="1700" kern="1200" dirty="0">
              <a:latin typeface="Calibri Light" panose="020F0302020204030204"/>
            </a:rPr>
            <a:t>.</a:t>
          </a:r>
        </a:p>
      </dsp:txBody>
      <dsp:txXfrm>
        <a:off x="383617" y="1448357"/>
        <a:ext cx="2847502" cy="1768010"/>
      </dsp:txXfrm>
    </dsp:sp>
    <dsp:sp modelId="{A5EADD90-5E16-432F-8E61-D92754D7F0C9}">
      <dsp:nvSpPr>
        <dsp:cNvPr id="0" name=""/>
        <dsp:cNvSpPr/>
      </dsp:nvSpPr>
      <dsp:spPr>
        <a:xfrm>
          <a:off x="3614737" y="1081170"/>
          <a:ext cx="2957512" cy="18780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53657-305D-4920-9496-46E086451B6E}">
      <dsp:nvSpPr>
        <dsp:cNvPr id="0" name=""/>
        <dsp:cNvSpPr/>
      </dsp:nvSpPr>
      <dsp:spPr>
        <a:xfrm>
          <a:off x="3943350" y="139335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White blood cells (WBCs)</a:t>
          </a:r>
          <a:r>
            <a:rPr lang="en-US" sz="1700" kern="1200" dirty="0"/>
            <a:t>: They fight disease and infection by attacking and killing germs that get into the body. </a:t>
          </a:r>
        </a:p>
      </dsp:txBody>
      <dsp:txXfrm>
        <a:off x="3998355" y="1448357"/>
        <a:ext cx="2847502" cy="1768010"/>
      </dsp:txXfrm>
    </dsp:sp>
    <dsp:sp modelId="{CADA4615-1033-4363-81F6-F96C0BD35978}">
      <dsp:nvSpPr>
        <dsp:cNvPr id="0" name=""/>
        <dsp:cNvSpPr/>
      </dsp:nvSpPr>
      <dsp:spPr>
        <a:xfrm>
          <a:off x="7229475" y="1081170"/>
          <a:ext cx="2957512" cy="18780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659D0-2F01-4E66-905F-D02E819D98CD}">
      <dsp:nvSpPr>
        <dsp:cNvPr id="0" name=""/>
        <dsp:cNvSpPr/>
      </dsp:nvSpPr>
      <dsp:spPr>
        <a:xfrm>
          <a:off x="7558087" y="139335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Platelets: </a:t>
          </a:r>
          <a:r>
            <a:rPr lang="en-US" sz="1700" kern="1200" dirty="0"/>
            <a:t>They are small pieces of cells that help </a:t>
          </a:r>
          <a:r>
            <a:rPr lang="en-US" sz="1700" kern="1200" dirty="0">
              <a:hlinkClick xmlns:r="http://schemas.openxmlformats.org/officeDocument/2006/relationships" r:id="rId1"/>
            </a:rPr>
            <a:t>blood clot</a:t>
          </a:r>
          <a:r>
            <a:rPr lang="en-US" sz="1700" kern="1200" dirty="0"/>
            <a:t> and stop bleeding.</a:t>
          </a:r>
        </a:p>
      </dsp:txBody>
      <dsp:txXfrm>
        <a:off x="7613092" y="1448357"/>
        <a:ext cx="2847502" cy="176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2F4C9-6D07-493A-B8AA-7CC7ECC84173}">
      <dsp:nvSpPr>
        <dsp:cNvPr id="0" name=""/>
        <dsp:cNvSpPr/>
      </dsp:nvSpPr>
      <dsp:spPr>
        <a:xfrm>
          <a:off x="0" y="0"/>
          <a:ext cx="671406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82A4B24-764E-4BF5-A05E-FF6EDDCBD427}">
      <dsp:nvSpPr>
        <dsp:cNvPr id="0" name=""/>
        <dsp:cNvSpPr/>
      </dsp:nvSpPr>
      <dsp:spPr>
        <a:xfrm>
          <a:off x="0" y="0"/>
          <a:ext cx="6714066" cy="107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0" i="0" kern="1200" dirty="0"/>
            <a:t>PNH occurs because of a genetic change (</a:t>
          </a:r>
          <a:r>
            <a:rPr lang="en-US" sz="2100" b="0" i="0" kern="1200" dirty="0">
              <a:hlinkClick xmlns:r="http://schemas.openxmlformats.org/officeDocument/2006/relationships" r:id="rId1"/>
            </a:rPr>
            <a:t>mutation</a:t>
          </a:r>
          <a:r>
            <a:rPr lang="en-US" sz="2100" b="0" i="0" kern="1200" dirty="0"/>
            <a:t>) in the </a:t>
          </a:r>
          <a:r>
            <a:rPr lang="en-US" sz="2100" b="0" i="0" kern="1200" dirty="0">
              <a:hlinkClick xmlns:r="http://schemas.openxmlformats.org/officeDocument/2006/relationships" r:id="rId1"/>
            </a:rPr>
            <a:t>PIG-A gene</a:t>
          </a:r>
          <a:r>
            <a:rPr lang="en-US" sz="2100" b="0" i="0" kern="1200" dirty="0"/>
            <a:t> of a single stem cell in your </a:t>
          </a:r>
          <a:r>
            <a:rPr lang="en-US" sz="2100" b="0" i="0" kern="1200" dirty="0">
              <a:hlinkClick xmlns:r="http://schemas.openxmlformats.org/officeDocument/2006/relationships" r:id="rId1"/>
            </a:rPr>
            <a:t>bone marrow</a:t>
          </a:r>
          <a:r>
            <a:rPr lang="en-US" sz="2100" b="0" i="0" kern="1200" dirty="0"/>
            <a:t>.</a:t>
          </a:r>
          <a:r>
            <a:rPr lang="en-US" sz="2100" b="0" i="0" kern="1200" dirty="0">
              <a:latin typeface="Calibri Light" panose="020F0302020204030204"/>
            </a:rPr>
            <a:t> </a:t>
          </a:r>
          <a:endParaRPr lang="en-US" sz="2100" kern="1200" dirty="0"/>
        </a:p>
      </dsp:txBody>
      <dsp:txXfrm>
        <a:off x="0" y="0"/>
        <a:ext cx="6714066" cy="1075359"/>
      </dsp:txXfrm>
    </dsp:sp>
    <dsp:sp modelId="{669A004F-2B1F-48BE-9F89-56FC321FD4D1}">
      <dsp:nvSpPr>
        <dsp:cNvPr id="0" name=""/>
        <dsp:cNvSpPr/>
      </dsp:nvSpPr>
      <dsp:spPr>
        <a:xfrm>
          <a:off x="0" y="1075359"/>
          <a:ext cx="671406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E1E97B0-A022-41F2-9685-8950FD458BAA}">
      <dsp:nvSpPr>
        <dsp:cNvPr id="0" name=""/>
        <dsp:cNvSpPr/>
      </dsp:nvSpPr>
      <dsp:spPr>
        <a:xfrm>
          <a:off x="0" y="1075359"/>
          <a:ext cx="6714066" cy="107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0" i="0" kern="1200" dirty="0"/>
            <a:t>The abnormal stem cell makes identical copies or "clones" itself.</a:t>
          </a:r>
          <a:r>
            <a:rPr lang="en-US" sz="2100" b="0" i="0" kern="1200" dirty="0">
              <a:latin typeface="Calibri Light" panose="020F0302020204030204"/>
            </a:rPr>
            <a:t> </a:t>
          </a:r>
          <a:endParaRPr lang="en-US" sz="2100" kern="1200" dirty="0"/>
        </a:p>
      </dsp:txBody>
      <dsp:txXfrm>
        <a:off x="0" y="1075359"/>
        <a:ext cx="6714066" cy="1075359"/>
      </dsp:txXfrm>
    </dsp:sp>
    <dsp:sp modelId="{7E89D076-E648-4973-8F75-37C06CDDDA89}">
      <dsp:nvSpPr>
        <dsp:cNvPr id="0" name=""/>
        <dsp:cNvSpPr/>
      </dsp:nvSpPr>
      <dsp:spPr>
        <a:xfrm>
          <a:off x="0" y="2150718"/>
          <a:ext cx="671406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A249114-F962-4EE1-9518-C92C87FCB4BF}">
      <dsp:nvSpPr>
        <dsp:cNvPr id="0" name=""/>
        <dsp:cNvSpPr/>
      </dsp:nvSpPr>
      <dsp:spPr>
        <a:xfrm>
          <a:off x="0" y="2150718"/>
          <a:ext cx="6714066" cy="107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b="0" i="0" kern="1200" dirty="0"/>
            <a:t>The abnormal </a:t>
          </a:r>
          <a:r>
            <a:rPr lang="en-US" sz="2100" b="0" i="0" kern="1200" dirty="0">
              <a:latin typeface="Calibri Light" panose="020F0302020204030204"/>
            </a:rPr>
            <a:t>stem cells</a:t>
          </a:r>
          <a:r>
            <a:rPr lang="en-US" sz="2100" b="0" i="0" kern="1200" dirty="0"/>
            <a:t> mature into</a:t>
          </a:r>
          <a:r>
            <a:rPr lang="en-US" sz="2100" b="0" i="0" kern="1200" dirty="0">
              <a:latin typeface="Calibri Light" panose="020F0302020204030204"/>
            </a:rPr>
            <a:t> abnormal</a:t>
          </a:r>
          <a:r>
            <a:rPr lang="en-US" sz="2100" b="0" i="0" kern="1200" dirty="0"/>
            <a:t> red</a:t>
          </a:r>
          <a:r>
            <a:rPr lang="en-US" sz="2100" b="0" i="0" kern="1200" dirty="0">
              <a:latin typeface="Calibri Light" panose="020F0302020204030204"/>
            </a:rPr>
            <a:t> </a:t>
          </a:r>
          <a:r>
            <a:rPr lang="en-US" sz="2100" b="0" i="0" kern="1200" dirty="0"/>
            <a:t>cells</a:t>
          </a:r>
          <a:r>
            <a:rPr lang="en-US" sz="2100" kern="1200" dirty="0">
              <a:latin typeface="Calibri Light" panose="020F0302020204030204"/>
            </a:rPr>
            <a:t>. </a:t>
          </a:r>
          <a:endParaRPr lang="en-US" sz="2100" kern="1200" dirty="0"/>
        </a:p>
      </dsp:txBody>
      <dsp:txXfrm>
        <a:off x="0" y="2150718"/>
        <a:ext cx="6714066" cy="1075359"/>
      </dsp:txXfrm>
    </dsp:sp>
    <dsp:sp modelId="{2CACBD65-9B19-43FB-8D2E-B20A3F6B9C74}">
      <dsp:nvSpPr>
        <dsp:cNvPr id="0" name=""/>
        <dsp:cNvSpPr/>
      </dsp:nvSpPr>
      <dsp:spPr>
        <a:xfrm>
          <a:off x="0" y="3226077"/>
          <a:ext cx="671406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585CCB-F365-43BA-8818-9957A60AE8F1}">
      <dsp:nvSpPr>
        <dsp:cNvPr id="0" name=""/>
        <dsp:cNvSpPr/>
      </dsp:nvSpPr>
      <dsp:spPr>
        <a:xfrm>
          <a:off x="0" y="3226077"/>
          <a:ext cx="6714066" cy="107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dirty="0"/>
            <a:t>These are called PNH red blood cells. </a:t>
          </a:r>
          <a:r>
            <a:rPr lang="en-US" sz="2100" kern="1200" dirty="0"/>
            <a:t>“</a:t>
          </a:r>
          <a:r>
            <a:rPr lang="en-US" sz="2100" b="0" i="0" kern="1200" dirty="0"/>
            <a:t> PNH </a:t>
          </a:r>
          <a:r>
            <a:rPr lang="en-US" sz="2100" b="0" i="0" kern="1200" dirty="0">
              <a:hlinkClick xmlns:r="http://schemas.openxmlformats.org/officeDocument/2006/relationships" r:id="rId1"/>
            </a:rPr>
            <a:t>clone</a:t>
          </a:r>
          <a:r>
            <a:rPr lang="en-US" sz="2100" b="0" i="0" kern="1200" dirty="0"/>
            <a:t>”.</a:t>
          </a:r>
          <a:endParaRPr lang="en-US" sz="2100" kern="1200" dirty="0"/>
        </a:p>
      </dsp:txBody>
      <dsp:txXfrm>
        <a:off x="0" y="3226077"/>
        <a:ext cx="6714066" cy="1075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ADC7A-A602-4A04-8DE8-A54A1A808208}">
      <dsp:nvSpPr>
        <dsp:cNvPr id="0" name=""/>
        <dsp:cNvSpPr/>
      </dsp:nvSpPr>
      <dsp:spPr>
        <a:xfrm>
          <a:off x="1283" y="507350"/>
          <a:ext cx="4505585" cy="286104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FE68F35-390C-4F1A-AE43-0D9C181CAFEC}">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0" i="0" kern="1200" dirty="0"/>
            <a:t>PIG-A gene</a:t>
          </a:r>
          <a:r>
            <a:rPr lang="en-US" sz="3100" b="0" i="0" kern="1200" dirty="0">
              <a:latin typeface="Calibri Light" panose="020F0302020204030204"/>
            </a:rPr>
            <a:t>: </a:t>
          </a:r>
          <a:r>
            <a:rPr lang="en-US" sz="3100" b="0" i="0" kern="1200" dirty="0"/>
            <a:t>protective shield that protect normal red blood cells from complement system.</a:t>
          </a:r>
          <a:r>
            <a:rPr lang="en-US" sz="3100" b="0" i="0" kern="1200" dirty="0">
              <a:latin typeface="Calibri Light" panose="020F0302020204030204"/>
            </a:rPr>
            <a:t> </a:t>
          </a:r>
          <a:endParaRPr lang="en-US" sz="3100" kern="1200" dirty="0"/>
        </a:p>
      </dsp:txBody>
      <dsp:txXfrm>
        <a:off x="585701" y="1066737"/>
        <a:ext cx="4337991" cy="2693452"/>
      </dsp:txXfrm>
    </dsp:sp>
    <dsp:sp modelId="{5F02A546-183F-472C-A6FC-8A3DF45B8F52}">
      <dsp:nvSpPr>
        <dsp:cNvPr id="0" name=""/>
        <dsp:cNvSpPr/>
      </dsp:nvSpPr>
      <dsp:spPr>
        <a:xfrm>
          <a:off x="5508110" y="507350"/>
          <a:ext cx="4505585" cy="286104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7C041D1-38C0-4877-B92F-1C5F651C54D4}">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0" i="0" kern="1200" dirty="0">
              <a:latin typeface="Calibri Light" panose="020F0302020204030204"/>
            </a:rPr>
            <a:t>Complements: </a:t>
          </a:r>
          <a:r>
            <a:rPr lang="en-US" sz="3100" b="0" i="0" kern="1200" dirty="0"/>
            <a:t>proteins in the blood that </a:t>
          </a:r>
          <a:r>
            <a:rPr lang="en-US" sz="3100" b="0" i="0" kern="1200" dirty="0">
              <a:latin typeface="Calibri Light" panose="020F0302020204030204"/>
            </a:rPr>
            <a:t>support </a:t>
          </a:r>
          <a:r>
            <a:rPr lang="en-US" sz="3100" b="0" i="0" kern="1200" dirty="0"/>
            <a:t>(complement) the work of white blood cells by fighting infections.</a:t>
          </a:r>
          <a:endParaRPr lang="en-US" sz="3100" kern="1200" dirty="0"/>
        </a:p>
      </dsp:txBody>
      <dsp:txXfrm>
        <a:off x="6092527" y="1066737"/>
        <a:ext cx="4337991" cy="2693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10275-1B5A-4424-B490-980C2227FF1F}">
      <dsp:nvSpPr>
        <dsp:cNvPr id="0" name=""/>
        <dsp:cNvSpPr/>
      </dsp:nvSpPr>
      <dsp:spPr>
        <a:xfrm>
          <a:off x="1283" y="73062"/>
          <a:ext cx="4205213" cy="42052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b="0" i="0" kern="1200" dirty="0">
              <a:latin typeface="Calibri Light" panose="020F0302020204030204"/>
            </a:rPr>
            <a:t>PNH</a:t>
          </a:r>
          <a:r>
            <a:rPr lang="en-US" sz="2300" b="0" i="0" kern="1200" dirty="0"/>
            <a:t> red </a:t>
          </a:r>
          <a:r>
            <a:rPr lang="en-US" sz="2300" b="0" i="0" kern="1200" dirty="0">
              <a:latin typeface="Calibri Light" panose="020F0302020204030204"/>
            </a:rPr>
            <a:t>blood cells: </a:t>
          </a:r>
          <a:r>
            <a:rPr lang="en-US" sz="2300" b="0" i="0" kern="1200" dirty="0"/>
            <a:t>open to </a:t>
          </a:r>
          <a:r>
            <a:rPr lang="en-US" sz="2300" b="0" i="0" kern="1200" dirty="0">
              <a:latin typeface="Calibri Light" panose="020F0302020204030204"/>
            </a:rPr>
            <a:t>attack</a:t>
          </a:r>
          <a:r>
            <a:rPr lang="en-US" sz="2300" b="0" i="0" kern="1200" dirty="0"/>
            <a:t> </a:t>
          </a:r>
          <a:r>
            <a:rPr lang="en-US" sz="2300" b="0" i="0" kern="1200" dirty="0">
              <a:latin typeface="Calibri Light" panose="020F0302020204030204"/>
            </a:rPr>
            <a:t>by</a:t>
          </a:r>
          <a:r>
            <a:rPr lang="en-US" sz="2300" b="0" i="0" kern="1200" dirty="0"/>
            <a:t> </a:t>
          </a:r>
          <a:r>
            <a:rPr lang="en-US" sz="2300" b="0" i="0" kern="1200" dirty="0">
              <a:latin typeface="Calibri Light" panose="020F0302020204030204"/>
            </a:rPr>
            <a:t>complements. </a:t>
          </a:r>
          <a:endParaRPr lang="en-US" sz="2300" kern="1200" dirty="0"/>
        </a:p>
      </dsp:txBody>
      <dsp:txXfrm>
        <a:off x="617122" y="688901"/>
        <a:ext cx="2973535" cy="2973535"/>
      </dsp:txXfrm>
    </dsp:sp>
    <dsp:sp modelId="{871C97BC-1BAB-4EF2-8CB1-200B40D03E28}">
      <dsp:nvSpPr>
        <dsp:cNvPr id="0" name=""/>
        <dsp:cNvSpPr/>
      </dsp:nvSpPr>
      <dsp:spPr>
        <a:xfrm rot="5400000">
          <a:off x="4553426" y="1618478"/>
          <a:ext cx="1471824" cy="111438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040F0A-03B9-4B13-94E3-C601C81B235B}">
      <dsp:nvSpPr>
        <dsp:cNvPr id="0" name=""/>
        <dsp:cNvSpPr/>
      </dsp:nvSpPr>
      <dsp:spPr>
        <a:xfrm>
          <a:off x="6309103" y="73062"/>
          <a:ext cx="4205213" cy="42052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b="0" i="0" kern="1200" dirty="0">
              <a:latin typeface="Calibri Light" panose="020F0302020204030204"/>
            </a:rPr>
            <a:t>Chronic</a:t>
          </a:r>
          <a:r>
            <a:rPr lang="en-US" sz="2300" b="0" i="0" kern="1200" dirty="0"/>
            <a:t> state of hemolysis</a:t>
          </a:r>
          <a:r>
            <a:rPr lang="en-US" sz="2300" b="0" i="0" kern="1200" dirty="0">
              <a:latin typeface="Calibri Light" panose="020F0302020204030204"/>
            </a:rPr>
            <a:t>. </a:t>
          </a:r>
          <a:r>
            <a:rPr lang="en-US" sz="2300" b="0" i="0" kern="1200" dirty="0"/>
            <a:t> </a:t>
          </a:r>
          <a:r>
            <a:rPr lang="en-US" sz="2300" b="0" i="0" kern="1200" dirty="0">
              <a:latin typeface="Calibri Light" panose="020F0302020204030204"/>
            </a:rPr>
            <a:t>Exacerbated in stress situations e.g. </a:t>
          </a:r>
          <a:r>
            <a:rPr lang="en-US" sz="2300" b="0" i="0" kern="1200" dirty="0"/>
            <a:t>surgery, trauma, or other triggers for inflammation.</a:t>
          </a:r>
          <a:r>
            <a:rPr lang="en-US" sz="2300" b="0" i="0" kern="1200" dirty="0">
              <a:latin typeface="Calibri Light" panose="020F0302020204030204"/>
            </a:rPr>
            <a:t> </a:t>
          </a:r>
        </a:p>
      </dsp:txBody>
      <dsp:txXfrm>
        <a:off x="6924942" y="688901"/>
        <a:ext cx="2973535" cy="29735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5E536-0BF8-4DEA-ADBF-43B2FCF478F0}">
      <dsp:nvSpPr>
        <dsp:cNvPr id="0" name=""/>
        <dsp:cNvSpPr/>
      </dsp:nvSpPr>
      <dsp:spPr>
        <a:xfrm>
          <a:off x="0" y="531"/>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A2699D9-C48C-48A2-B344-6CD00E44081E}">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b="0" i="0" kern="1200" dirty="0"/>
            <a:t>About 40%</a:t>
          </a:r>
          <a:r>
            <a:rPr lang="en-US" sz="3000" b="0" i="0" kern="1200" dirty="0">
              <a:latin typeface="Calibri Light" panose="020F0302020204030204"/>
            </a:rPr>
            <a:t> </a:t>
          </a:r>
          <a:r>
            <a:rPr lang="en-US" sz="3000" b="0" i="0" kern="1200" dirty="0"/>
            <a:t> patients </a:t>
          </a:r>
          <a:r>
            <a:rPr lang="en-US" sz="3000" kern="1200" dirty="0"/>
            <a:t>experience thrombosis </a:t>
          </a:r>
          <a:r>
            <a:rPr lang="en-US" sz="3000" b="0" i="0" kern="1200" dirty="0"/>
            <a:t>during </a:t>
          </a:r>
          <a:r>
            <a:rPr lang="en-US" sz="3000" kern="1200" dirty="0"/>
            <a:t>their</a:t>
          </a:r>
          <a:r>
            <a:rPr lang="en-US" sz="3000" b="0" i="0" kern="1200" dirty="0"/>
            <a:t> disease.</a:t>
          </a:r>
          <a:r>
            <a:rPr lang="en-US" sz="3000" kern="1200" dirty="0"/>
            <a:t> </a:t>
          </a:r>
        </a:p>
      </dsp:txBody>
      <dsp:txXfrm>
        <a:off x="0" y="531"/>
        <a:ext cx="10515600" cy="870055"/>
      </dsp:txXfrm>
    </dsp:sp>
    <dsp:sp modelId="{B51C8A57-0930-47E2-B228-8CA93CF42209}">
      <dsp:nvSpPr>
        <dsp:cNvPr id="0" name=""/>
        <dsp:cNvSpPr/>
      </dsp:nvSpPr>
      <dsp:spPr>
        <a:xfrm>
          <a:off x="0" y="870586"/>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9213BFD-FEB5-4FFA-AA3E-ED911AD8C3D3}">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L</a:t>
          </a:r>
          <a:r>
            <a:rPr lang="en-US" sz="3000" b="0" i="0" kern="1200" dirty="0"/>
            <a:t>eading cause of significant morbidity</a:t>
          </a:r>
          <a:r>
            <a:rPr lang="en-US" sz="3000" kern="1200" dirty="0"/>
            <a:t> </a:t>
          </a:r>
        </a:p>
      </dsp:txBody>
      <dsp:txXfrm>
        <a:off x="0" y="870586"/>
        <a:ext cx="10515600" cy="870055"/>
      </dsp:txXfrm>
    </dsp:sp>
    <dsp:sp modelId="{E78A79B0-F997-44F9-B425-0088587DEA6F}">
      <dsp:nvSpPr>
        <dsp:cNvPr id="0" name=""/>
        <dsp:cNvSpPr/>
      </dsp:nvSpPr>
      <dsp:spPr>
        <a:xfrm>
          <a:off x="0" y="1740641"/>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976C6E6-B03C-4444-A8EB-8FEB4203C764}">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b="0" i="0" kern="1200" dirty="0"/>
            <a:t>Venous</a:t>
          </a:r>
          <a:r>
            <a:rPr lang="en-US" sz="3000" b="0" i="0" kern="1200" dirty="0">
              <a:latin typeface="Calibri Light" panose="020F0302020204030204"/>
            </a:rPr>
            <a:t> clots</a:t>
          </a:r>
          <a:r>
            <a:rPr lang="en-US" sz="3000" b="0" i="0" kern="1200" dirty="0"/>
            <a:t> more common than arterial </a:t>
          </a:r>
          <a:r>
            <a:rPr lang="en-US" sz="3000" kern="1200" dirty="0">
              <a:latin typeface="Calibri Light" panose="020F0302020204030204"/>
            </a:rPr>
            <a:t>clots. </a:t>
          </a:r>
          <a:endParaRPr lang="en-US" sz="3000" kern="1200" dirty="0"/>
        </a:p>
      </dsp:txBody>
      <dsp:txXfrm>
        <a:off x="0" y="1740641"/>
        <a:ext cx="10515600" cy="870055"/>
      </dsp:txXfrm>
    </dsp:sp>
    <dsp:sp modelId="{DFC1188C-9CD7-4408-96CD-1184192651F8}">
      <dsp:nvSpPr>
        <dsp:cNvPr id="0" name=""/>
        <dsp:cNvSpPr/>
      </dsp:nvSpPr>
      <dsp:spPr>
        <a:xfrm>
          <a:off x="0" y="2610696"/>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0810A05-BA8B-4379-A556-213E88009D4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b="0" i="0" kern="1200" dirty="0"/>
            <a:t>Cerebral and intraabdominal venous </a:t>
          </a:r>
          <a:r>
            <a:rPr lang="en-US" sz="3000" b="0" i="0" kern="1200" dirty="0">
              <a:latin typeface="Calibri Light" panose="020F0302020204030204"/>
            </a:rPr>
            <a:t>clots </a:t>
          </a:r>
          <a:r>
            <a:rPr lang="en-US" sz="3000" b="0" i="0" kern="1200" dirty="0"/>
            <a:t>is commonly seen.</a:t>
          </a:r>
          <a:endParaRPr lang="en-US" sz="3000" kern="1200" dirty="0"/>
        </a:p>
      </dsp:txBody>
      <dsp:txXfrm>
        <a:off x="0" y="2610696"/>
        <a:ext cx="10515600" cy="870055"/>
      </dsp:txXfrm>
    </dsp:sp>
    <dsp:sp modelId="{97943FF6-A2FA-4BA8-B9EB-5B32D6A54E61}">
      <dsp:nvSpPr>
        <dsp:cNvPr id="0" name=""/>
        <dsp:cNvSpPr/>
      </dsp:nvSpPr>
      <dsp:spPr>
        <a:xfrm>
          <a:off x="0" y="3480751"/>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4AA24E7-3844-4375-B59A-DF4EC507B085}">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b="0" i="0" kern="1200" dirty="0"/>
            <a:t>The hepatic vein is the most common site for </a:t>
          </a:r>
          <a:r>
            <a:rPr lang="en-US" sz="3000" kern="1200" dirty="0">
              <a:latin typeface="Calibri Light" panose="020F0302020204030204"/>
            </a:rPr>
            <a:t>clots. </a:t>
          </a:r>
          <a:endParaRPr lang="en-US" sz="3000" kern="1200" dirty="0"/>
        </a:p>
      </dsp:txBody>
      <dsp:txXfrm>
        <a:off x="0" y="3480751"/>
        <a:ext cx="10515600" cy="870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6B48C-D978-4BC9-B415-586D5D8C9CD6}">
      <dsp:nvSpPr>
        <dsp:cNvPr id="0" name=""/>
        <dsp:cNvSpPr/>
      </dsp:nvSpPr>
      <dsp:spPr>
        <a:xfrm>
          <a:off x="3080"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Light" panose="020F0302020204030204"/>
            </a:rPr>
            <a:t>Cigarette</a:t>
          </a:r>
          <a:r>
            <a:rPr lang="en-US" sz="2900" kern="1200" dirty="0"/>
            <a:t> </a:t>
          </a:r>
          <a:r>
            <a:rPr lang="en-US" sz="2900" kern="1200" dirty="0">
              <a:latin typeface="Calibri Light" panose="020F0302020204030204"/>
            </a:rPr>
            <a:t>smoking</a:t>
          </a:r>
          <a:endParaRPr lang="en-US" sz="2900" kern="1200" dirty="0"/>
        </a:p>
      </dsp:txBody>
      <dsp:txXfrm>
        <a:off x="3080" y="587032"/>
        <a:ext cx="2444055" cy="1466433"/>
      </dsp:txXfrm>
    </dsp:sp>
    <dsp:sp modelId="{D0C8CF76-AC4C-4AA2-AAF0-86CB44D377AB}">
      <dsp:nvSpPr>
        <dsp:cNvPr id="0" name=""/>
        <dsp:cNvSpPr/>
      </dsp:nvSpPr>
      <dsp:spPr>
        <a:xfrm>
          <a:off x="2691541"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Light" panose="020F0302020204030204"/>
            </a:rPr>
            <a:t>Diabetes</a:t>
          </a:r>
          <a:endParaRPr lang="en-US" sz="2900" kern="1200" dirty="0"/>
        </a:p>
      </dsp:txBody>
      <dsp:txXfrm>
        <a:off x="2691541" y="587032"/>
        <a:ext cx="2444055" cy="1466433"/>
      </dsp:txXfrm>
    </dsp:sp>
    <dsp:sp modelId="{6ADE602F-C77F-4414-AEA5-440AD8B482DE}">
      <dsp:nvSpPr>
        <dsp:cNvPr id="0" name=""/>
        <dsp:cNvSpPr/>
      </dsp:nvSpPr>
      <dsp:spPr>
        <a:xfrm>
          <a:off x="5380002"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Obesity</a:t>
          </a:r>
        </a:p>
      </dsp:txBody>
      <dsp:txXfrm>
        <a:off x="5380002" y="587032"/>
        <a:ext cx="2444055" cy="1466433"/>
      </dsp:txXfrm>
    </dsp:sp>
    <dsp:sp modelId="{395D075E-A4BA-43F8-9F6A-9C591F456E4A}">
      <dsp:nvSpPr>
        <dsp:cNvPr id="0" name=""/>
        <dsp:cNvSpPr/>
      </dsp:nvSpPr>
      <dsp:spPr>
        <a:xfrm>
          <a:off x="8068463"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Light" panose="020F0302020204030204"/>
            </a:rPr>
            <a:t>Estro-progestin</a:t>
          </a:r>
          <a:r>
            <a:rPr lang="en-US" sz="2900" kern="1200" dirty="0"/>
            <a:t> compounds</a:t>
          </a:r>
        </a:p>
      </dsp:txBody>
      <dsp:txXfrm>
        <a:off x="8068463" y="587032"/>
        <a:ext cx="2444055" cy="1466433"/>
      </dsp:txXfrm>
    </dsp:sp>
    <dsp:sp modelId="{6CC91CD8-CF05-4750-99D3-B268E921063F}">
      <dsp:nvSpPr>
        <dsp:cNvPr id="0" name=""/>
        <dsp:cNvSpPr/>
      </dsp:nvSpPr>
      <dsp:spPr>
        <a:xfrm>
          <a:off x="1347311"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Pregnancy</a:t>
          </a:r>
        </a:p>
      </dsp:txBody>
      <dsp:txXfrm>
        <a:off x="1347311" y="2297871"/>
        <a:ext cx="2444055" cy="1466433"/>
      </dsp:txXfrm>
    </dsp:sp>
    <dsp:sp modelId="{47C669A1-F579-446A-8FB2-20B6A7B5002D}">
      <dsp:nvSpPr>
        <dsp:cNvPr id="0" name=""/>
        <dsp:cNvSpPr/>
      </dsp:nvSpPr>
      <dsp:spPr>
        <a:xfrm>
          <a:off x="4035772"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Surgery</a:t>
          </a:r>
        </a:p>
      </dsp:txBody>
      <dsp:txXfrm>
        <a:off x="4035772" y="2297871"/>
        <a:ext cx="2444055" cy="1466433"/>
      </dsp:txXfrm>
    </dsp:sp>
    <dsp:sp modelId="{A2957257-2D74-4DC8-9A65-C0911A01918A}">
      <dsp:nvSpPr>
        <dsp:cNvPr id="0" name=""/>
        <dsp:cNvSpPr/>
      </dsp:nvSpPr>
      <dsp:spPr>
        <a:xfrm>
          <a:off x="6724233"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Calibri Light" panose="020F0302020204030204"/>
            </a:rPr>
            <a:t>Prolonged</a:t>
          </a:r>
          <a:r>
            <a:rPr lang="en-US" sz="2900" kern="1200" dirty="0"/>
            <a:t> immobilization</a:t>
          </a:r>
        </a:p>
      </dsp:txBody>
      <dsp:txXfrm>
        <a:off x="6724233" y="2297871"/>
        <a:ext cx="2444055" cy="1466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952E-5206-4C1A-8F80-C687AD59E507}">
      <dsp:nvSpPr>
        <dsp:cNvPr id="0" name=""/>
        <dsp:cNvSpPr/>
      </dsp:nvSpPr>
      <dsp:spPr>
        <a:xfrm>
          <a:off x="0" y="348089"/>
          <a:ext cx="5811128"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409983-38A1-4CE9-9A16-AEB1E0E6F77E}">
      <dsp:nvSpPr>
        <dsp:cNvPr id="0" name=""/>
        <dsp:cNvSpPr/>
      </dsp:nvSpPr>
      <dsp:spPr>
        <a:xfrm>
          <a:off x="290556" y="38129"/>
          <a:ext cx="4067789"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kern="1200" dirty="0"/>
            <a:t>Fatigue</a:t>
          </a:r>
        </a:p>
      </dsp:txBody>
      <dsp:txXfrm>
        <a:off x="320818" y="68391"/>
        <a:ext cx="4007265" cy="559396"/>
      </dsp:txXfrm>
    </dsp:sp>
    <dsp:sp modelId="{AC499E58-B68D-46AB-AE48-A87BF22B2BF9}">
      <dsp:nvSpPr>
        <dsp:cNvPr id="0" name=""/>
        <dsp:cNvSpPr/>
      </dsp:nvSpPr>
      <dsp:spPr>
        <a:xfrm>
          <a:off x="0" y="1300649"/>
          <a:ext cx="5811128" cy="529200"/>
        </a:xfrm>
        <a:prstGeom prst="rect">
          <a:avLst/>
        </a:prstGeom>
        <a:solidFill>
          <a:schemeClr val="lt1">
            <a:alpha val="90000"/>
            <a:hueOff val="0"/>
            <a:satOff val="0"/>
            <a:lumOff val="0"/>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A1EA36-3EEF-434A-ABF1-27670B0D45D3}">
      <dsp:nvSpPr>
        <dsp:cNvPr id="0" name=""/>
        <dsp:cNvSpPr/>
      </dsp:nvSpPr>
      <dsp:spPr>
        <a:xfrm>
          <a:off x="290556" y="990689"/>
          <a:ext cx="4067789" cy="61992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kern="1200" dirty="0"/>
            <a:t>Dyspnea</a:t>
          </a:r>
        </a:p>
      </dsp:txBody>
      <dsp:txXfrm>
        <a:off x="320818" y="1020951"/>
        <a:ext cx="4007265" cy="559396"/>
      </dsp:txXfrm>
    </dsp:sp>
    <dsp:sp modelId="{473E9475-57E2-401D-823C-6FA2E6FB999E}">
      <dsp:nvSpPr>
        <dsp:cNvPr id="0" name=""/>
        <dsp:cNvSpPr/>
      </dsp:nvSpPr>
      <dsp:spPr>
        <a:xfrm>
          <a:off x="0" y="2253209"/>
          <a:ext cx="5811128" cy="529200"/>
        </a:xfrm>
        <a:prstGeom prst="rect">
          <a:avLst/>
        </a:prstGeom>
        <a:solidFill>
          <a:schemeClr val="lt1">
            <a:alpha val="90000"/>
            <a:hueOff val="0"/>
            <a:satOff val="0"/>
            <a:lumOff val="0"/>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084FD8-F97A-4792-8F60-D6C22F841480}">
      <dsp:nvSpPr>
        <dsp:cNvPr id="0" name=""/>
        <dsp:cNvSpPr/>
      </dsp:nvSpPr>
      <dsp:spPr>
        <a:xfrm>
          <a:off x="290556" y="1943249"/>
          <a:ext cx="4067789" cy="61992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kern="1200" dirty="0"/>
            <a:t>Transfusion-dependence</a:t>
          </a:r>
        </a:p>
      </dsp:txBody>
      <dsp:txXfrm>
        <a:off x="320818" y="1973511"/>
        <a:ext cx="4007265" cy="559396"/>
      </dsp:txXfrm>
    </dsp:sp>
    <dsp:sp modelId="{99971FC0-7F4A-4D36-A226-33CFF69C42D8}">
      <dsp:nvSpPr>
        <dsp:cNvPr id="0" name=""/>
        <dsp:cNvSpPr/>
      </dsp:nvSpPr>
      <dsp:spPr>
        <a:xfrm>
          <a:off x="0" y="3205769"/>
          <a:ext cx="5811128" cy="529200"/>
        </a:xfrm>
        <a:prstGeom prst="rect">
          <a:avLst/>
        </a:prstGeom>
        <a:solidFill>
          <a:schemeClr val="lt1">
            <a:alpha val="90000"/>
            <a:hueOff val="0"/>
            <a:satOff val="0"/>
            <a:lumOff val="0"/>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33A895-714A-487E-B751-822B8B9B5789}">
      <dsp:nvSpPr>
        <dsp:cNvPr id="0" name=""/>
        <dsp:cNvSpPr/>
      </dsp:nvSpPr>
      <dsp:spPr>
        <a:xfrm>
          <a:off x="290556" y="2895809"/>
          <a:ext cx="4067789" cy="61992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kern="1200" dirty="0"/>
            <a:t>Episodic hemoglobinuria</a:t>
          </a:r>
        </a:p>
      </dsp:txBody>
      <dsp:txXfrm>
        <a:off x="320818" y="2926071"/>
        <a:ext cx="4007265" cy="559396"/>
      </dsp:txXfrm>
    </dsp:sp>
    <dsp:sp modelId="{AF100E4B-C839-4F0C-AFA7-13556DBEBAE3}">
      <dsp:nvSpPr>
        <dsp:cNvPr id="0" name=""/>
        <dsp:cNvSpPr/>
      </dsp:nvSpPr>
      <dsp:spPr>
        <a:xfrm>
          <a:off x="0" y="4158329"/>
          <a:ext cx="5811128" cy="529200"/>
        </a:xfrm>
        <a:prstGeom prst="rect">
          <a:avLst/>
        </a:prstGeom>
        <a:solidFill>
          <a:schemeClr val="lt1">
            <a:alpha val="90000"/>
            <a:hueOff val="0"/>
            <a:satOff val="0"/>
            <a:lumOff val="0"/>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AE461-79D0-429B-A69B-3766F68D311F}">
      <dsp:nvSpPr>
        <dsp:cNvPr id="0" name=""/>
        <dsp:cNvSpPr/>
      </dsp:nvSpPr>
      <dsp:spPr>
        <a:xfrm>
          <a:off x="290556" y="3848369"/>
          <a:ext cx="4067789" cy="61992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kern="1200" dirty="0"/>
            <a:t>Pain</a:t>
          </a:r>
        </a:p>
      </dsp:txBody>
      <dsp:txXfrm>
        <a:off x="320818" y="3878631"/>
        <a:ext cx="4007265" cy="559396"/>
      </dsp:txXfrm>
    </dsp:sp>
    <dsp:sp modelId="{8365828D-A133-49CF-AFB3-07C2EDFA3D8E}">
      <dsp:nvSpPr>
        <dsp:cNvPr id="0" name=""/>
        <dsp:cNvSpPr/>
      </dsp:nvSpPr>
      <dsp:spPr>
        <a:xfrm>
          <a:off x="0" y="5110889"/>
          <a:ext cx="5811128" cy="5292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446140-A805-4C27-9DBE-2FF01E5CCDC7}">
      <dsp:nvSpPr>
        <dsp:cNvPr id="0" name=""/>
        <dsp:cNvSpPr/>
      </dsp:nvSpPr>
      <dsp:spPr>
        <a:xfrm>
          <a:off x="290556" y="4800929"/>
          <a:ext cx="4067789" cy="6199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Calibri Light" panose="020F0302020204030204"/>
            </a:rPr>
            <a:t>And</a:t>
          </a:r>
          <a:r>
            <a:rPr lang="en-US" sz="2100" kern="1200" dirty="0"/>
            <a:t>/or organ dysfunction</a:t>
          </a:r>
        </a:p>
      </dsp:txBody>
      <dsp:txXfrm>
        <a:off x="320818" y="4831191"/>
        <a:ext cx="4007265"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887D1-BF21-4C1F-A934-4E1A8EF7B440}">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701FAE-883B-4912-A3E5-32AEBE16FDCE}">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Acute</a:t>
          </a:r>
          <a:r>
            <a:rPr lang="en-US" sz="2000" b="0" i="0" kern="1200"/>
            <a:t> or chronic </a:t>
          </a:r>
          <a:r>
            <a:rPr lang="en-US" sz="2000" kern="1200"/>
            <a:t>kidney</a:t>
          </a:r>
          <a:r>
            <a:rPr lang="en-US" sz="2000" b="0" i="0" kern="1200"/>
            <a:t> disease</a:t>
          </a:r>
          <a:endParaRPr lang="en-US" sz="2000" kern="1200"/>
        </a:p>
      </dsp:txBody>
      <dsp:txXfrm>
        <a:off x="0" y="2703"/>
        <a:ext cx="6900512" cy="921789"/>
      </dsp:txXfrm>
    </dsp:sp>
    <dsp:sp modelId="{4778CB11-E838-46BC-A624-BB05682550CC}">
      <dsp:nvSpPr>
        <dsp:cNvPr id="0" name=""/>
        <dsp:cNvSpPr/>
      </dsp:nvSpPr>
      <dsp:spPr>
        <a:xfrm>
          <a:off x="0" y="924492"/>
          <a:ext cx="6900512" cy="0"/>
        </a:xfrm>
        <a:prstGeom prst="line">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AC721-4012-4E97-8D4A-AE0544F525E1}">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Pulmonary</a:t>
          </a:r>
          <a:r>
            <a:rPr lang="en-US" sz="2000" b="0" i="0" kern="1200"/>
            <a:t> hypertension</a:t>
          </a:r>
          <a:endParaRPr lang="en-US" sz="2000" kern="1200"/>
        </a:p>
      </dsp:txBody>
      <dsp:txXfrm>
        <a:off x="0" y="924492"/>
        <a:ext cx="6900512" cy="921789"/>
      </dsp:txXfrm>
    </dsp:sp>
    <dsp:sp modelId="{14621005-8A95-4059-A907-76EBBE3055BB}">
      <dsp:nvSpPr>
        <dsp:cNvPr id="0" name=""/>
        <dsp:cNvSpPr/>
      </dsp:nvSpPr>
      <dsp:spPr>
        <a:xfrm>
          <a:off x="0" y="1846281"/>
          <a:ext cx="6900512" cy="0"/>
        </a:xfrm>
        <a:prstGeom prst="lin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5401A-AFB4-4A5A-9B6C-E66A8229BCCC}">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Erectile</a:t>
          </a:r>
          <a:r>
            <a:rPr lang="en-US" sz="2000" b="0" i="0" kern="1200"/>
            <a:t> </a:t>
          </a:r>
          <a:r>
            <a:rPr lang="en-US" sz="2000" kern="1200"/>
            <a:t>dysfunction</a:t>
          </a:r>
        </a:p>
      </dsp:txBody>
      <dsp:txXfrm>
        <a:off x="0" y="1846281"/>
        <a:ext cx="6900512" cy="921789"/>
      </dsp:txXfrm>
    </dsp:sp>
    <dsp:sp modelId="{A5F2AF5E-82A2-4BE1-AEC1-448E834FB942}">
      <dsp:nvSpPr>
        <dsp:cNvPr id="0" name=""/>
        <dsp:cNvSpPr/>
      </dsp:nvSpPr>
      <dsp:spPr>
        <a:xfrm>
          <a:off x="0" y="2768070"/>
          <a:ext cx="6900512" cy="0"/>
        </a:xfrm>
        <a:prstGeom prst="line">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EC345-0981-45F6-85EC-9CFDFF3951D5}">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Dysphagia/swallowing difficulty </a:t>
          </a:r>
        </a:p>
      </dsp:txBody>
      <dsp:txXfrm>
        <a:off x="0" y="2768070"/>
        <a:ext cx="6900512" cy="921789"/>
      </dsp:txXfrm>
    </dsp:sp>
    <dsp:sp modelId="{3674A2D7-B371-4DAB-BA78-894DDC542238}">
      <dsp:nvSpPr>
        <dsp:cNvPr id="0" name=""/>
        <dsp:cNvSpPr/>
      </dsp:nvSpPr>
      <dsp:spPr>
        <a:xfrm>
          <a:off x="0" y="3689859"/>
          <a:ext cx="6900512" cy="0"/>
        </a:xfrm>
        <a:prstGeom prst="lin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C635A-20EC-496E-91E5-12062214EBAE}">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Sudden episodic abdominal/muscle pains </a:t>
          </a:r>
        </a:p>
      </dsp:txBody>
      <dsp:txXfrm>
        <a:off x="0" y="3689859"/>
        <a:ext cx="6900512" cy="921789"/>
      </dsp:txXfrm>
    </dsp:sp>
    <dsp:sp modelId="{E709ED71-E5CE-4B50-810C-E196EFEEBAA9}">
      <dsp:nvSpPr>
        <dsp:cNvPr id="0" name=""/>
        <dsp:cNvSpPr/>
      </dsp:nvSpPr>
      <dsp:spPr>
        <a:xfrm>
          <a:off x="0" y="4611648"/>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54B32-29AB-42BC-9D98-D7D2C7110638}">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Hemoglobin release can cause blood vessels to undergo spam: constrictions ; disrupting the natural tone of the muscles. </a:t>
          </a:r>
        </a:p>
      </dsp:txBody>
      <dsp:txXfrm>
        <a:off x="0" y="4611648"/>
        <a:ext cx="6900512" cy="9217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B6D9-DE1C-3CCB-4718-92FA149D40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A979C4-80C0-1492-2227-79691C717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EDF837-6482-9E14-3AD6-F89D8DDC677C}"/>
              </a:ext>
            </a:extLst>
          </p:cNvPr>
          <p:cNvSpPr>
            <a:spLocks noGrp="1"/>
          </p:cNvSpPr>
          <p:nvPr>
            <p:ph type="dt" sz="half" idx="10"/>
          </p:nvPr>
        </p:nvSpPr>
        <p:spPr/>
        <p:txBody>
          <a:bodyPr/>
          <a:lstStyle/>
          <a:p>
            <a:fld id="{85390BA0-1FEA-4F7B-880C-ADE3539C8F18}" type="datetimeFigureOut">
              <a:rPr lang="en-US" smtClean="0"/>
              <a:t>4/14/2023</a:t>
            </a:fld>
            <a:endParaRPr lang="en-US"/>
          </a:p>
        </p:txBody>
      </p:sp>
      <p:sp>
        <p:nvSpPr>
          <p:cNvPr id="5" name="Footer Placeholder 4">
            <a:extLst>
              <a:ext uri="{FF2B5EF4-FFF2-40B4-BE49-F238E27FC236}">
                <a16:creationId xmlns:a16="http://schemas.microsoft.com/office/drawing/2014/main" id="{EEE9730E-1A10-FD30-F394-47FE40019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E2CF5-CEFB-C95C-AC9A-86DE29C84D8A}"/>
              </a:ext>
            </a:extLst>
          </p:cNvPr>
          <p:cNvSpPr>
            <a:spLocks noGrp="1"/>
          </p:cNvSpPr>
          <p:nvPr>
            <p:ph type="sldNum" sz="quarter" idx="12"/>
          </p:nvPr>
        </p:nvSpPr>
        <p:spPr/>
        <p:txBody>
          <a:bodyPr/>
          <a:lstStyle/>
          <a:p>
            <a:fld id="{E2BE2FB7-17C3-4577-8778-9207CC3FD63B}" type="slidenum">
              <a:rPr lang="en-US" smtClean="0"/>
              <a:t>‹#›</a:t>
            </a:fld>
            <a:endParaRPr lang="en-US"/>
          </a:p>
        </p:txBody>
      </p:sp>
    </p:spTree>
    <p:extLst>
      <p:ext uri="{BB962C8B-B14F-4D97-AF65-F5344CB8AC3E}">
        <p14:creationId xmlns:p14="http://schemas.microsoft.com/office/powerpoint/2010/main" val="311772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995C-D30C-074A-3FED-4506AD7A1D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2B1F1B-0FF0-22C3-FDB0-2F949DE54C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A79269-1C64-A316-D941-A7C8308F7148}"/>
              </a:ext>
            </a:extLst>
          </p:cNvPr>
          <p:cNvSpPr>
            <a:spLocks noGrp="1"/>
          </p:cNvSpPr>
          <p:nvPr>
            <p:ph type="dt" sz="half" idx="10"/>
          </p:nvPr>
        </p:nvSpPr>
        <p:spPr/>
        <p:txBody>
          <a:bodyPr/>
          <a:lstStyle/>
          <a:p>
            <a:fld id="{85390BA0-1FEA-4F7B-880C-ADE3539C8F18}" type="datetimeFigureOut">
              <a:rPr lang="en-US" smtClean="0"/>
              <a:t>4/14/2023</a:t>
            </a:fld>
            <a:endParaRPr lang="en-US"/>
          </a:p>
        </p:txBody>
      </p:sp>
      <p:sp>
        <p:nvSpPr>
          <p:cNvPr id="5" name="Footer Placeholder 4">
            <a:extLst>
              <a:ext uri="{FF2B5EF4-FFF2-40B4-BE49-F238E27FC236}">
                <a16:creationId xmlns:a16="http://schemas.microsoft.com/office/drawing/2014/main" id="{C1434A8F-1CB8-1A92-9C20-F2D45EC7D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4A0A1-4F01-8B4D-18AD-6DB721411099}"/>
              </a:ext>
            </a:extLst>
          </p:cNvPr>
          <p:cNvSpPr>
            <a:spLocks noGrp="1"/>
          </p:cNvSpPr>
          <p:nvPr>
            <p:ph type="sldNum" sz="quarter" idx="12"/>
          </p:nvPr>
        </p:nvSpPr>
        <p:spPr/>
        <p:txBody>
          <a:bodyPr/>
          <a:lstStyle/>
          <a:p>
            <a:fld id="{E2BE2FB7-17C3-4577-8778-9207CC3FD63B}" type="slidenum">
              <a:rPr lang="en-US" smtClean="0"/>
              <a:t>‹#›</a:t>
            </a:fld>
            <a:endParaRPr lang="en-US"/>
          </a:p>
        </p:txBody>
      </p:sp>
    </p:spTree>
    <p:extLst>
      <p:ext uri="{BB962C8B-B14F-4D97-AF65-F5344CB8AC3E}">
        <p14:creationId xmlns:p14="http://schemas.microsoft.com/office/powerpoint/2010/main" val="400598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23E9C6-E08D-46EE-32E9-E662D5B411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BA15BD-42A1-D9F3-A6A5-F96984FA1A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C3BA3-8DF7-5F2B-CDCD-A4A7DF5D9D9A}"/>
              </a:ext>
            </a:extLst>
          </p:cNvPr>
          <p:cNvSpPr>
            <a:spLocks noGrp="1"/>
          </p:cNvSpPr>
          <p:nvPr>
            <p:ph type="dt" sz="half" idx="10"/>
          </p:nvPr>
        </p:nvSpPr>
        <p:spPr/>
        <p:txBody>
          <a:bodyPr/>
          <a:lstStyle/>
          <a:p>
            <a:fld id="{85390BA0-1FEA-4F7B-880C-ADE3539C8F18}" type="datetimeFigureOut">
              <a:rPr lang="en-US" smtClean="0"/>
              <a:t>4/14/2023</a:t>
            </a:fld>
            <a:endParaRPr lang="en-US"/>
          </a:p>
        </p:txBody>
      </p:sp>
      <p:sp>
        <p:nvSpPr>
          <p:cNvPr id="5" name="Footer Placeholder 4">
            <a:extLst>
              <a:ext uri="{FF2B5EF4-FFF2-40B4-BE49-F238E27FC236}">
                <a16:creationId xmlns:a16="http://schemas.microsoft.com/office/drawing/2014/main" id="{464E1D06-EBC3-8535-6BB5-27D512788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3EE52-24E3-3D92-37C6-12C2D624D4D7}"/>
              </a:ext>
            </a:extLst>
          </p:cNvPr>
          <p:cNvSpPr>
            <a:spLocks noGrp="1"/>
          </p:cNvSpPr>
          <p:nvPr>
            <p:ph type="sldNum" sz="quarter" idx="12"/>
          </p:nvPr>
        </p:nvSpPr>
        <p:spPr/>
        <p:txBody>
          <a:bodyPr/>
          <a:lstStyle/>
          <a:p>
            <a:fld id="{E2BE2FB7-17C3-4577-8778-9207CC3FD63B}" type="slidenum">
              <a:rPr lang="en-US" smtClean="0"/>
              <a:t>‹#›</a:t>
            </a:fld>
            <a:endParaRPr lang="en-US"/>
          </a:p>
        </p:txBody>
      </p:sp>
    </p:spTree>
    <p:extLst>
      <p:ext uri="{BB962C8B-B14F-4D97-AF65-F5344CB8AC3E}">
        <p14:creationId xmlns:p14="http://schemas.microsoft.com/office/powerpoint/2010/main" val="267394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1225-5640-1B72-0609-C39DA9BE3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25F8D8-0A6D-43D3-1C0E-53B2BC1D58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8DCDA-A9CF-EE01-C279-A6726AFC8614}"/>
              </a:ext>
            </a:extLst>
          </p:cNvPr>
          <p:cNvSpPr>
            <a:spLocks noGrp="1"/>
          </p:cNvSpPr>
          <p:nvPr>
            <p:ph type="dt" sz="half" idx="10"/>
          </p:nvPr>
        </p:nvSpPr>
        <p:spPr/>
        <p:txBody>
          <a:bodyPr/>
          <a:lstStyle/>
          <a:p>
            <a:fld id="{85390BA0-1FEA-4F7B-880C-ADE3539C8F18}" type="datetimeFigureOut">
              <a:rPr lang="en-US" smtClean="0"/>
              <a:t>4/14/2023</a:t>
            </a:fld>
            <a:endParaRPr lang="en-US"/>
          </a:p>
        </p:txBody>
      </p:sp>
      <p:sp>
        <p:nvSpPr>
          <p:cNvPr id="5" name="Footer Placeholder 4">
            <a:extLst>
              <a:ext uri="{FF2B5EF4-FFF2-40B4-BE49-F238E27FC236}">
                <a16:creationId xmlns:a16="http://schemas.microsoft.com/office/drawing/2014/main" id="{DBFEC31B-77D7-A62B-3E1C-FEFCDDA14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24856-35B9-8471-8FBC-C254D0DB898A}"/>
              </a:ext>
            </a:extLst>
          </p:cNvPr>
          <p:cNvSpPr>
            <a:spLocks noGrp="1"/>
          </p:cNvSpPr>
          <p:nvPr>
            <p:ph type="sldNum" sz="quarter" idx="12"/>
          </p:nvPr>
        </p:nvSpPr>
        <p:spPr/>
        <p:txBody>
          <a:bodyPr/>
          <a:lstStyle/>
          <a:p>
            <a:fld id="{E2BE2FB7-17C3-4577-8778-9207CC3FD63B}" type="slidenum">
              <a:rPr lang="en-US" smtClean="0"/>
              <a:t>‹#›</a:t>
            </a:fld>
            <a:endParaRPr lang="en-US"/>
          </a:p>
        </p:txBody>
      </p:sp>
    </p:spTree>
    <p:extLst>
      <p:ext uri="{BB962C8B-B14F-4D97-AF65-F5344CB8AC3E}">
        <p14:creationId xmlns:p14="http://schemas.microsoft.com/office/powerpoint/2010/main" val="120394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2F13-4F57-125D-9AB4-71EA72BD0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8FD3AF-1789-4E54-7979-9158B955C3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436C14-D36D-D6ED-72A8-43EE2A2EAC5F}"/>
              </a:ext>
            </a:extLst>
          </p:cNvPr>
          <p:cNvSpPr>
            <a:spLocks noGrp="1"/>
          </p:cNvSpPr>
          <p:nvPr>
            <p:ph type="dt" sz="half" idx="10"/>
          </p:nvPr>
        </p:nvSpPr>
        <p:spPr/>
        <p:txBody>
          <a:bodyPr/>
          <a:lstStyle/>
          <a:p>
            <a:fld id="{85390BA0-1FEA-4F7B-880C-ADE3539C8F18}" type="datetimeFigureOut">
              <a:rPr lang="en-US" smtClean="0"/>
              <a:t>4/14/2023</a:t>
            </a:fld>
            <a:endParaRPr lang="en-US"/>
          </a:p>
        </p:txBody>
      </p:sp>
      <p:sp>
        <p:nvSpPr>
          <p:cNvPr id="5" name="Footer Placeholder 4">
            <a:extLst>
              <a:ext uri="{FF2B5EF4-FFF2-40B4-BE49-F238E27FC236}">
                <a16:creationId xmlns:a16="http://schemas.microsoft.com/office/drawing/2014/main" id="{60D5F55F-249C-4F68-5492-873E44153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E0171-BEEC-D05B-C056-79A614EF824E}"/>
              </a:ext>
            </a:extLst>
          </p:cNvPr>
          <p:cNvSpPr>
            <a:spLocks noGrp="1"/>
          </p:cNvSpPr>
          <p:nvPr>
            <p:ph type="sldNum" sz="quarter" idx="12"/>
          </p:nvPr>
        </p:nvSpPr>
        <p:spPr/>
        <p:txBody>
          <a:bodyPr/>
          <a:lstStyle/>
          <a:p>
            <a:fld id="{E2BE2FB7-17C3-4577-8778-9207CC3FD63B}" type="slidenum">
              <a:rPr lang="en-US" smtClean="0"/>
              <a:t>‹#›</a:t>
            </a:fld>
            <a:endParaRPr lang="en-US"/>
          </a:p>
        </p:txBody>
      </p:sp>
    </p:spTree>
    <p:extLst>
      <p:ext uri="{BB962C8B-B14F-4D97-AF65-F5344CB8AC3E}">
        <p14:creationId xmlns:p14="http://schemas.microsoft.com/office/powerpoint/2010/main" val="3165603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F60D-AEE3-892F-7CAE-4F846AC83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7F420-00EF-0616-A1A1-7A6279731A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8F9098-AD4A-DE50-7D30-CCAFFCF8B1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ADABD6-60FC-93DE-841C-94F87D41D3BD}"/>
              </a:ext>
            </a:extLst>
          </p:cNvPr>
          <p:cNvSpPr>
            <a:spLocks noGrp="1"/>
          </p:cNvSpPr>
          <p:nvPr>
            <p:ph type="dt" sz="half" idx="10"/>
          </p:nvPr>
        </p:nvSpPr>
        <p:spPr/>
        <p:txBody>
          <a:bodyPr/>
          <a:lstStyle/>
          <a:p>
            <a:fld id="{85390BA0-1FEA-4F7B-880C-ADE3539C8F18}" type="datetimeFigureOut">
              <a:rPr lang="en-US" smtClean="0"/>
              <a:t>4/14/2023</a:t>
            </a:fld>
            <a:endParaRPr lang="en-US"/>
          </a:p>
        </p:txBody>
      </p:sp>
      <p:sp>
        <p:nvSpPr>
          <p:cNvPr id="6" name="Footer Placeholder 5">
            <a:extLst>
              <a:ext uri="{FF2B5EF4-FFF2-40B4-BE49-F238E27FC236}">
                <a16:creationId xmlns:a16="http://schemas.microsoft.com/office/drawing/2014/main" id="{0C9EFD9F-D523-E4BE-8C0C-CE477887CF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9584D-C993-BD7B-1F25-6DA358CD2098}"/>
              </a:ext>
            </a:extLst>
          </p:cNvPr>
          <p:cNvSpPr>
            <a:spLocks noGrp="1"/>
          </p:cNvSpPr>
          <p:nvPr>
            <p:ph type="sldNum" sz="quarter" idx="12"/>
          </p:nvPr>
        </p:nvSpPr>
        <p:spPr/>
        <p:txBody>
          <a:bodyPr/>
          <a:lstStyle/>
          <a:p>
            <a:fld id="{E2BE2FB7-17C3-4577-8778-9207CC3FD63B}" type="slidenum">
              <a:rPr lang="en-US" smtClean="0"/>
              <a:t>‹#›</a:t>
            </a:fld>
            <a:endParaRPr lang="en-US"/>
          </a:p>
        </p:txBody>
      </p:sp>
    </p:spTree>
    <p:extLst>
      <p:ext uri="{BB962C8B-B14F-4D97-AF65-F5344CB8AC3E}">
        <p14:creationId xmlns:p14="http://schemas.microsoft.com/office/powerpoint/2010/main" val="342113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7F43-D4AD-BFC3-24D9-86DBB4DCE3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12D447-8713-3665-0384-38CFD96B7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CFE7B6-C129-A4B0-8083-43D1CF4344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B24CCE-1D1F-08CF-A2D9-74576103E5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31CD03-07A9-BF4A-3395-4D971263C8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DCBC4E-B19D-404A-EC94-91C38733A2C1}"/>
              </a:ext>
            </a:extLst>
          </p:cNvPr>
          <p:cNvSpPr>
            <a:spLocks noGrp="1"/>
          </p:cNvSpPr>
          <p:nvPr>
            <p:ph type="dt" sz="half" idx="10"/>
          </p:nvPr>
        </p:nvSpPr>
        <p:spPr/>
        <p:txBody>
          <a:bodyPr/>
          <a:lstStyle/>
          <a:p>
            <a:fld id="{85390BA0-1FEA-4F7B-880C-ADE3539C8F18}" type="datetimeFigureOut">
              <a:rPr lang="en-US" smtClean="0"/>
              <a:t>4/14/2023</a:t>
            </a:fld>
            <a:endParaRPr lang="en-US"/>
          </a:p>
        </p:txBody>
      </p:sp>
      <p:sp>
        <p:nvSpPr>
          <p:cNvPr id="8" name="Footer Placeholder 7">
            <a:extLst>
              <a:ext uri="{FF2B5EF4-FFF2-40B4-BE49-F238E27FC236}">
                <a16:creationId xmlns:a16="http://schemas.microsoft.com/office/drawing/2014/main" id="{AC0000B5-6040-0C9C-7A5B-810F46C5C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AA065D-D70D-4456-3CBD-FD00D7C8A140}"/>
              </a:ext>
            </a:extLst>
          </p:cNvPr>
          <p:cNvSpPr>
            <a:spLocks noGrp="1"/>
          </p:cNvSpPr>
          <p:nvPr>
            <p:ph type="sldNum" sz="quarter" idx="12"/>
          </p:nvPr>
        </p:nvSpPr>
        <p:spPr/>
        <p:txBody>
          <a:bodyPr/>
          <a:lstStyle/>
          <a:p>
            <a:fld id="{E2BE2FB7-17C3-4577-8778-9207CC3FD63B}" type="slidenum">
              <a:rPr lang="en-US" smtClean="0"/>
              <a:t>‹#›</a:t>
            </a:fld>
            <a:endParaRPr lang="en-US"/>
          </a:p>
        </p:txBody>
      </p:sp>
    </p:spTree>
    <p:extLst>
      <p:ext uri="{BB962C8B-B14F-4D97-AF65-F5344CB8AC3E}">
        <p14:creationId xmlns:p14="http://schemas.microsoft.com/office/powerpoint/2010/main" val="154428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0519-0740-CF4A-32B3-7310DE8DBE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89701F-C709-0663-6604-F5BF4E22B8FE}"/>
              </a:ext>
            </a:extLst>
          </p:cNvPr>
          <p:cNvSpPr>
            <a:spLocks noGrp="1"/>
          </p:cNvSpPr>
          <p:nvPr>
            <p:ph type="dt" sz="half" idx="10"/>
          </p:nvPr>
        </p:nvSpPr>
        <p:spPr/>
        <p:txBody>
          <a:bodyPr/>
          <a:lstStyle/>
          <a:p>
            <a:fld id="{85390BA0-1FEA-4F7B-880C-ADE3539C8F18}" type="datetimeFigureOut">
              <a:rPr lang="en-US" smtClean="0"/>
              <a:t>4/14/2023</a:t>
            </a:fld>
            <a:endParaRPr lang="en-US"/>
          </a:p>
        </p:txBody>
      </p:sp>
      <p:sp>
        <p:nvSpPr>
          <p:cNvPr id="4" name="Footer Placeholder 3">
            <a:extLst>
              <a:ext uri="{FF2B5EF4-FFF2-40B4-BE49-F238E27FC236}">
                <a16:creationId xmlns:a16="http://schemas.microsoft.com/office/drawing/2014/main" id="{1553F945-2110-693A-C62F-CCAC20D3EA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648148-F2F3-A7A8-916D-A74DE6A22BF3}"/>
              </a:ext>
            </a:extLst>
          </p:cNvPr>
          <p:cNvSpPr>
            <a:spLocks noGrp="1"/>
          </p:cNvSpPr>
          <p:nvPr>
            <p:ph type="sldNum" sz="quarter" idx="12"/>
          </p:nvPr>
        </p:nvSpPr>
        <p:spPr/>
        <p:txBody>
          <a:bodyPr/>
          <a:lstStyle/>
          <a:p>
            <a:fld id="{E2BE2FB7-17C3-4577-8778-9207CC3FD63B}" type="slidenum">
              <a:rPr lang="en-US" smtClean="0"/>
              <a:t>‹#›</a:t>
            </a:fld>
            <a:endParaRPr lang="en-US"/>
          </a:p>
        </p:txBody>
      </p:sp>
    </p:spTree>
    <p:extLst>
      <p:ext uri="{BB962C8B-B14F-4D97-AF65-F5344CB8AC3E}">
        <p14:creationId xmlns:p14="http://schemas.microsoft.com/office/powerpoint/2010/main" val="102027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E05E1F-DEF2-0F86-D411-8BD0C279538A}"/>
              </a:ext>
            </a:extLst>
          </p:cNvPr>
          <p:cNvSpPr>
            <a:spLocks noGrp="1"/>
          </p:cNvSpPr>
          <p:nvPr>
            <p:ph type="dt" sz="half" idx="10"/>
          </p:nvPr>
        </p:nvSpPr>
        <p:spPr/>
        <p:txBody>
          <a:bodyPr/>
          <a:lstStyle/>
          <a:p>
            <a:fld id="{85390BA0-1FEA-4F7B-880C-ADE3539C8F18}" type="datetimeFigureOut">
              <a:rPr lang="en-US" smtClean="0"/>
              <a:t>4/14/2023</a:t>
            </a:fld>
            <a:endParaRPr lang="en-US"/>
          </a:p>
        </p:txBody>
      </p:sp>
      <p:sp>
        <p:nvSpPr>
          <p:cNvPr id="3" name="Footer Placeholder 2">
            <a:extLst>
              <a:ext uri="{FF2B5EF4-FFF2-40B4-BE49-F238E27FC236}">
                <a16:creationId xmlns:a16="http://schemas.microsoft.com/office/drawing/2014/main" id="{8C95932C-1573-3413-E5EA-204B6A9335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EDE666-D531-756C-8C65-E3398EE58025}"/>
              </a:ext>
            </a:extLst>
          </p:cNvPr>
          <p:cNvSpPr>
            <a:spLocks noGrp="1"/>
          </p:cNvSpPr>
          <p:nvPr>
            <p:ph type="sldNum" sz="quarter" idx="12"/>
          </p:nvPr>
        </p:nvSpPr>
        <p:spPr/>
        <p:txBody>
          <a:bodyPr/>
          <a:lstStyle/>
          <a:p>
            <a:fld id="{E2BE2FB7-17C3-4577-8778-9207CC3FD63B}" type="slidenum">
              <a:rPr lang="en-US" smtClean="0"/>
              <a:t>‹#›</a:t>
            </a:fld>
            <a:endParaRPr lang="en-US"/>
          </a:p>
        </p:txBody>
      </p:sp>
    </p:spTree>
    <p:extLst>
      <p:ext uri="{BB962C8B-B14F-4D97-AF65-F5344CB8AC3E}">
        <p14:creationId xmlns:p14="http://schemas.microsoft.com/office/powerpoint/2010/main" val="112189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C9D0-FD63-0066-2FCA-2DC16EFFB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A264F2-C7F5-9682-C242-2FA7BB5F2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44DC62-15D1-C0F0-FDC2-BEC6C302C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5F8DB-5C77-5D1F-FF98-F39D3EF14636}"/>
              </a:ext>
            </a:extLst>
          </p:cNvPr>
          <p:cNvSpPr>
            <a:spLocks noGrp="1"/>
          </p:cNvSpPr>
          <p:nvPr>
            <p:ph type="dt" sz="half" idx="10"/>
          </p:nvPr>
        </p:nvSpPr>
        <p:spPr/>
        <p:txBody>
          <a:bodyPr/>
          <a:lstStyle/>
          <a:p>
            <a:fld id="{85390BA0-1FEA-4F7B-880C-ADE3539C8F18}" type="datetimeFigureOut">
              <a:rPr lang="en-US" smtClean="0"/>
              <a:t>4/14/2023</a:t>
            </a:fld>
            <a:endParaRPr lang="en-US"/>
          </a:p>
        </p:txBody>
      </p:sp>
      <p:sp>
        <p:nvSpPr>
          <p:cNvPr id="6" name="Footer Placeholder 5">
            <a:extLst>
              <a:ext uri="{FF2B5EF4-FFF2-40B4-BE49-F238E27FC236}">
                <a16:creationId xmlns:a16="http://schemas.microsoft.com/office/drawing/2014/main" id="{29EE60E7-EBFC-EF6A-9FA0-CC0339D07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45A20-295D-69DD-C0FB-EA13DA65E4CC}"/>
              </a:ext>
            </a:extLst>
          </p:cNvPr>
          <p:cNvSpPr>
            <a:spLocks noGrp="1"/>
          </p:cNvSpPr>
          <p:nvPr>
            <p:ph type="sldNum" sz="quarter" idx="12"/>
          </p:nvPr>
        </p:nvSpPr>
        <p:spPr/>
        <p:txBody>
          <a:bodyPr/>
          <a:lstStyle/>
          <a:p>
            <a:fld id="{E2BE2FB7-17C3-4577-8778-9207CC3FD63B}" type="slidenum">
              <a:rPr lang="en-US" smtClean="0"/>
              <a:t>‹#›</a:t>
            </a:fld>
            <a:endParaRPr lang="en-US"/>
          </a:p>
        </p:txBody>
      </p:sp>
    </p:spTree>
    <p:extLst>
      <p:ext uri="{BB962C8B-B14F-4D97-AF65-F5344CB8AC3E}">
        <p14:creationId xmlns:p14="http://schemas.microsoft.com/office/powerpoint/2010/main" val="74323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31D0-110A-50C9-20CC-B5F9BACBC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55826-EE82-B3DE-7C61-0C8E180E1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1F3103-1440-0509-7A6E-11CEF08D2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210EB-3BDB-8D29-43A5-4BAE77690AA8}"/>
              </a:ext>
            </a:extLst>
          </p:cNvPr>
          <p:cNvSpPr>
            <a:spLocks noGrp="1"/>
          </p:cNvSpPr>
          <p:nvPr>
            <p:ph type="dt" sz="half" idx="10"/>
          </p:nvPr>
        </p:nvSpPr>
        <p:spPr/>
        <p:txBody>
          <a:bodyPr/>
          <a:lstStyle/>
          <a:p>
            <a:fld id="{85390BA0-1FEA-4F7B-880C-ADE3539C8F18}" type="datetimeFigureOut">
              <a:rPr lang="en-US" smtClean="0"/>
              <a:t>4/14/2023</a:t>
            </a:fld>
            <a:endParaRPr lang="en-US"/>
          </a:p>
        </p:txBody>
      </p:sp>
      <p:sp>
        <p:nvSpPr>
          <p:cNvPr id="6" name="Footer Placeholder 5">
            <a:extLst>
              <a:ext uri="{FF2B5EF4-FFF2-40B4-BE49-F238E27FC236}">
                <a16:creationId xmlns:a16="http://schemas.microsoft.com/office/drawing/2014/main" id="{276E9BB7-2378-244C-E12E-00E07ACED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942C0-5757-FEE2-6967-4B792D0FB90B}"/>
              </a:ext>
            </a:extLst>
          </p:cNvPr>
          <p:cNvSpPr>
            <a:spLocks noGrp="1"/>
          </p:cNvSpPr>
          <p:nvPr>
            <p:ph type="sldNum" sz="quarter" idx="12"/>
          </p:nvPr>
        </p:nvSpPr>
        <p:spPr/>
        <p:txBody>
          <a:bodyPr/>
          <a:lstStyle/>
          <a:p>
            <a:fld id="{E2BE2FB7-17C3-4577-8778-9207CC3FD63B}" type="slidenum">
              <a:rPr lang="en-US" smtClean="0"/>
              <a:t>‹#›</a:t>
            </a:fld>
            <a:endParaRPr lang="en-US"/>
          </a:p>
        </p:txBody>
      </p:sp>
    </p:spTree>
    <p:extLst>
      <p:ext uri="{BB962C8B-B14F-4D97-AF65-F5344CB8AC3E}">
        <p14:creationId xmlns:p14="http://schemas.microsoft.com/office/powerpoint/2010/main" val="269100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4AD33-AD76-476D-DF5E-81BD54768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8BDB4F-ED05-7CD8-F014-70EE69CFA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F6DA2-0DCB-0434-17A6-B34E49BB7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90BA0-1FEA-4F7B-880C-ADE3539C8F18}" type="datetimeFigureOut">
              <a:rPr lang="en-US" smtClean="0"/>
              <a:t>4/14/2023</a:t>
            </a:fld>
            <a:endParaRPr lang="en-US"/>
          </a:p>
        </p:txBody>
      </p:sp>
      <p:sp>
        <p:nvSpPr>
          <p:cNvPr id="5" name="Footer Placeholder 4">
            <a:extLst>
              <a:ext uri="{FF2B5EF4-FFF2-40B4-BE49-F238E27FC236}">
                <a16:creationId xmlns:a16="http://schemas.microsoft.com/office/drawing/2014/main" id="{B4ABF728-A1F5-49DD-881B-AFCD4CD68F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8950EE-24F8-AFF1-6064-0B357A5E34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E2FB7-17C3-4577-8778-9207CC3FD63B}" type="slidenum">
              <a:rPr lang="en-US" smtClean="0"/>
              <a:t>‹#›</a:t>
            </a:fld>
            <a:endParaRPr lang="en-US"/>
          </a:p>
        </p:txBody>
      </p:sp>
    </p:spTree>
    <p:extLst>
      <p:ext uri="{BB962C8B-B14F-4D97-AF65-F5344CB8AC3E}">
        <p14:creationId xmlns:p14="http://schemas.microsoft.com/office/powerpoint/2010/main" val="1259127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aamds.org/glossary/terms#bone_marrow_failur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aamds.org/glossary/terms#paroxysmal_nocturnal_hemoglobinuria"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www.aamds.org/glossary/terms#stem_cells" TargetMode="External"/><Relationship Id="rId2" Type="http://schemas.openxmlformats.org/officeDocument/2006/relationships/hyperlink" Target="https://www.aamds.org/glossary/terms#bone_marro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amds.org/glossary/terms#acute_myeloid_leukemia" TargetMode="External"/><Relationship Id="rId2" Type="http://schemas.openxmlformats.org/officeDocument/2006/relationships/hyperlink" Target="https://www.aamds.org/glossary/terms#myelodysplastic_syndrom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0135350-7D80-B32A-25CD-DED0D7C5A0AA}"/>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Complications of PNH </a:t>
            </a:r>
          </a:p>
        </p:txBody>
      </p:sp>
      <p:sp>
        <p:nvSpPr>
          <p:cNvPr id="3" name="Subtitle 2">
            <a:extLst>
              <a:ext uri="{FF2B5EF4-FFF2-40B4-BE49-F238E27FC236}">
                <a16:creationId xmlns:a16="http://schemas.microsoft.com/office/drawing/2014/main" id="{69500858-060C-8D87-9B30-BD58BF53CE21}"/>
              </a:ext>
            </a:extLst>
          </p:cNvPr>
          <p:cNvSpPr>
            <a:spLocks noGrp="1"/>
          </p:cNvSpPr>
          <p:nvPr>
            <p:ph type="subTitle" idx="1"/>
          </p:nvPr>
        </p:nvSpPr>
        <p:spPr>
          <a:xfrm>
            <a:off x="1350682" y="4870824"/>
            <a:ext cx="10005951" cy="1458258"/>
          </a:xfrm>
        </p:spPr>
        <p:txBody>
          <a:bodyPr vert="horz" lIns="91440" tIns="45720" rIns="91440" bIns="45720" rtlCol="0" anchor="ctr">
            <a:normAutofit/>
          </a:bodyPr>
          <a:lstStyle/>
          <a:p>
            <a:pPr algn="l"/>
            <a:r>
              <a:rPr lang="en-US" dirty="0"/>
              <a:t>- Shristi Upadhyay </a:t>
            </a:r>
            <a:r>
              <a:rPr lang="en-US" dirty="0" err="1"/>
              <a:t>Banskota,MBBS</a:t>
            </a:r>
            <a:endParaRPr lang="en-US" err="1">
              <a:cs typeface="Calibri"/>
            </a:endParaRPr>
          </a:p>
          <a:p>
            <a:pPr algn="l"/>
            <a:r>
              <a:rPr lang="en-US" dirty="0">
                <a:cs typeface="Calibri"/>
              </a:rPr>
              <a:t>Hematology/Oncology Fellow Physician</a:t>
            </a:r>
            <a:endParaRPr lang="en-US" dirty="0"/>
          </a:p>
        </p:txBody>
      </p:sp>
    </p:spTree>
    <p:extLst>
      <p:ext uri="{BB962C8B-B14F-4D97-AF65-F5344CB8AC3E}">
        <p14:creationId xmlns:p14="http://schemas.microsoft.com/office/powerpoint/2010/main" val="128329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5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B1086-E47B-BFE8-6846-1966014CC17C}"/>
              </a:ext>
            </a:extLst>
          </p:cNvPr>
          <p:cNvSpPr>
            <a:spLocks noGrp="1"/>
          </p:cNvSpPr>
          <p:nvPr>
            <p:ph type="title"/>
          </p:nvPr>
        </p:nvSpPr>
        <p:spPr>
          <a:xfrm>
            <a:off x="686834" y="1153572"/>
            <a:ext cx="3200400" cy="4461163"/>
          </a:xfrm>
        </p:spPr>
        <p:txBody>
          <a:bodyPr>
            <a:normAutofit/>
          </a:bodyPr>
          <a:lstStyle/>
          <a:p>
            <a:r>
              <a:rPr lang="en-US" b="1" i="0">
                <a:solidFill>
                  <a:srgbClr val="FFFFFF"/>
                </a:solidFill>
                <a:effectLst/>
                <a:latin typeface="+mn-lt"/>
              </a:rPr>
              <a:t>What is </a:t>
            </a:r>
            <a:r>
              <a:rPr lang="en-US" b="1" i="0">
                <a:solidFill>
                  <a:srgbClr val="FFFFFF"/>
                </a:solidFill>
                <a:effectLst/>
                <a:latin typeface="+mn-lt"/>
                <a:hlinkClick r:id="rId2" tooltip="A condition that occurs when the bone marrow stops making enough healthy blood cells. The most common of these rare diseases are aplastic anemia, myelodysplastic syndromes (MDS) and paroxysmal nocturnal hemoglobinuria (PNH). Bone marrow failure can be acquired (begin any time in life) or can be hereditary (less common, passed down from parent to child)."/>
              </a:rPr>
              <a:t>Bone Marrow Failure</a:t>
            </a:r>
            <a:r>
              <a:rPr lang="en-US" b="1" i="0">
                <a:solidFill>
                  <a:srgbClr val="FFFFFF"/>
                </a:solidFill>
                <a:effectLst/>
                <a:latin typeface="+mn-lt"/>
              </a:rPr>
              <a:t>?</a:t>
            </a:r>
            <a:endParaRPr lang="en-US">
              <a:solidFill>
                <a:srgbClr val="FFFFFF"/>
              </a:solidFill>
              <a:latin typeface="+mn-lt"/>
            </a:endParaRP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1144EE-56FD-915A-568D-E85B653C155E}"/>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400" dirty="0"/>
              <a:t>When marrow</a:t>
            </a:r>
            <a:r>
              <a:rPr lang="en-US" sz="2400" b="0" i="0" dirty="0">
                <a:effectLst/>
              </a:rPr>
              <a:t> does not produce enough </a:t>
            </a:r>
            <a:r>
              <a:rPr lang="en-US" sz="2400" dirty="0"/>
              <a:t>blood cells</a:t>
            </a:r>
            <a:r>
              <a:rPr lang="en-US" sz="2400" b="0" i="0" dirty="0">
                <a:effectLst/>
              </a:rPr>
              <a:t>, or the blood cells that are produced are damaged or defective.</a:t>
            </a:r>
            <a:r>
              <a:rPr lang="en-US" sz="2400" dirty="0"/>
              <a:t> </a:t>
            </a:r>
            <a:endParaRPr lang="en-US" sz="2400"/>
          </a:p>
          <a:p>
            <a:pPr marL="0" indent="0">
              <a:buNone/>
            </a:pPr>
            <a:endParaRPr lang="en-US" sz="2400"/>
          </a:p>
          <a:p>
            <a:pPr marL="0" indent="0">
              <a:buNone/>
            </a:pPr>
            <a:r>
              <a:rPr lang="en-US" sz="2400" b="0" i="0" dirty="0">
                <a:effectLst/>
              </a:rPr>
              <a:t>This means the body </a:t>
            </a:r>
            <a:r>
              <a:rPr lang="en-US" sz="2400" dirty="0"/>
              <a:t>cannot</a:t>
            </a:r>
            <a:r>
              <a:rPr lang="en-US" sz="2400" b="0" i="0" dirty="0">
                <a:effectLst/>
              </a:rPr>
              <a:t> supply itself with the blood it needs.</a:t>
            </a:r>
            <a:r>
              <a:rPr lang="en-US" sz="2400" dirty="0"/>
              <a:t> </a:t>
            </a:r>
            <a:endParaRPr lang="en-US" sz="2400" dirty="0">
              <a:cs typeface="Calibri"/>
            </a:endParaRPr>
          </a:p>
          <a:p>
            <a:pPr marL="0" indent="0">
              <a:buNone/>
            </a:pPr>
            <a:endParaRPr lang="en-US" sz="2400"/>
          </a:p>
          <a:p>
            <a:pPr marL="0" indent="0">
              <a:buNone/>
            </a:pPr>
            <a:r>
              <a:rPr lang="en-US" sz="2400" dirty="0">
                <a:highlight>
                  <a:srgbClr val="FFFFFF"/>
                </a:highlight>
                <a:ea typeface="+mn-lt"/>
                <a:cs typeface="+mn-lt"/>
              </a:rPr>
              <a:t>Most patients with PNH have some degree of bone marrow dysfunction. </a:t>
            </a:r>
            <a:endParaRPr lang="en-US" sz="2400" dirty="0">
              <a:ea typeface="+mn-lt"/>
              <a:cs typeface="+mn-lt"/>
            </a:endParaRPr>
          </a:p>
          <a:p>
            <a:pPr marL="0" indent="0">
              <a:buNone/>
            </a:pPr>
            <a:endParaRPr lang="en-US" sz="2400">
              <a:highlight>
                <a:srgbClr val="FFFFFF"/>
              </a:highlight>
              <a:ea typeface="+mn-lt"/>
              <a:cs typeface="+mn-lt"/>
            </a:endParaRPr>
          </a:p>
          <a:p>
            <a:pPr marL="0" indent="0">
              <a:buNone/>
            </a:pPr>
            <a:r>
              <a:rPr lang="en-US" sz="2400" dirty="0">
                <a:highlight>
                  <a:srgbClr val="FFFFFF"/>
                </a:highlight>
                <a:ea typeface="+mn-lt"/>
                <a:cs typeface="+mn-lt"/>
              </a:rPr>
              <a:t>This can range from mild, asymptomatic </a:t>
            </a:r>
            <a:r>
              <a:rPr lang="en-US" sz="2400" dirty="0" err="1">
                <a:highlight>
                  <a:srgbClr val="FFFFFF"/>
                </a:highlight>
                <a:ea typeface="+mn-lt"/>
                <a:cs typeface="+mn-lt"/>
              </a:rPr>
              <a:t>cytopenias</a:t>
            </a:r>
            <a:r>
              <a:rPr lang="en-US" sz="2400" dirty="0">
                <a:highlight>
                  <a:srgbClr val="FFFFFF"/>
                </a:highlight>
                <a:ea typeface="+mn-lt"/>
                <a:cs typeface="+mn-lt"/>
              </a:rPr>
              <a:t> (acceptable low blood counts) to severe bone marrow hypoplasia(significant low blood counts) with recurrent infections or bleeding/bruising. </a:t>
            </a:r>
            <a:endParaRPr lang="en-US" sz="2400" dirty="0">
              <a:ea typeface="+mn-lt"/>
              <a:cs typeface="+mn-lt"/>
            </a:endParaRPr>
          </a:p>
          <a:p>
            <a:endParaRPr lang="en-US" sz="2400"/>
          </a:p>
          <a:p>
            <a:endParaRPr lang="en-US" sz="2400"/>
          </a:p>
        </p:txBody>
      </p:sp>
    </p:spTree>
    <p:extLst>
      <p:ext uri="{BB962C8B-B14F-4D97-AF65-F5344CB8AC3E}">
        <p14:creationId xmlns:p14="http://schemas.microsoft.com/office/powerpoint/2010/main" val="150594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A5B89E26-AF3E-F9D5-1EE8-F315D3EEE161}"/>
              </a:ext>
            </a:extLst>
          </p:cNvPr>
          <p:cNvPicPr>
            <a:picLocks noGrp="1" noChangeAspect="1"/>
          </p:cNvPicPr>
          <p:nvPr>
            <p:ph idx="1"/>
          </p:nvPr>
        </p:nvPicPr>
        <p:blipFill>
          <a:blip r:embed="rId2"/>
          <a:stretch>
            <a:fillRect/>
          </a:stretch>
        </p:blipFill>
        <p:spPr>
          <a:xfrm>
            <a:off x="643467" y="1166198"/>
            <a:ext cx="10905066" cy="4525603"/>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200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A0CCF-5B01-61BB-BF98-CD0F2EF9219F}"/>
              </a:ext>
            </a:extLst>
          </p:cNvPr>
          <p:cNvSpPr>
            <a:spLocks noGrp="1"/>
          </p:cNvSpPr>
          <p:nvPr>
            <p:ph type="title"/>
          </p:nvPr>
        </p:nvSpPr>
        <p:spPr>
          <a:xfrm>
            <a:off x="841248" y="548640"/>
            <a:ext cx="3600860" cy="5431536"/>
          </a:xfrm>
        </p:spPr>
        <p:txBody>
          <a:bodyPr>
            <a:normAutofit/>
          </a:bodyPr>
          <a:lstStyle/>
          <a:p>
            <a:r>
              <a:rPr lang="en-US" sz="4200" b="1">
                <a:latin typeface="+mn-lt"/>
              </a:rPr>
              <a:t>Complications of PNH </a:t>
            </a:r>
            <a:br>
              <a:rPr lang="en-US" sz="4200" b="1" i="0">
                <a:effectLst/>
                <a:latin typeface="+mn-lt"/>
              </a:rPr>
            </a:br>
            <a:endParaRPr lang="en-US" sz="4200">
              <a:latin typeface="+mn-lt"/>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71D3E5-4981-9C04-172B-8A0DF225E21D}"/>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en-US" sz="2200" dirty="0">
                <a:latin typeface="Calibri"/>
                <a:cs typeface="Times New Roman"/>
              </a:rPr>
              <a:t>Although PNH is a rare condition, it has a significant impact on the quality of life of a patient. </a:t>
            </a:r>
            <a:endParaRPr lang="en-US" sz="2200" dirty="0">
              <a:latin typeface="Calibri"/>
            </a:endParaRPr>
          </a:p>
          <a:p>
            <a:pPr marL="0" indent="0">
              <a:buNone/>
            </a:pPr>
            <a:endParaRPr lang="en-US" sz="2200" dirty="0">
              <a:cs typeface="Times New Roman"/>
            </a:endParaRPr>
          </a:p>
          <a:p>
            <a:pPr marL="0" indent="0">
              <a:buNone/>
            </a:pPr>
            <a:r>
              <a:rPr lang="en-US" sz="2200" dirty="0">
                <a:cs typeface="Calibri"/>
              </a:rPr>
              <a:t>A PNH diagnosis is complicated and the treatment options require a well-trained and experienced PNH expert. </a:t>
            </a:r>
            <a:endParaRPr lang="en-US">
              <a:cs typeface="Calibri" panose="020F0502020204030204"/>
            </a:endParaRPr>
          </a:p>
          <a:p>
            <a:pPr marL="0" indent="0">
              <a:buNone/>
            </a:pPr>
            <a:endParaRPr lang="en-US" sz="2200" dirty="0">
              <a:cs typeface="Times New Roman"/>
            </a:endParaRPr>
          </a:p>
          <a:p>
            <a:pPr marL="0" indent="0">
              <a:buNone/>
            </a:pPr>
            <a:endParaRPr lang="en-US" sz="2200" b="0" i="0">
              <a:effectLst/>
              <a:cs typeface="Calibri" panose="020F0502020204030204"/>
            </a:endParaRPr>
          </a:p>
          <a:p>
            <a:endParaRPr lang="en-US" sz="2200"/>
          </a:p>
        </p:txBody>
      </p:sp>
    </p:spTree>
    <p:extLst>
      <p:ext uri="{BB962C8B-B14F-4D97-AF65-F5344CB8AC3E}">
        <p14:creationId xmlns:p14="http://schemas.microsoft.com/office/powerpoint/2010/main" val="3995860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AC8517-FC36-A3BD-6998-BC350E585178}"/>
              </a:ext>
            </a:extLst>
          </p:cNvPr>
          <p:cNvSpPr>
            <a:spLocks noGrp="1"/>
          </p:cNvSpPr>
          <p:nvPr>
            <p:ph type="title"/>
          </p:nvPr>
        </p:nvSpPr>
        <p:spPr>
          <a:xfrm>
            <a:off x="838200" y="365125"/>
            <a:ext cx="10515600" cy="1325563"/>
          </a:xfrm>
        </p:spPr>
        <p:txBody>
          <a:bodyPr>
            <a:normAutofit/>
          </a:bodyPr>
          <a:lstStyle/>
          <a:p>
            <a:r>
              <a:rPr lang="en-US"/>
              <a:t>Thrombosis: “Blood Clots” </a:t>
            </a:r>
          </a:p>
        </p:txBody>
      </p:sp>
      <p:graphicFrame>
        <p:nvGraphicFramePr>
          <p:cNvPr id="12" name="Content Placeholder 2">
            <a:extLst>
              <a:ext uri="{FF2B5EF4-FFF2-40B4-BE49-F238E27FC236}">
                <a16:creationId xmlns:a16="http://schemas.microsoft.com/office/drawing/2014/main" id="{F7914989-E360-51B0-69AD-BCE62230F7D0}"/>
              </a:ext>
            </a:extLst>
          </p:cNvPr>
          <p:cNvGraphicFramePr>
            <a:graphicFrameLocks noGrp="1"/>
          </p:cNvGraphicFramePr>
          <p:nvPr>
            <p:ph idx="1"/>
            <p:extLst>
              <p:ext uri="{D42A27DB-BD31-4B8C-83A1-F6EECF244321}">
                <p14:modId xmlns:p14="http://schemas.microsoft.com/office/powerpoint/2010/main" val="19543507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401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75359-D4F2-D5B9-B2BB-E0AFCEF1E49F}"/>
              </a:ext>
            </a:extLst>
          </p:cNvPr>
          <p:cNvSpPr>
            <a:spLocks noGrp="1"/>
          </p:cNvSpPr>
          <p:nvPr>
            <p:ph type="title"/>
          </p:nvPr>
        </p:nvSpPr>
        <p:spPr>
          <a:xfrm>
            <a:off x="686834" y="1153572"/>
            <a:ext cx="3200400" cy="4461163"/>
          </a:xfrm>
        </p:spPr>
        <p:txBody>
          <a:bodyPr>
            <a:normAutofit/>
          </a:bodyPr>
          <a:lstStyle/>
          <a:p>
            <a:r>
              <a:rPr lang="en-US" sz="3700" b="1">
                <a:solidFill>
                  <a:srgbClr val="FFFFFF"/>
                </a:solidFill>
                <a:ea typeface="+mj-lt"/>
                <a:cs typeface="+mj-lt"/>
              </a:rPr>
              <a:t>Management of Current/Recent "blood clot"</a:t>
            </a:r>
            <a:endParaRPr lang="en-US" sz="3700">
              <a:solidFill>
                <a:srgbClr val="FFFFFF"/>
              </a:solidFill>
              <a:cs typeface="Calibri Light"/>
            </a:endParaRPr>
          </a:p>
        </p:txBody>
      </p:sp>
      <p:sp>
        <p:nvSpPr>
          <p:cNvPr id="23"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515AEEA-8E6A-5141-5CB6-D29CEDAE00B1}"/>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400" dirty="0">
                <a:latin typeface="Noto Sans"/>
                <a:ea typeface="Noto Sans"/>
                <a:cs typeface="Noto Sans"/>
              </a:rPr>
              <a:t>We</a:t>
            </a:r>
            <a:r>
              <a:rPr lang="en-US" sz="2400" b="0" i="0" dirty="0">
                <a:effectLst/>
                <a:latin typeface="Noto Sans"/>
                <a:ea typeface="Noto Sans"/>
                <a:cs typeface="Noto Sans"/>
              </a:rPr>
              <a:t> suggest anticoagulation</a:t>
            </a:r>
            <a:r>
              <a:rPr lang="en-US" sz="2400" dirty="0">
                <a:latin typeface="Noto Sans"/>
                <a:ea typeface="Noto Sans"/>
                <a:cs typeface="Noto Sans"/>
              </a:rPr>
              <a:t>(blood thinner)</a:t>
            </a:r>
            <a:r>
              <a:rPr lang="en-US" sz="2400" b="0" i="0" dirty="0">
                <a:effectLst/>
                <a:latin typeface="Noto Sans"/>
                <a:ea typeface="Noto Sans"/>
                <a:cs typeface="Noto Sans"/>
              </a:rPr>
              <a:t> </a:t>
            </a:r>
            <a:r>
              <a:rPr lang="en-US" sz="2400" b="1" i="0" dirty="0">
                <a:effectLst/>
                <a:latin typeface="Noto Sans"/>
                <a:ea typeface="Noto Sans"/>
                <a:cs typeface="Noto Sans"/>
              </a:rPr>
              <a:t>plus</a:t>
            </a:r>
            <a:r>
              <a:rPr lang="en-US" sz="2400" b="0" i="0" dirty="0">
                <a:effectLst/>
                <a:latin typeface="Noto Sans"/>
                <a:ea typeface="Noto Sans"/>
                <a:cs typeface="Noto Sans"/>
              </a:rPr>
              <a:t> treatment with a complement inhibitor</a:t>
            </a:r>
            <a:r>
              <a:rPr lang="en-US" sz="2400" dirty="0">
                <a:latin typeface="Noto Sans"/>
                <a:ea typeface="Noto Sans"/>
                <a:cs typeface="Noto Sans"/>
              </a:rPr>
              <a:t>. </a:t>
            </a:r>
            <a:endParaRPr lang="en-US" sz="2400" dirty="0">
              <a:latin typeface="Calibri" panose="020F0502020204030204"/>
              <a:ea typeface="Noto Sans"/>
              <a:cs typeface="Calibri" panose="020F0502020204030204"/>
            </a:endParaRPr>
          </a:p>
          <a:p>
            <a:pPr marL="0" indent="0">
              <a:buNone/>
            </a:pPr>
            <a:endParaRPr lang="en-US" sz="2400" dirty="0">
              <a:latin typeface="Calibri" panose="020F0502020204030204"/>
              <a:ea typeface="Noto Sans"/>
              <a:cs typeface="Calibri" panose="020F0502020204030204"/>
            </a:endParaRPr>
          </a:p>
          <a:p>
            <a:pPr marL="0" indent="0">
              <a:buNone/>
            </a:pPr>
            <a:r>
              <a:rPr lang="en-US" sz="2400" dirty="0">
                <a:latin typeface="Noto Sans"/>
                <a:ea typeface="Noto Sans"/>
                <a:cs typeface="Noto Sans"/>
              </a:rPr>
              <a:t>Anticoagulation</a:t>
            </a:r>
            <a:r>
              <a:rPr lang="en-US" sz="2400" b="0" i="0" dirty="0">
                <a:effectLst/>
                <a:latin typeface="Noto Sans"/>
                <a:ea typeface="Noto Sans"/>
                <a:cs typeface="Noto Sans"/>
              </a:rPr>
              <a:t> alone is ineffective in preventing recurrent events</a:t>
            </a:r>
            <a:r>
              <a:rPr lang="en-US" sz="2400" dirty="0">
                <a:latin typeface="Noto Sans"/>
                <a:ea typeface="Noto Sans"/>
                <a:cs typeface="Noto Sans"/>
              </a:rPr>
              <a:t>. </a:t>
            </a:r>
          </a:p>
          <a:p>
            <a:pPr marL="0" indent="0">
              <a:buNone/>
            </a:pPr>
            <a:endParaRPr lang="en-US" sz="2400" dirty="0">
              <a:latin typeface="Noto Sans"/>
              <a:ea typeface="Noto Sans"/>
              <a:cs typeface="Noto Sans"/>
            </a:endParaRPr>
          </a:p>
          <a:p>
            <a:pPr marL="0" indent="0">
              <a:buNone/>
            </a:pPr>
            <a:r>
              <a:rPr lang="en-US" sz="2400" b="1" dirty="0">
                <a:latin typeface="Noto Sans"/>
                <a:ea typeface="Noto Sans"/>
                <a:cs typeface="Noto Sans"/>
              </a:rPr>
              <a:t>Duration</a:t>
            </a:r>
            <a:r>
              <a:rPr lang="en-US" sz="2400" b="1" i="0" dirty="0">
                <a:effectLst/>
                <a:latin typeface="Noto Sans"/>
                <a:ea typeface="Noto Sans"/>
                <a:cs typeface="Noto Sans"/>
              </a:rPr>
              <a:t> of anticoagulation</a:t>
            </a:r>
            <a:r>
              <a:rPr lang="en-US" sz="2400" b="1" dirty="0">
                <a:latin typeface="Noto Sans"/>
                <a:ea typeface="Noto Sans"/>
                <a:cs typeface="Noto Sans"/>
              </a:rPr>
              <a:t>: </a:t>
            </a:r>
            <a:r>
              <a:rPr lang="en-US" sz="2400" b="0" i="0" dirty="0">
                <a:effectLst/>
                <a:latin typeface="Noto Sans"/>
                <a:ea typeface="Noto Sans"/>
                <a:cs typeface="Noto Sans"/>
              </a:rPr>
              <a:t>For patients whose PNH is well-controlled with a complement inhibitor </a:t>
            </a:r>
            <a:r>
              <a:rPr lang="en-US" sz="2400" dirty="0">
                <a:latin typeface="Noto Sans"/>
                <a:ea typeface="Noto Sans"/>
                <a:cs typeface="Noto Sans"/>
              </a:rPr>
              <a:t>and </a:t>
            </a:r>
            <a:r>
              <a:rPr lang="en-US" sz="2400" b="0" i="0" dirty="0">
                <a:effectLst/>
                <a:latin typeface="Noto Sans"/>
                <a:ea typeface="Noto Sans"/>
                <a:cs typeface="Noto Sans"/>
              </a:rPr>
              <a:t>who have no other thrombosis-predisposing factors</a:t>
            </a:r>
            <a:r>
              <a:rPr lang="en-US" sz="2400" dirty="0">
                <a:latin typeface="Noto Sans"/>
                <a:ea typeface="Noto Sans"/>
                <a:cs typeface="Noto Sans"/>
              </a:rPr>
              <a:t>: 3-6 months.</a:t>
            </a:r>
          </a:p>
        </p:txBody>
      </p:sp>
    </p:spTree>
    <p:extLst>
      <p:ext uri="{BB962C8B-B14F-4D97-AF65-F5344CB8AC3E}">
        <p14:creationId xmlns:p14="http://schemas.microsoft.com/office/powerpoint/2010/main" val="141945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7BFB87-ACD5-3C37-39EC-A1C5D5D56DF1}"/>
              </a:ext>
            </a:extLst>
          </p:cNvPr>
          <p:cNvSpPr>
            <a:spLocks noGrp="1"/>
          </p:cNvSpPr>
          <p:nvPr>
            <p:ph type="title"/>
          </p:nvPr>
        </p:nvSpPr>
        <p:spPr>
          <a:xfrm>
            <a:off x="5297762" y="329184"/>
            <a:ext cx="6251110" cy="1783080"/>
          </a:xfrm>
        </p:spPr>
        <p:txBody>
          <a:bodyPr anchor="b">
            <a:normAutofit/>
          </a:bodyPr>
          <a:lstStyle/>
          <a:p>
            <a:r>
              <a:rPr lang="en-US" sz="5400">
                <a:highlight>
                  <a:srgbClr val="FFFFFF"/>
                </a:highlight>
                <a:latin typeface="Calibri"/>
                <a:cs typeface="Calibri"/>
              </a:rPr>
              <a:t>Budd-Chiari syndrome</a:t>
            </a:r>
            <a:endParaRPr lang="en-US" sz="5400"/>
          </a:p>
        </p:txBody>
      </p:sp>
      <p:pic>
        <p:nvPicPr>
          <p:cNvPr id="4" name="Picture 4" descr="Diagram&#10;&#10;Description automatically generated">
            <a:extLst>
              <a:ext uri="{FF2B5EF4-FFF2-40B4-BE49-F238E27FC236}">
                <a16:creationId xmlns:a16="http://schemas.microsoft.com/office/drawing/2014/main" id="{F9D03EEE-3BD9-11D5-A2E1-DB877305A367}"/>
              </a:ext>
            </a:extLst>
          </p:cNvPr>
          <p:cNvPicPr>
            <a:picLocks noChangeAspect="1"/>
          </p:cNvPicPr>
          <p:nvPr/>
        </p:nvPicPr>
        <p:blipFill rotWithShape="1">
          <a:blip r:embed="rId2"/>
          <a:srcRect r="1" b="244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1C25CB-6A2D-7673-9F9C-B2FD46C534D3}"/>
              </a:ext>
            </a:extLst>
          </p:cNvPr>
          <p:cNvSpPr>
            <a:spLocks noGrp="1"/>
          </p:cNvSpPr>
          <p:nvPr>
            <p:ph idx="1"/>
          </p:nvPr>
        </p:nvSpPr>
        <p:spPr>
          <a:xfrm>
            <a:off x="5297762" y="2706624"/>
            <a:ext cx="6251110" cy="3483864"/>
          </a:xfrm>
        </p:spPr>
        <p:txBody>
          <a:bodyPr vert="horz" lIns="91440" tIns="45720" rIns="91440" bIns="45720" rtlCol="0" anchor="t">
            <a:normAutofit/>
          </a:bodyPr>
          <a:lstStyle/>
          <a:p>
            <a:r>
              <a:rPr lang="en-US" sz="1500" dirty="0">
                <a:highlight>
                  <a:srgbClr val="FFFFFF"/>
                </a:highlight>
                <a:ea typeface="+mn-lt"/>
                <a:cs typeface="+mn-lt"/>
              </a:rPr>
              <a:t> C</a:t>
            </a:r>
            <a:r>
              <a:rPr lang="en-US" sz="1500" dirty="0">
                <a:ea typeface="+mn-lt"/>
                <a:cs typeface="+mn-lt"/>
              </a:rPr>
              <a:t>ondition in which the hepatic veins (veins that drain the liver) are blocked or narrowed by a clot (mass of blood cells)</a:t>
            </a:r>
            <a:r>
              <a:rPr lang="en-US" sz="1500" dirty="0">
                <a:highlight>
                  <a:srgbClr val="FFFFFF"/>
                </a:highlight>
                <a:ea typeface="+mn-lt"/>
                <a:cs typeface="+mn-lt"/>
              </a:rPr>
              <a:t>. </a:t>
            </a:r>
            <a:endParaRPr lang="en-US" sz="1500" dirty="0">
              <a:ea typeface="+mn-lt"/>
              <a:cs typeface="+mn-lt"/>
            </a:endParaRPr>
          </a:p>
          <a:p>
            <a:r>
              <a:rPr lang="en-US" sz="1500" dirty="0">
                <a:highlight>
                  <a:srgbClr val="FFFFFF"/>
                </a:highlight>
                <a:ea typeface="+mn-lt"/>
                <a:cs typeface="+mn-lt"/>
              </a:rPr>
              <a:t>This blockage causes blood to back up into the liver, and as a result, the liver grows larger.</a:t>
            </a:r>
          </a:p>
          <a:p>
            <a:r>
              <a:rPr lang="en-US" sz="1500" dirty="0">
                <a:highlight>
                  <a:srgbClr val="FFFFFF"/>
                </a:highlight>
                <a:ea typeface="+mn-lt"/>
                <a:cs typeface="+mn-lt"/>
              </a:rPr>
              <a:t>Variable presentation, asymptomatic to acute liver failure to chronic liver cirrhosis. </a:t>
            </a:r>
          </a:p>
          <a:p>
            <a:r>
              <a:rPr lang="en-US" sz="1500" dirty="0">
                <a:highlight>
                  <a:srgbClr val="FFFFFF"/>
                </a:highlight>
                <a:ea typeface="+mn-lt"/>
                <a:cs typeface="+mn-lt"/>
              </a:rPr>
              <a:t>Sudden onset of abdominal pain or distension, some can present with jaundice and lower extremity swellings. </a:t>
            </a:r>
          </a:p>
          <a:p>
            <a:r>
              <a:rPr lang="en-US" sz="1500" dirty="0">
                <a:highlight>
                  <a:srgbClr val="FFFFFF"/>
                </a:highlight>
                <a:cs typeface="Calibri"/>
              </a:rPr>
              <a:t>In addition to complement inhibitors: might need additional measures such as transvenous/surgical shunts or even liver transplantation in severe cases. </a:t>
            </a:r>
          </a:p>
          <a:p>
            <a:endParaRPr lang="en-US" sz="1500" dirty="0">
              <a:highlight>
                <a:srgbClr val="FFFFFF"/>
              </a:highlight>
              <a:cs typeface="Calibri"/>
            </a:endParaRPr>
          </a:p>
          <a:p>
            <a:pPr marL="0" indent="0">
              <a:buNone/>
            </a:pPr>
            <a:endParaRPr lang="en-US" sz="1500">
              <a:highlight>
                <a:srgbClr val="FFFFFF"/>
              </a:highlight>
              <a:cs typeface="Calibri"/>
            </a:endParaRPr>
          </a:p>
        </p:txBody>
      </p:sp>
    </p:spTree>
    <p:extLst>
      <p:ext uri="{BB962C8B-B14F-4D97-AF65-F5344CB8AC3E}">
        <p14:creationId xmlns:p14="http://schemas.microsoft.com/office/powerpoint/2010/main" val="1795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Triangle 6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3522C2-1517-A792-A04F-01E22A46ACDA}"/>
              </a:ext>
            </a:extLst>
          </p:cNvPr>
          <p:cNvSpPr>
            <a:spLocks noGrp="1"/>
          </p:cNvSpPr>
          <p:nvPr>
            <p:ph type="title"/>
          </p:nvPr>
        </p:nvSpPr>
        <p:spPr>
          <a:xfrm>
            <a:off x="1075767" y="1188637"/>
            <a:ext cx="2988234" cy="4480726"/>
          </a:xfrm>
        </p:spPr>
        <p:txBody>
          <a:bodyPr>
            <a:normAutofit/>
          </a:bodyPr>
          <a:lstStyle/>
          <a:p>
            <a:pPr marL="285750" indent="-285750" algn="r">
              <a:spcBef>
                <a:spcPts val="1000"/>
              </a:spcBef>
              <a:buFont typeface="Arial"/>
              <a:buChar char="•"/>
            </a:pPr>
            <a:r>
              <a:rPr lang="en-US" sz="3100" b="1">
                <a:latin typeface="Arial"/>
                <a:cs typeface="Arial"/>
              </a:rPr>
              <a:t>Thrombotic prophylaxis</a:t>
            </a:r>
            <a:r>
              <a:rPr lang="en-US" sz="3100">
                <a:latin typeface="Arial"/>
                <a:cs typeface="Arial"/>
              </a:rPr>
              <a:t> </a:t>
            </a:r>
            <a:br>
              <a:rPr lang="en-US" sz="3100">
                <a:latin typeface="Arial"/>
                <a:cs typeface="Arial"/>
              </a:rPr>
            </a:br>
            <a:br>
              <a:rPr lang="en-US" sz="3100">
                <a:latin typeface="Arial"/>
                <a:cs typeface="Arial"/>
              </a:rPr>
            </a:br>
            <a:r>
              <a:rPr lang="en-US" sz="3100">
                <a:latin typeface="Arial"/>
                <a:cs typeface="Arial"/>
              </a:rPr>
              <a:t>-"Blood thinner to prevent blood clots?"</a:t>
            </a:r>
          </a:p>
          <a:p>
            <a:pPr algn="r"/>
            <a:endParaRPr lang="en-US" sz="3100">
              <a:cs typeface="Calibri Light"/>
            </a:endParaRPr>
          </a:p>
          <a:p>
            <a:pPr algn="r"/>
            <a:endParaRPr lang="en-US" sz="3100">
              <a:cs typeface="Calibri Light"/>
            </a:endParaRPr>
          </a:p>
        </p:txBody>
      </p:sp>
      <p:cxnSp>
        <p:nvCxnSpPr>
          <p:cNvPr id="67" name="Straight Connector 6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28C9CB-A182-AE10-C584-66ED746921A9}"/>
              </a:ext>
            </a:extLst>
          </p:cNvPr>
          <p:cNvSpPr>
            <a:spLocks noGrp="1"/>
          </p:cNvSpPr>
          <p:nvPr>
            <p:ph idx="1"/>
          </p:nvPr>
        </p:nvSpPr>
        <p:spPr>
          <a:xfrm>
            <a:off x="5255260" y="1648870"/>
            <a:ext cx="4702848" cy="3560260"/>
          </a:xfrm>
        </p:spPr>
        <p:txBody>
          <a:bodyPr vert="horz" lIns="91440" tIns="45720" rIns="91440" bIns="45720" rtlCol="0" anchor="ctr">
            <a:normAutofit/>
          </a:bodyPr>
          <a:lstStyle/>
          <a:p>
            <a:pPr marL="0" indent="0">
              <a:buNone/>
            </a:pPr>
            <a:r>
              <a:rPr lang="en-US" sz="2000" dirty="0">
                <a:latin typeface="Noto Sans"/>
                <a:ea typeface="Noto Sans"/>
                <a:cs typeface="Noto Sans"/>
              </a:rPr>
              <a:t>We suggest </a:t>
            </a:r>
            <a:r>
              <a:rPr lang="en-US" sz="2000" b="1" dirty="0">
                <a:latin typeface="Noto Sans"/>
                <a:ea typeface="Noto Sans"/>
                <a:cs typeface="Noto Sans"/>
              </a:rPr>
              <a:t>not</a:t>
            </a:r>
            <a:r>
              <a:rPr lang="en-US" sz="2000" b="0" i="0" dirty="0">
                <a:effectLst/>
                <a:latin typeface="Noto Sans"/>
                <a:ea typeface="Noto Sans"/>
                <a:cs typeface="Noto Sans"/>
              </a:rPr>
              <a:t> treating with prophylactic anticoagulation</a:t>
            </a:r>
            <a:r>
              <a:rPr lang="en-US" sz="2000" dirty="0">
                <a:latin typeface="Noto Sans"/>
                <a:ea typeface="Noto Sans"/>
                <a:cs typeface="Noto Sans"/>
              </a:rPr>
              <a:t>.</a:t>
            </a:r>
            <a:endParaRPr lang="en-US" dirty="0"/>
          </a:p>
          <a:p>
            <a:pPr marL="0" indent="0">
              <a:buNone/>
            </a:pPr>
            <a:endParaRPr lang="en-US" sz="2000" dirty="0">
              <a:latin typeface="Noto Sans"/>
              <a:ea typeface="Noto Sans"/>
              <a:cs typeface="Noto Sans"/>
            </a:endParaRPr>
          </a:p>
          <a:p>
            <a:pPr marL="0" indent="0">
              <a:buNone/>
            </a:pPr>
            <a:r>
              <a:rPr lang="en-US" sz="2000" dirty="0">
                <a:latin typeface="Noto Sans"/>
                <a:ea typeface="Noto Sans"/>
                <a:cs typeface="Noto Sans"/>
              </a:rPr>
              <a:t> Lack</a:t>
            </a:r>
            <a:r>
              <a:rPr lang="en-US" sz="2000" b="0" i="0" dirty="0">
                <a:effectLst/>
                <a:latin typeface="Noto Sans"/>
                <a:ea typeface="Noto Sans"/>
                <a:cs typeface="Noto Sans"/>
              </a:rPr>
              <a:t> of high-quality evidence that it effectively prevents </a:t>
            </a:r>
            <a:r>
              <a:rPr lang="en-US" sz="2000" dirty="0">
                <a:latin typeface="Noto Sans"/>
                <a:ea typeface="Noto Sans"/>
                <a:cs typeface="Noto Sans"/>
              </a:rPr>
              <a:t>blood clots</a:t>
            </a:r>
            <a:r>
              <a:rPr lang="en-US" sz="2000" b="0" i="0" dirty="0">
                <a:effectLst/>
                <a:latin typeface="Noto Sans"/>
                <a:ea typeface="Noto Sans"/>
                <a:cs typeface="Noto Sans"/>
              </a:rPr>
              <a:t>.</a:t>
            </a:r>
            <a:endParaRPr lang="en-US">
              <a:cs typeface="Calibri"/>
            </a:endParaRPr>
          </a:p>
          <a:p>
            <a:pPr marL="0" indent="0">
              <a:buNone/>
            </a:pPr>
            <a:endParaRPr lang="en-US" sz="2000">
              <a:latin typeface="Noto Sans"/>
              <a:ea typeface="Noto Sans"/>
              <a:cs typeface="Noto Sans"/>
            </a:endParaRPr>
          </a:p>
          <a:p>
            <a:pPr marL="0" indent="0">
              <a:buNone/>
            </a:pPr>
            <a:r>
              <a:rPr lang="en-US" sz="2000" dirty="0">
                <a:latin typeface="Noto Sans"/>
                <a:ea typeface="Noto Sans"/>
                <a:cs typeface="Noto Sans"/>
              </a:rPr>
              <a:t>Exception: pregnancy (we may </a:t>
            </a:r>
            <a:r>
              <a:rPr lang="en-US" sz="2000" dirty="0">
                <a:ea typeface="+mn-lt"/>
                <a:cs typeface="+mn-lt"/>
              </a:rPr>
              <a:t>start blood thinner at last trimester and continue treatment for 8 to 12 weeks postpartum)</a:t>
            </a:r>
          </a:p>
          <a:p>
            <a:pPr marL="0" indent="0">
              <a:buNone/>
            </a:pPr>
            <a:endParaRPr lang="en-US" sz="2000">
              <a:latin typeface="Noto Sans"/>
              <a:ea typeface="Noto Sans"/>
              <a:cs typeface="Noto Sans"/>
            </a:endParaRPr>
          </a:p>
        </p:txBody>
      </p:sp>
    </p:spTree>
    <p:extLst>
      <p:ext uri="{BB962C8B-B14F-4D97-AF65-F5344CB8AC3E}">
        <p14:creationId xmlns:p14="http://schemas.microsoft.com/office/powerpoint/2010/main" val="3302620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101953-E7E4-FFBD-35BF-A0AD0985A61D}"/>
              </a:ext>
            </a:extLst>
          </p:cNvPr>
          <p:cNvPicPr>
            <a:picLocks noChangeAspect="1"/>
          </p:cNvPicPr>
          <p:nvPr/>
        </p:nvPicPr>
        <p:blipFill rotWithShape="1">
          <a:blip r:embed="rId2">
            <a:duotone>
              <a:schemeClr val="bg2">
                <a:shade val="45000"/>
                <a:satMod val="135000"/>
              </a:schemeClr>
              <a:prstClr val="white"/>
            </a:duotone>
          </a:blip>
          <a:srcRect t="21312" r="9085" b="366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17E33-D6F6-DCCB-251F-B8532D691F9D}"/>
              </a:ext>
            </a:extLst>
          </p:cNvPr>
          <p:cNvSpPr>
            <a:spLocks noGrp="1"/>
          </p:cNvSpPr>
          <p:nvPr>
            <p:ph type="title"/>
          </p:nvPr>
        </p:nvSpPr>
        <p:spPr>
          <a:xfrm>
            <a:off x="838200" y="365125"/>
            <a:ext cx="10515600" cy="1325563"/>
          </a:xfrm>
        </p:spPr>
        <p:txBody>
          <a:bodyPr>
            <a:normAutofit/>
          </a:bodyPr>
          <a:lstStyle/>
          <a:p>
            <a:r>
              <a:rPr lang="en-US" dirty="0">
                <a:cs typeface="Calibri Light"/>
              </a:rPr>
              <a:t>RISK REDUCTION </a:t>
            </a:r>
            <a:endParaRPr lang="en-US" dirty="0"/>
          </a:p>
        </p:txBody>
      </p:sp>
      <p:graphicFrame>
        <p:nvGraphicFramePr>
          <p:cNvPr id="5" name="Content Placeholder 2">
            <a:extLst>
              <a:ext uri="{FF2B5EF4-FFF2-40B4-BE49-F238E27FC236}">
                <a16:creationId xmlns:a16="http://schemas.microsoft.com/office/drawing/2014/main" id="{FD48AE03-90D3-9674-B28D-1D06D61D8F46}"/>
              </a:ext>
            </a:extLst>
          </p:cNvPr>
          <p:cNvGraphicFramePr>
            <a:graphicFrameLocks noGrp="1"/>
          </p:cNvGraphicFramePr>
          <p:nvPr>
            <p:ph idx="1"/>
            <p:extLst>
              <p:ext uri="{D42A27DB-BD31-4B8C-83A1-F6EECF244321}">
                <p14:modId xmlns:p14="http://schemas.microsoft.com/office/powerpoint/2010/main" val="27165297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47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37A339-E07B-5B2C-1736-DF0F7FB460BB}"/>
              </a:ext>
            </a:extLst>
          </p:cNvPr>
          <p:cNvSpPr>
            <a:spLocks noGrp="1"/>
          </p:cNvSpPr>
          <p:nvPr>
            <p:ph type="title"/>
          </p:nvPr>
        </p:nvSpPr>
        <p:spPr>
          <a:xfrm>
            <a:off x="838200" y="673770"/>
            <a:ext cx="3220329" cy="2027227"/>
          </a:xfrm>
        </p:spPr>
        <p:txBody>
          <a:bodyPr anchor="t">
            <a:normAutofit/>
          </a:bodyPr>
          <a:lstStyle/>
          <a:p>
            <a:r>
              <a:rPr lang="en-US" sz="3400" b="1">
                <a:solidFill>
                  <a:srgbClr val="FFFFFF"/>
                </a:solidFill>
                <a:cs typeface="Calibri Light"/>
              </a:rPr>
              <a:t>Prominent symptoms related to hemolysis </a:t>
            </a:r>
            <a:endParaRPr lang="en-US" sz="3400" b="1">
              <a:solidFill>
                <a:srgbClr val="FFFFFF"/>
              </a:solidFill>
            </a:endParaRPr>
          </a:p>
        </p:txBody>
      </p:sp>
      <p:graphicFrame>
        <p:nvGraphicFramePr>
          <p:cNvPr id="15" name="Content Placeholder 2">
            <a:extLst>
              <a:ext uri="{FF2B5EF4-FFF2-40B4-BE49-F238E27FC236}">
                <a16:creationId xmlns:a16="http://schemas.microsoft.com/office/drawing/2014/main" id="{7FD85C14-E282-5053-7600-1474581929F0}"/>
              </a:ext>
            </a:extLst>
          </p:cNvPr>
          <p:cNvGraphicFramePr>
            <a:graphicFrameLocks noGrp="1"/>
          </p:cNvGraphicFramePr>
          <p:nvPr>
            <p:ph idx="1"/>
            <p:extLst>
              <p:ext uri="{D42A27DB-BD31-4B8C-83A1-F6EECF244321}">
                <p14:modId xmlns:p14="http://schemas.microsoft.com/office/powerpoint/2010/main" val="36567479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27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49530-6013-1AE8-390A-9F47754625C9}"/>
              </a:ext>
            </a:extLst>
          </p:cNvPr>
          <p:cNvSpPr>
            <a:spLocks noGrp="1"/>
          </p:cNvSpPr>
          <p:nvPr>
            <p:ph type="title"/>
          </p:nvPr>
        </p:nvSpPr>
        <p:spPr>
          <a:xfrm>
            <a:off x="841248" y="548640"/>
            <a:ext cx="3600860" cy="5431536"/>
          </a:xfrm>
        </p:spPr>
        <p:txBody>
          <a:bodyPr>
            <a:normAutofit/>
          </a:bodyPr>
          <a:lstStyle/>
          <a:p>
            <a:r>
              <a:rPr lang="en-US" sz="4600">
                <a:cs typeface="Calibri Light"/>
              </a:rPr>
              <a:t>Management of symptomatic PNH</a:t>
            </a:r>
            <a:endParaRPr lang="en-US" sz="46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DFEB1D-56B8-4290-2213-33E916A30DA5}"/>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en-US" sz="2200" dirty="0">
                <a:ea typeface="+mn-lt"/>
                <a:cs typeface="+mn-lt"/>
              </a:rPr>
              <a:t>We recommend treatment with a complement inhibitor, rather than supportive care alone. </a:t>
            </a:r>
          </a:p>
          <a:p>
            <a:pPr marL="0" indent="0">
              <a:buNone/>
            </a:pPr>
            <a:endParaRPr lang="en-US" sz="2200" dirty="0">
              <a:cs typeface="Calibri" panose="020F0502020204030204"/>
            </a:endParaRPr>
          </a:p>
          <a:p>
            <a:pPr>
              <a:buNone/>
            </a:pPr>
            <a:r>
              <a:rPr lang="en-US" sz="2200" dirty="0">
                <a:solidFill>
                  <a:srgbClr val="232323"/>
                </a:solidFill>
                <a:ea typeface="+mn-lt"/>
                <a:cs typeface="+mn-lt"/>
              </a:rPr>
              <a:t>Complement inhibitors are effective for symptom relief and prevention of thromboses and are associated with only modest toxicity. </a:t>
            </a:r>
          </a:p>
          <a:p>
            <a:pPr marL="0" indent="0">
              <a:buNone/>
            </a:pPr>
            <a:endParaRPr lang="en-US" sz="2200" dirty="0">
              <a:cs typeface="Calibri" panose="020F0502020204030204"/>
            </a:endParaRPr>
          </a:p>
          <a:p>
            <a:pPr marL="0" indent="0">
              <a:buNone/>
            </a:pPr>
            <a:endParaRPr lang="en-US" sz="2200" dirty="0">
              <a:cs typeface="Calibri" panose="020F0502020204030204"/>
            </a:endParaRPr>
          </a:p>
          <a:p>
            <a:pPr marL="0" indent="0">
              <a:buNone/>
            </a:pPr>
            <a:endParaRPr lang="en-US" sz="2200" dirty="0">
              <a:cs typeface="Calibri" panose="020F0502020204030204"/>
            </a:endParaRPr>
          </a:p>
        </p:txBody>
      </p:sp>
    </p:spTree>
    <p:extLst>
      <p:ext uri="{BB962C8B-B14F-4D97-AF65-F5344CB8AC3E}">
        <p14:creationId xmlns:p14="http://schemas.microsoft.com/office/powerpoint/2010/main" val="61415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61F3318F-2F89-6F07-963B-B9CB491F7C8E}"/>
              </a:ext>
            </a:extLst>
          </p:cNvPr>
          <p:cNvSpPr>
            <a:spLocks noGrp="1" noChangeArrowheads="1"/>
          </p:cNvSpPr>
          <p:nvPr>
            <p:ph type="title"/>
          </p:nvPr>
        </p:nvSpPr>
        <p:spPr bwMode="auto">
          <a:xfrm>
            <a:off x="838200" y="557189"/>
            <a:ext cx="3374136" cy="556789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3300" b="1" i="0" u="none" strike="noStrike" cap="none" normalizeH="0" baseline="0">
                <a:ln>
                  <a:noFill/>
                </a:ln>
                <a:effectLst/>
                <a:latin typeface="+mn-lt"/>
                <a:cs typeface="Times New Roman"/>
              </a:rPr>
              <a:t>What is PNH or </a:t>
            </a:r>
            <a:r>
              <a:rPr kumimoji="0" lang="en-US" altLang="en-US" sz="3300" b="1" i="0" u="none" strike="noStrike" cap="none" normalizeH="0" baseline="0">
                <a:ln>
                  <a:noFill/>
                </a:ln>
                <a:effectLst/>
                <a:latin typeface="+mn-lt"/>
                <a:cs typeface="Times New Roman"/>
                <a:hlinkClick r:id="rId2" tooltip="(par-uk-SIZ-muhl nok-TURN-uhl hee-muh-gloe-buh-NYOOR-ee-uh) A rare and serious blood disease that causes red blood cells to break apart. Paroxysmal means sudden and irregular. Nocturnal means at night. Hemoglobinuria  means hemoglobin in the urine. Hemoglobin is the red part of red blood cells. A person with PNH may have episodes of dark urine in the morning, but this symptom is not present in all PNH patients."/>
              </a:rPr>
              <a:t>Paroxysmal Nocturnal Hemoglobinuria</a:t>
            </a:r>
            <a:r>
              <a:rPr kumimoji="0" lang="en-US" altLang="en-US" sz="3300" b="1" i="0" u="none" strike="noStrike" cap="none" normalizeH="0" baseline="0">
                <a:ln>
                  <a:noFill/>
                </a:ln>
                <a:effectLst/>
                <a:latin typeface="+mn-lt"/>
                <a:cs typeface="Times New Roman"/>
              </a:rPr>
              <a:t>?</a:t>
            </a:r>
          </a:p>
          <a:p>
            <a:pPr marL="0" marR="0" lvl="0" indent="0" defTabSz="914400" rtl="0" eaLnBrk="0" fontAlgn="base" latinLnBrk="0" hangingPunct="0">
              <a:spcBef>
                <a:spcPct val="0"/>
              </a:spcBef>
              <a:spcAft>
                <a:spcPct val="0"/>
              </a:spcAft>
              <a:buClrTx/>
              <a:buSzTx/>
              <a:buFontTx/>
              <a:buNone/>
              <a:tabLst/>
            </a:pPr>
            <a:endParaRPr kumimoji="0" lang="en-US" altLang="en-US" sz="3300" b="0" i="0" u="none" strike="noStrike" cap="none" normalizeH="0" baseline="0">
              <a:ln>
                <a:noFill/>
              </a:ln>
              <a:effectLst/>
              <a:latin typeface="+mn-lt"/>
            </a:endParaRPr>
          </a:p>
        </p:txBody>
      </p:sp>
      <p:graphicFrame>
        <p:nvGraphicFramePr>
          <p:cNvPr id="6" name="Content Placeholder 2">
            <a:extLst>
              <a:ext uri="{FF2B5EF4-FFF2-40B4-BE49-F238E27FC236}">
                <a16:creationId xmlns:a16="http://schemas.microsoft.com/office/drawing/2014/main" id="{4A2C78FD-3107-B026-D0A5-D2FC56A96241}"/>
              </a:ext>
            </a:extLst>
          </p:cNvPr>
          <p:cNvGraphicFramePr>
            <a:graphicFrameLocks noGrp="1"/>
          </p:cNvGraphicFramePr>
          <p:nvPr>
            <p:ph idx="1"/>
            <p:extLst>
              <p:ext uri="{D42A27DB-BD31-4B8C-83A1-F6EECF244321}">
                <p14:modId xmlns:p14="http://schemas.microsoft.com/office/powerpoint/2010/main" val="330698869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071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D03EC-F245-ACEF-D0A4-264AACCFD0C8}"/>
              </a:ext>
            </a:extLst>
          </p:cNvPr>
          <p:cNvSpPr>
            <a:spLocks noGrp="1"/>
          </p:cNvSpPr>
          <p:nvPr>
            <p:ph type="title"/>
          </p:nvPr>
        </p:nvSpPr>
        <p:spPr>
          <a:xfrm>
            <a:off x="1171074" y="1396686"/>
            <a:ext cx="3240506" cy="4064628"/>
          </a:xfrm>
        </p:spPr>
        <p:txBody>
          <a:bodyPr>
            <a:normAutofit/>
          </a:bodyPr>
          <a:lstStyle/>
          <a:p>
            <a:r>
              <a:rPr lang="en-US" sz="4100">
                <a:solidFill>
                  <a:srgbClr val="FFFFFF"/>
                </a:solidFill>
                <a:cs typeface="Calibri Light"/>
              </a:rPr>
              <a:t>Fatigue Management </a:t>
            </a:r>
            <a:endParaRPr lang="en-US" sz="4100">
              <a:solidFill>
                <a:srgbClr val="FFFFFF"/>
              </a:solidFill>
            </a:endParaRPr>
          </a:p>
        </p:txBody>
      </p:sp>
      <p:sp>
        <p:nvSpPr>
          <p:cNvPr id="19" name="Arc 1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CCA57DE-925C-552B-CA64-6DC9C3299702}"/>
              </a:ext>
            </a:extLst>
          </p:cNvPr>
          <p:cNvSpPr>
            <a:spLocks noGrp="1"/>
          </p:cNvSpPr>
          <p:nvPr>
            <p:ph idx="1"/>
          </p:nvPr>
        </p:nvSpPr>
        <p:spPr>
          <a:xfrm>
            <a:off x="5370153" y="1526033"/>
            <a:ext cx="5536397" cy="3935281"/>
          </a:xfrm>
        </p:spPr>
        <p:txBody>
          <a:bodyPr vert="horz" lIns="91440" tIns="45720" rIns="91440" bIns="45720" rtlCol="0" anchor="t">
            <a:normAutofit/>
          </a:bodyPr>
          <a:lstStyle/>
          <a:p>
            <a:r>
              <a:rPr lang="en-US" b="0" i="0" dirty="0">
                <a:effectLst/>
                <a:latin typeface="Open Sans"/>
                <a:ea typeface="Open Sans"/>
                <a:cs typeface="Open Sans"/>
              </a:rPr>
              <a:t>Strategies</a:t>
            </a:r>
            <a:r>
              <a:rPr lang="en-US" dirty="0">
                <a:latin typeface="Open Sans"/>
                <a:ea typeface="Open Sans"/>
                <a:cs typeface="Open Sans"/>
              </a:rPr>
              <a:t> </a:t>
            </a:r>
            <a:r>
              <a:rPr lang="en-US" b="0" i="0" dirty="0">
                <a:effectLst/>
                <a:latin typeface="Open Sans"/>
                <a:ea typeface="Open Sans"/>
                <a:cs typeface="Open Sans"/>
              </a:rPr>
              <a:t>perceived as helpful to extremely helpful (rated 3 through 5) </a:t>
            </a:r>
            <a:r>
              <a:rPr lang="en-US" dirty="0">
                <a:latin typeface="Open Sans"/>
                <a:ea typeface="Open Sans"/>
                <a:cs typeface="Open Sans"/>
              </a:rPr>
              <a:t>in patient reported studies: </a:t>
            </a:r>
            <a:endParaRPr lang="en-US" dirty="0">
              <a:latin typeface="Calibri" panose="020F0502020204030204"/>
              <a:ea typeface="Open Sans"/>
              <a:cs typeface="Calibri" panose="020F0502020204030204"/>
            </a:endParaRPr>
          </a:p>
          <a:p>
            <a:pPr marL="0" indent="0">
              <a:buNone/>
            </a:pPr>
            <a:endParaRPr lang="en-US">
              <a:latin typeface="Open Sans"/>
              <a:ea typeface="Open Sans"/>
              <a:cs typeface="Open Sans"/>
            </a:endParaRPr>
          </a:p>
          <a:p>
            <a:pPr marL="0" indent="0">
              <a:buNone/>
            </a:pPr>
            <a:r>
              <a:rPr lang="en-US" dirty="0">
                <a:latin typeface="Open Sans"/>
                <a:ea typeface="Open Sans"/>
                <a:cs typeface="Open Sans"/>
              </a:rPr>
              <a:t>-</a:t>
            </a:r>
            <a:r>
              <a:rPr lang="en-US" b="0" i="0" dirty="0">
                <a:effectLst/>
                <a:latin typeface="Open Sans"/>
                <a:ea typeface="Open Sans"/>
                <a:cs typeface="Open Sans"/>
              </a:rPr>
              <a:t>preserving energy (86</a:t>
            </a:r>
            <a:r>
              <a:rPr lang="en-US" dirty="0">
                <a:latin typeface="Open Sans"/>
                <a:ea typeface="Open Sans"/>
                <a:cs typeface="Open Sans"/>
              </a:rPr>
              <a:t>%)</a:t>
            </a:r>
            <a:endParaRPr lang="en-US" dirty="0">
              <a:latin typeface="Calibri" panose="020F0502020204030204"/>
              <a:ea typeface="Open Sans"/>
              <a:cs typeface="Calibri" panose="020F0502020204030204"/>
            </a:endParaRPr>
          </a:p>
          <a:p>
            <a:pPr marL="0" indent="0">
              <a:buNone/>
            </a:pPr>
            <a:r>
              <a:rPr lang="en-US" dirty="0">
                <a:latin typeface="Open Sans"/>
                <a:ea typeface="Open Sans"/>
                <a:cs typeface="Open Sans"/>
              </a:rPr>
              <a:t>-</a:t>
            </a:r>
            <a:r>
              <a:rPr lang="en-US" b="0" i="0" dirty="0">
                <a:effectLst/>
                <a:latin typeface="Open Sans"/>
                <a:ea typeface="Open Sans"/>
                <a:cs typeface="Open Sans"/>
              </a:rPr>
              <a:t>physical activity (70</a:t>
            </a:r>
            <a:r>
              <a:rPr lang="en-US" dirty="0">
                <a:latin typeface="Open Sans"/>
                <a:ea typeface="Open Sans"/>
                <a:cs typeface="Open Sans"/>
              </a:rPr>
              <a:t>%)</a:t>
            </a:r>
            <a:endParaRPr lang="en-US" dirty="0">
              <a:latin typeface="Calibri" panose="020F0502020204030204"/>
              <a:ea typeface="Open Sans"/>
              <a:cs typeface="Calibri" panose="020F0502020204030204"/>
            </a:endParaRPr>
          </a:p>
          <a:p>
            <a:pPr marL="0" indent="0">
              <a:buNone/>
            </a:pPr>
            <a:r>
              <a:rPr lang="en-US" dirty="0">
                <a:latin typeface="Open Sans"/>
                <a:ea typeface="Open Sans"/>
                <a:cs typeface="Open Sans"/>
              </a:rPr>
              <a:t>-</a:t>
            </a:r>
            <a:r>
              <a:rPr lang="en-US" b="0" i="0" dirty="0">
                <a:effectLst/>
                <a:latin typeface="Open Sans"/>
                <a:ea typeface="Open Sans"/>
                <a:cs typeface="Open Sans"/>
              </a:rPr>
              <a:t>and naps (68%)</a:t>
            </a:r>
            <a:endParaRPr lang="en-US" b="0" i="0" dirty="0">
              <a:effectLst/>
              <a:latin typeface="Calibri" panose="020F0502020204030204"/>
              <a:ea typeface="Open Sans"/>
              <a:cs typeface="Calibri" panose="020F0502020204030204"/>
            </a:endParaRPr>
          </a:p>
          <a:p>
            <a:pPr marL="0" indent="0">
              <a:buNone/>
            </a:pPr>
            <a:endParaRPr lang="en-US"/>
          </a:p>
        </p:txBody>
      </p:sp>
    </p:spTree>
    <p:extLst>
      <p:ext uri="{BB962C8B-B14F-4D97-AF65-F5344CB8AC3E}">
        <p14:creationId xmlns:p14="http://schemas.microsoft.com/office/powerpoint/2010/main" val="3681028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19268-267E-EEF6-9270-7F435E46BB3D}"/>
              </a:ext>
            </a:extLst>
          </p:cNvPr>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277A75-FB02-DBB9-E5CB-DE97DABE0F59}"/>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2200" b="0" i="0" dirty="0">
                <a:effectLst/>
                <a:latin typeface="Lato"/>
                <a:ea typeface="Lato"/>
                <a:cs typeface="Lato"/>
              </a:rPr>
              <a:t>A</a:t>
            </a:r>
            <a:r>
              <a:rPr lang="en-US" sz="2200" b="0" i="0" dirty="0">
                <a:solidFill>
                  <a:srgbClr val="FF0000"/>
                </a:solidFill>
                <a:effectLst/>
                <a:latin typeface="Lato"/>
                <a:ea typeface="Lato"/>
                <a:cs typeface="Lato"/>
              </a:rPr>
              <a:t> timely diagnosis</a:t>
            </a:r>
            <a:r>
              <a:rPr lang="en-US" sz="2200" b="0" i="0" dirty="0">
                <a:effectLst/>
                <a:latin typeface="Lato"/>
                <a:ea typeface="Lato"/>
                <a:cs typeface="Lato"/>
              </a:rPr>
              <a:t> and subsequent </a:t>
            </a:r>
            <a:r>
              <a:rPr lang="en-US" sz="2200" dirty="0">
                <a:solidFill>
                  <a:srgbClr val="FF0000"/>
                </a:solidFill>
                <a:latin typeface="Lato"/>
                <a:ea typeface="Lato"/>
                <a:cs typeface="Lato"/>
              </a:rPr>
              <a:t>treatment</a:t>
            </a:r>
            <a:r>
              <a:rPr lang="en-US" sz="2200" b="0" i="0" dirty="0">
                <a:solidFill>
                  <a:srgbClr val="FF0000"/>
                </a:solidFill>
                <a:effectLst/>
                <a:latin typeface="Lato"/>
                <a:ea typeface="Lato"/>
                <a:cs typeface="Lato"/>
              </a:rPr>
              <a:t> </a:t>
            </a:r>
            <a:r>
              <a:rPr lang="en-US" sz="2200" dirty="0">
                <a:solidFill>
                  <a:srgbClr val="FF0000"/>
                </a:solidFill>
                <a:latin typeface="Lato"/>
                <a:ea typeface="Lato"/>
                <a:cs typeface="Lato"/>
              </a:rPr>
              <a:t>initiation</a:t>
            </a:r>
            <a:r>
              <a:rPr lang="en-US" sz="2200" dirty="0">
                <a:latin typeface="Lato"/>
                <a:ea typeface="Lato"/>
                <a:cs typeface="Lato"/>
              </a:rPr>
              <a:t> can</a:t>
            </a:r>
            <a:r>
              <a:rPr lang="en-US" sz="2200" b="0" i="0" dirty="0">
                <a:effectLst/>
                <a:latin typeface="Lato"/>
                <a:ea typeface="Lato"/>
                <a:cs typeface="Lato"/>
              </a:rPr>
              <a:t> prevent the disease from worsening to an intolerable degree. </a:t>
            </a:r>
          </a:p>
          <a:p>
            <a:endParaRPr lang="en-US" sz="2200">
              <a:latin typeface="Lato" panose="020F0502020204030203" pitchFamily="34" charset="0"/>
            </a:endParaRPr>
          </a:p>
          <a:p>
            <a:r>
              <a:rPr lang="en-US" sz="2200" dirty="0">
                <a:latin typeface="Lato"/>
                <a:ea typeface="Lato"/>
                <a:cs typeface="Lato"/>
              </a:rPr>
              <a:t>Use of surveys</a:t>
            </a:r>
            <a:r>
              <a:rPr lang="en-US" sz="2200" b="0" i="0" dirty="0">
                <a:effectLst/>
                <a:latin typeface="Lato"/>
                <a:ea typeface="Lato"/>
                <a:cs typeface="Lato"/>
              </a:rPr>
              <a:t> quantifying quality of life are regularly used during consultations</a:t>
            </a:r>
            <a:r>
              <a:rPr lang="en-US" sz="2200" dirty="0">
                <a:latin typeface="Lato"/>
                <a:ea typeface="Lato"/>
                <a:cs typeface="Lato"/>
              </a:rPr>
              <a:t>. </a:t>
            </a:r>
          </a:p>
          <a:p>
            <a:endParaRPr lang="en-US" sz="2200" dirty="0">
              <a:latin typeface="Lato"/>
              <a:ea typeface="Lato"/>
              <a:cs typeface="Lato"/>
            </a:endParaRPr>
          </a:p>
          <a:p>
            <a:r>
              <a:rPr lang="en-US" sz="2200" dirty="0">
                <a:latin typeface="Lato"/>
                <a:ea typeface="Lato"/>
                <a:cs typeface="Lato"/>
              </a:rPr>
              <a:t> Allows physicians</a:t>
            </a:r>
            <a:r>
              <a:rPr lang="en-US" sz="2200" b="0" i="0" dirty="0">
                <a:effectLst/>
                <a:latin typeface="Lato"/>
                <a:ea typeface="Lato"/>
                <a:cs typeface="Lato"/>
              </a:rPr>
              <a:t> to ask pertinent questions in </a:t>
            </a:r>
            <a:r>
              <a:rPr lang="en-US" sz="2200" dirty="0">
                <a:latin typeface="Lato"/>
                <a:ea typeface="Lato"/>
                <a:cs typeface="Lato"/>
              </a:rPr>
              <a:t>orderly</a:t>
            </a:r>
            <a:r>
              <a:rPr lang="en-US" sz="2200" b="0" i="0" dirty="0">
                <a:effectLst/>
                <a:latin typeface="Lato"/>
                <a:ea typeface="Lato"/>
                <a:cs typeface="Lato"/>
              </a:rPr>
              <a:t>, comprehensive manner.</a:t>
            </a:r>
            <a:r>
              <a:rPr lang="en-US" sz="2200" dirty="0">
                <a:latin typeface="Lato"/>
                <a:ea typeface="Lato"/>
                <a:cs typeface="Lato"/>
              </a:rPr>
              <a:t> </a:t>
            </a:r>
            <a:endParaRPr lang="en-US"/>
          </a:p>
          <a:p>
            <a:pPr marL="0" indent="0">
              <a:buNone/>
            </a:pPr>
            <a:endParaRPr lang="en-US" sz="2200">
              <a:latin typeface="Lato"/>
              <a:ea typeface="Lato"/>
              <a:cs typeface="Lato"/>
            </a:endParaRPr>
          </a:p>
          <a:p>
            <a:r>
              <a:rPr lang="en-US" sz="2200" b="0" i="0" dirty="0">
                <a:effectLst/>
                <a:latin typeface="Lato"/>
                <a:ea typeface="Lato"/>
                <a:cs typeface="Lato"/>
              </a:rPr>
              <a:t>This </a:t>
            </a:r>
            <a:r>
              <a:rPr lang="en-US" sz="2200" dirty="0">
                <a:latin typeface="Lato"/>
                <a:ea typeface="Lato"/>
                <a:cs typeface="Lato"/>
              </a:rPr>
              <a:t>opens</a:t>
            </a:r>
            <a:r>
              <a:rPr lang="en-US" sz="2200" b="0" i="0" dirty="0">
                <a:effectLst/>
                <a:latin typeface="Lato"/>
                <a:ea typeface="Lato"/>
                <a:cs typeface="Lato"/>
              </a:rPr>
              <a:t> up the space for honest dialogue and careful follow-up.</a:t>
            </a:r>
            <a:endParaRPr lang="en-US" sz="2200" dirty="0"/>
          </a:p>
          <a:p>
            <a:pPr marL="0" indent="0">
              <a:buNone/>
            </a:pPr>
            <a:endParaRPr lang="en-US" sz="2200"/>
          </a:p>
        </p:txBody>
      </p:sp>
    </p:spTree>
    <p:extLst>
      <p:ext uri="{BB962C8B-B14F-4D97-AF65-F5344CB8AC3E}">
        <p14:creationId xmlns:p14="http://schemas.microsoft.com/office/powerpoint/2010/main" val="57354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7D8A2-00D6-A4F4-BC92-B167510FD94C}"/>
              </a:ext>
            </a:extLst>
          </p:cNvPr>
          <p:cNvSpPr>
            <a:spLocks noGrp="1"/>
          </p:cNvSpPr>
          <p:nvPr>
            <p:ph type="title"/>
          </p:nvPr>
        </p:nvSpPr>
        <p:spPr>
          <a:xfrm>
            <a:off x="838200" y="365125"/>
            <a:ext cx="10515600" cy="1325563"/>
          </a:xfrm>
        </p:spPr>
        <p:txBody>
          <a:bodyPr>
            <a:normAutofit/>
          </a:bodyPr>
          <a:lstStyle/>
          <a:p>
            <a:r>
              <a:rPr lang="en-US" sz="5400" b="1">
                <a:latin typeface="Arial"/>
                <a:cs typeface="Arial"/>
              </a:rPr>
              <a:t>Anemia: Low Hemoglobin </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E468AB-7594-F7DC-2205-833451375B35}"/>
              </a:ext>
            </a:extLst>
          </p:cNvPr>
          <p:cNvSpPr>
            <a:spLocks noGrp="1"/>
          </p:cNvSpPr>
          <p:nvPr>
            <p:ph idx="1"/>
          </p:nvPr>
        </p:nvSpPr>
        <p:spPr>
          <a:xfrm>
            <a:off x="838200" y="1929384"/>
            <a:ext cx="10515600" cy="4251960"/>
          </a:xfrm>
        </p:spPr>
        <p:txBody>
          <a:bodyPr vert="horz" lIns="91440" tIns="45720" rIns="91440" bIns="45720" rtlCol="0" anchor="t">
            <a:normAutofit/>
          </a:bodyPr>
          <a:lstStyle/>
          <a:p>
            <a:r>
              <a:rPr lang="en-US" sz="2200" dirty="0">
                <a:latin typeface="Arial"/>
                <a:cs typeface="Arial"/>
              </a:rPr>
              <a:t>Predominantly caused by hemolysis of red blood cells (RBC), but bone marrow failure (BMF), folate or vitamin B12 deficiency, chronic iron loss in urine, and other causes may also contribute. </a:t>
            </a:r>
          </a:p>
          <a:p>
            <a:pPr marL="0" indent="0">
              <a:buNone/>
            </a:pPr>
            <a:endParaRPr lang="en-US" sz="2200" dirty="0">
              <a:latin typeface="Arial"/>
              <a:cs typeface="Arial"/>
            </a:endParaRPr>
          </a:p>
          <a:p>
            <a:r>
              <a:rPr lang="en-US" sz="2200" dirty="0">
                <a:latin typeface="Arial"/>
                <a:cs typeface="Arial"/>
              </a:rPr>
              <a:t>Transfusions</a:t>
            </a:r>
          </a:p>
          <a:p>
            <a:r>
              <a:rPr lang="en-US" sz="2200" dirty="0">
                <a:latin typeface="Arial"/>
                <a:cs typeface="Arial"/>
              </a:rPr>
              <a:t> Folate supplementation (for increased demands due to ongoing hemolysis</a:t>
            </a:r>
            <a:endParaRPr lang="en-US" sz="2200" dirty="0">
              <a:latin typeface="Calibri" panose="020F0502020204030204"/>
              <a:cs typeface="Calibri" panose="020F0502020204030204"/>
            </a:endParaRPr>
          </a:p>
          <a:p>
            <a:r>
              <a:rPr lang="en-US" sz="2200" dirty="0">
                <a:latin typeface="Arial"/>
                <a:cs typeface="Arial"/>
              </a:rPr>
              <a:t>iron supplementation not routine; only if deficient</a:t>
            </a:r>
            <a:endParaRPr lang="en-US" sz="2200" dirty="0"/>
          </a:p>
        </p:txBody>
      </p:sp>
    </p:spTree>
    <p:extLst>
      <p:ext uri="{BB962C8B-B14F-4D97-AF65-F5344CB8AC3E}">
        <p14:creationId xmlns:p14="http://schemas.microsoft.com/office/powerpoint/2010/main" val="2304603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FAD03-C72C-E868-6647-3F42091A8579}"/>
              </a:ext>
            </a:extLst>
          </p:cNvPr>
          <p:cNvSpPr>
            <a:spLocks noGrp="1"/>
          </p:cNvSpPr>
          <p:nvPr>
            <p:ph type="title"/>
          </p:nvPr>
        </p:nvSpPr>
        <p:spPr>
          <a:xfrm>
            <a:off x="630936" y="639520"/>
            <a:ext cx="3429000" cy="1719072"/>
          </a:xfrm>
        </p:spPr>
        <p:txBody>
          <a:bodyPr anchor="b">
            <a:normAutofit/>
          </a:bodyPr>
          <a:lstStyle/>
          <a:p>
            <a:r>
              <a:rPr lang="en-US" sz="5400" b="1">
                <a:ea typeface="+mj-lt"/>
                <a:cs typeface="+mj-lt"/>
              </a:rPr>
              <a:t>Pain control </a:t>
            </a:r>
            <a:r>
              <a:rPr lang="en-US" sz="5400">
                <a:ea typeface="+mj-lt"/>
                <a:cs typeface="+mj-lt"/>
              </a:rPr>
              <a:t>  </a:t>
            </a:r>
            <a:endParaRPr lang="en-US" sz="5400"/>
          </a:p>
        </p:txBody>
      </p:sp>
      <p:sp>
        <p:nvSpPr>
          <p:cNvPr id="2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5FD8F4-8B59-FA0C-E8C2-F27BE042FC39}"/>
              </a:ext>
            </a:extLst>
          </p:cNvPr>
          <p:cNvSpPr>
            <a:spLocks noGrp="1"/>
          </p:cNvSpPr>
          <p:nvPr>
            <p:ph idx="1"/>
          </p:nvPr>
        </p:nvSpPr>
        <p:spPr>
          <a:xfrm>
            <a:off x="630936" y="2807208"/>
            <a:ext cx="3429000" cy="3410712"/>
          </a:xfrm>
        </p:spPr>
        <p:txBody>
          <a:bodyPr vert="horz" lIns="91440" tIns="45720" rIns="91440" bIns="45720" rtlCol="0" anchor="t">
            <a:normAutofit/>
          </a:bodyPr>
          <a:lstStyle/>
          <a:p>
            <a:pPr marL="0" indent="0">
              <a:buNone/>
            </a:pPr>
            <a:r>
              <a:rPr lang="en-US" sz="2200" b="0" i="0" dirty="0">
                <a:effectLst/>
                <a:latin typeface="Noto Sans"/>
                <a:ea typeface="Noto Sans"/>
                <a:cs typeface="Noto Sans"/>
              </a:rPr>
              <a:t>Chronic pain</a:t>
            </a:r>
            <a:r>
              <a:rPr lang="en-US" sz="2200" dirty="0">
                <a:latin typeface="Noto Sans"/>
                <a:ea typeface="Noto Sans"/>
                <a:cs typeface="Noto Sans"/>
              </a:rPr>
              <a:t> </a:t>
            </a:r>
            <a:r>
              <a:rPr lang="en-US" sz="2200" b="0" i="0" dirty="0">
                <a:effectLst/>
                <a:latin typeface="Noto Sans"/>
                <a:ea typeface="Noto Sans"/>
                <a:cs typeface="Noto Sans"/>
              </a:rPr>
              <a:t>may persist despite treatment with a complement inhibitor.</a:t>
            </a:r>
            <a:endParaRPr lang="en-US" sz="2200" dirty="0">
              <a:cs typeface="Calibri" panose="020F0502020204030204"/>
            </a:endParaRPr>
          </a:p>
          <a:p>
            <a:pPr marL="0" indent="0">
              <a:buNone/>
            </a:pPr>
            <a:endParaRPr lang="en-US" sz="2200" dirty="0">
              <a:latin typeface="Noto Sans"/>
              <a:ea typeface="Noto Sans"/>
              <a:cs typeface="Noto Sans"/>
            </a:endParaRPr>
          </a:p>
          <a:p>
            <a:pPr marL="0" indent="0">
              <a:buNone/>
            </a:pPr>
            <a:r>
              <a:rPr lang="en-US" sz="2200" dirty="0">
                <a:latin typeface="Noto Sans"/>
                <a:ea typeface="Noto Sans"/>
                <a:cs typeface="Noto Sans"/>
              </a:rPr>
              <a:t>Pharmacologic and non-</a:t>
            </a:r>
            <a:r>
              <a:rPr lang="en-US" sz="2200">
                <a:latin typeface="Noto Sans"/>
                <a:ea typeface="Noto Sans"/>
                <a:cs typeface="Noto Sans"/>
              </a:rPr>
              <a:t>pharamacologic</a:t>
            </a:r>
            <a:r>
              <a:rPr lang="en-US" sz="2200" dirty="0">
                <a:latin typeface="Noto Sans"/>
                <a:ea typeface="Noto Sans"/>
                <a:cs typeface="Noto Sans"/>
              </a:rPr>
              <a:t> strategies.</a:t>
            </a:r>
            <a:endParaRPr lang="en-US" sz="2200" dirty="0">
              <a:cs typeface="Calibri" panose="020F0502020204030204"/>
            </a:endParaRPr>
          </a:p>
          <a:p>
            <a:pPr marL="0" indent="0">
              <a:buNone/>
            </a:pPr>
            <a:endParaRPr lang="en-US" sz="2200">
              <a:latin typeface="Noto Sans" panose="020B0502040504020204" pitchFamily="34" charset="0"/>
              <a:ea typeface="Noto Sans" panose="020B0502040504020204" pitchFamily="34" charset="0"/>
              <a:cs typeface="Noto Sans" panose="020B0502040504020204" pitchFamily="34" charset="0"/>
            </a:endParaRPr>
          </a:p>
          <a:p>
            <a:endParaRPr lang="en-US" sz="2200">
              <a:latin typeface="Noto Sans" panose="020B0502040504020204" pitchFamily="34" charset="0"/>
              <a:ea typeface="Noto Sans" panose="020B0502040504020204" pitchFamily="34" charset="0"/>
              <a:cs typeface="Noto Sans" panose="020B0502040504020204" pitchFamily="34" charset="0"/>
            </a:endParaRPr>
          </a:p>
          <a:p>
            <a:endParaRPr lang="en-US" sz="2200">
              <a:latin typeface="Noto Sans"/>
              <a:ea typeface="Noto Sans"/>
              <a:cs typeface="Noto Sans"/>
            </a:endParaRPr>
          </a:p>
        </p:txBody>
      </p:sp>
      <p:pic>
        <p:nvPicPr>
          <p:cNvPr id="4" name="Picture 4" descr="Text, letter&#10;&#10;Description automatically generated">
            <a:extLst>
              <a:ext uri="{FF2B5EF4-FFF2-40B4-BE49-F238E27FC236}">
                <a16:creationId xmlns:a16="http://schemas.microsoft.com/office/drawing/2014/main" id="{1DC513A2-0B73-94E5-0C7B-612ABD5419A0}"/>
              </a:ext>
            </a:extLst>
          </p:cNvPr>
          <p:cNvPicPr>
            <a:picLocks noChangeAspect="1"/>
          </p:cNvPicPr>
          <p:nvPr/>
        </p:nvPicPr>
        <p:blipFill>
          <a:blip r:embed="rId2"/>
          <a:stretch>
            <a:fillRect/>
          </a:stretch>
        </p:blipFill>
        <p:spPr>
          <a:xfrm>
            <a:off x="4766131" y="640080"/>
            <a:ext cx="6680049" cy="5577840"/>
          </a:xfrm>
          <a:prstGeom prst="rect">
            <a:avLst/>
          </a:prstGeom>
        </p:spPr>
      </p:pic>
    </p:spTree>
    <p:extLst>
      <p:ext uri="{BB962C8B-B14F-4D97-AF65-F5344CB8AC3E}">
        <p14:creationId xmlns:p14="http://schemas.microsoft.com/office/powerpoint/2010/main" val="222548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FD19E-C131-FA57-EA3C-0ED6E4EC2974}"/>
              </a:ext>
            </a:extLst>
          </p:cNvPr>
          <p:cNvSpPr>
            <a:spLocks noGrp="1"/>
          </p:cNvSpPr>
          <p:nvPr>
            <p:ph type="title"/>
          </p:nvPr>
        </p:nvSpPr>
        <p:spPr>
          <a:xfrm>
            <a:off x="838200" y="365125"/>
            <a:ext cx="10515600" cy="1325563"/>
          </a:xfrm>
        </p:spPr>
        <p:txBody>
          <a:bodyPr>
            <a:normAutofit/>
          </a:bodyPr>
          <a:lstStyle/>
          <a:p>
            <a:r>
              <a:rPr lang="en-US" sz="5400">
                <a:cs typeface="Calibri Light"/>
              </a:rPr>
              <a:t>Infectious complications </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74A4F6-37A5-276B-FFB1-D46B2052C78A}"/>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b="0" i="0" dirty="0">
                <a:effectLst/>
                <a:latin typeface="Cambria"/>
                <a:ea typeface="Cambria"/>
              </a:rPr>
              <a:t>PNH can also be complicated by infectious events</a:t>
            </a:r>
            <a:r>
              <a:rPr lang="en-US" sz="2200" dirty="0">
                <a:latin typeface="Cambria"/>
                <a:ea typeface="Cambria"/>
              </a:rPr>
              <a:t>. </a:t>
            </a:r>
            <a:endParaRPr lang="en-US" sz="2200" dirty="0">
              <a:latin typeface="Cambria"/>
              <a:ea typeface="Cambria"/>
              <a:cs typeface="Calibri" panose="020F0502020204030204"/>
            </a:endParaRPr>
          </a:p>
          <a:p>
            <a:pPr marL="0" indent="0">
              <a:buNone/>
            </a:pPr>
            <a:endParaRPr lang="en-US" sz="2200" dirty="0">
              <a:latin typeface="Cambria"/>
              <a:ea typeface="Cambria"/>
            </a:endParaRPr>
          </a:p>
          <a:p>
            <a:pPr marL="0" indent="0">
              <a:buNone/>
            </a:pPr>
            <a:r>
              <a:rPr lang="en-US" sz="2200" dirty="0">
                <a:latin typeface="Cambria"/>
                <a:ea typeface="Cambria"/>
              </a:rPr>
              <a:t>Either</a:t>
            </a:r>
            <a:r>
              <a:rPr lang="en-US" sz="2200" b="0" i="0" dirty="0">
                <a:effectLst/>
                <a:latin typeface="Cambria"/>
                <a:ea typeface="Cambria"/>
              </a:rPr>
              <a:t> related to the coexistence of </a:t>
            </a:r>
            <a:r>
              <a:rPr lang="en-US" sz="2200" dirty="0">
                <a:latin typeface="Cambria"/>
                <a:ea typeface="Cambria"/>
              </a:rPr>
              <a:t>Bone Marrow Failure and</a:t>
            </a:r>
            <a:r>
              <a:rPr lang="en-US" sz="2200" b="0" i="0" dirty="0">
                <a:effectLst/>
                <a:latin typeface="Cambria"/>
                <a:ea typeface="Cambria"/>
              </a:rPr>
              <a:t> immunosuppression, or to complement inhibition.</a:t>
            </a:r>
            <a:r>
              <a:rPr lang="en-US" sz="2200" dirty="0">
                <a:latin typeface="Cambria"/>
                <a:ea typeface="Cambria"/>
              </a:rPr>
              <a:t> </a:t>
            </a:r>
            <a:endParaRPr lang="en-US" sz="2200">
              <a:latin typeface="Cambria"/>
              <a:ea typeface="Cambria"/>
              <a:cs typeface="Calibri" panose="020F0502020204030204"/>
            </a:endParaRPr>
          </a:p>
          <a:p>
            <a:pPr marL="0" indent="0">
              <a:buNone/>
            </a:pPr>
            <a:endParaRPr lang="en-US" sz="2200">
              <a:latin typeface="Cambria"/>
              <a:ea typeface="Cambria"/>
            </a:endParaRPr>
          </a:p>
          <a:p>
            <a:pPr marL="0" indent="0">
              <a:buNone/>
            </a:pPr>
            <a:r>
              <a:rPr lang="en-US" sz="2200" dirty="0">
                <a:latin typeface="Cambria"/>
                <a:ea typeface="Cambria"/>
              </a:rPr>
              <a:t>Anti-Neisseria</a:t>
            </a:r>
            <a:r>
              <a:rPr lang="en-US" sz="2200" b="0" i="0" dirty="0">
                <a:effectLst/>
                <a:latin typeface="Cambria"/>
                <a:ea typeface="Cambria"/>
              </a:rPr>
              <a:t> meningitidis vaccinations are mandatory before </a:t>
            </a:r>
            <a:r>
              <a:rPr lang="en-US" sz="2200" dirty="0">
                <a:latin typeface="Cambria"/>
                <a:ea typeface="Cambria"/>
              </a:rPr>
              <a:t>eculizumab. </a:t>
            </a:r>
            <a:endParaRPr lang="en-US" sz="2200" dirty="0">
              <a:latin typeface="Cambria"/>
              <a:ea typeface="Cambria"/>
              <a:cs typeface="Calibri" panose="020F0502020204030204"/>
            </a:endParaRPr>
          </a:p>
          <a:p>
            <a:pPr marL="0" indent="0">
              <a:buNone/>
            </a:pPr>
            <a:endParaRPr lang="en-US" sz="2200">
              <a:latin typeface="Cambria"/>
              <a:ea typeface="Cambria"/>
            </a:endParaRPr>
          </a:p>
          <a:p>
            <a:pPr marL="0" indent="0">
              <a:buNone/>
            </a:pPr>
            <a:r>
              <a:rPr lang="en-US" sz="2200" dirty="0">
                <a:latin typeface="Cambria"/>
                <a:ea typeface="Cambria"/>
              </a:rPr>
              <a:t>Addition</a:t>
            </a:r>
            <a:r>
              <a:rPr lang="en-US" sz="2200" b="0" i="0" dirty="0">
                <a:effectLst/>
                <a:latin typeface="Cambria"/>
                <a:ea typeface="Cambria"/>
              </a:rPr>
              <a:t> of anti-Streptococcus pneumoniae and anti-Hemophilus influenzae vaccines </a:t>
            </a:r>
            <a:r>
              <a:rPr lang="en-US" sz="2200" dirty="0">
                <a:latin typeface="Cambria"/>
                <a:ea typeface="Cambria"/>
              </a:rPr>
              <a:t>is also recommended. </a:t>
            </a:r>
            <a:endParaRPr lang="en-US" sz="2200" dirty="0">
              <a:latin typeface="Cambria"/>
              <a:ea typeface="Cambria"/>
              <a:cs typeface="Calibri" panose="020F0502020204030204"/>
            </a:endParaRPr>
          </a:p>
        </p:txBody>
      </p:sp>
    </p:spTree>
    <p:extLst>
      <p:ext uri="{BB962C8B-B14F-4D97-AF65-F5344CB8AC3E}">
        <p14:creationId xmlns:p14="http://schemas.microsoft.com/office/powerpoint/2010/main" val="777161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87970-CCE3-EEB1-ABD1-606E7AAE061D}"/>
              </a:ext>
            </a:extLst>
          </p:cNvPr>
          <p:cNvSpPr>
            <a:spLocks noGrp="1"/>
          </p:cNvSpPr>
          <p:nvPr>
            <p:ph type="title"/>
          </p:nvPr>
        </p:nvSpPr>
        <p:spPr>
          <a:xfrm>
            <a:off x="635000" y="640823"/>
            <a:ext cx="3418659" cy="5583148"/>
          </a:xfrm>
        </p:spPr>
        <p:txBody>
          <a:bodyPr anchor="ctr">
            <a:normAutofit/>
          </a:bodyPr>
          <a:lstStyle/>
          <a:p>
            <a:r>
              <a:rPr lang="en-US" sz="2200">
                <a:cs typeface="Calibri Light"/>
              </a:rPr>
              <a:t>Other symptoms/complications: </a:t>
            </a:r>
            <a:endParaRPr lang="en-US" sz="2200"/>
          </a:p>
        </p:txBody>
      </p:sp>
      <p:sp>
        <p:nvSpPr>
          <p:cNvPr id="3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ontent Placeholder 2">
            <a:extLst>
              <a:ext uri="{FF2B5EF4-FFF2-40B4-BE49-F238E27FC236}">
                <a16:creationId xmlns:a16="http://schemas.microsoft.com/office/drawing/2014/main" id="{B362F108-E2BC-9079-C27D-5C338F4A5A77}"/>
              </a:ext>
            </a:extLst>
          </p:cNvPr>
          <p:cNvGraphicFramePr>
            <a:graphicFrameLocks noGrp="1"/>
          </p:cNvGraphicFramePr>
          <p:nvPr>
            <p:ph idx="1"/>
            <p:extLst>
              <p:ext uri="{D42A27DB-BD31-4B8C-83A1-F6EECF244321}">
                <p14:modId xmlns:p14="http://schemas.microsoft.com/office/powerpoint/2010/main" val="384663553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835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50C596-16E2-0CDB-B062-BCD2DA06BC21}"/>
              </a:ext>
            </a:extLst>
          </p:cNvPr>
          <p:cNvSpPr>
            <a:spLocks noGrp="1"/>
          </p:cNvSpPr>
          <p:nvPr>
            <p:ph type="title"/>
          </p:nvPr>
        </p:nvSpPr>
        <p:spPr>
          <a:xfrm>
            <a:off x="838200" y="365125"/>
            <a:ext cx="10515600" cy="1325563"/>
          </a:xfrm>
        </p:spPr>
        <p:txBody>
          <a:bodyPr>
            <a:normAutofit/>
          </a:bodyPr>
          <a:lstStyle/>
          <a:p>
            <a:r>
              <a:rPr lang="en-US" sz="4200" b="1" i="0">
                <a:effectLst/>
                <a:latin typeface="+mn-lt"/>
              </a:rPr>
              <a:t>Special Precautions for PNH Patients</a:t>
            </a:r>
            <a:br>
              <a:rPr lang="en-US" sz="4200" b="1" i="0">
                <a:effectLst/>
                <a:latin typeface="+mn-lt"/>
              </a:rPr>
            </a:br>
            <a:endParaRPr lang="en-US" sz="4200">
              <a:latin typeface="+mn-lt"/>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80EDC6-9D10-0CA9-FF9B-69EE0F46DC50}"/>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b="1" dirty="0"/>
              <a:t>Long flights/rides:</a:t>
            </a:r>
            <a:r>
              <a:rPr lang="en-US" sz="2200" dirty="0"/>
              <a:t> Get up and walk around every hour or two if it is safe to do so.</a:t>
            </a:r>
            <a:endParaRPr lang="en-US" sz="2200" dirty="0">
              <a:cs typeface="Calibri"/>
            </a:endParaRPr>
          </a:p>
          <a:p>
            <a:pPr marL="0" indent="0">
              <a:buNone/>
            </a:pPr>
            <a:endParaRPr lang="en-US" sz="2200" dirty="0"/>
          </a:p>
          <a:p>
            <a:pPr marL="0" indent="0">
              <a:buNone/>
            </a:pPr>
            <a:r>
              <a:rPr lang="en-US" sz="2200" b="1" i="0" dirty="0">
                <a:effectLst/>
              </a:rPr>
              <a:t>High Altitudes</a:t>
            </a:r>
            <a:r>
              <a:rPr lang="en-US" sz="2200" b="1" dirty="0"/>
              <a:t>: </a:t>
            </a:r>
            <a:r>
              <a:rPr lang="en-US" sz="2200" dirty="0"/>
              <a:t>Consult your doctor; might need blood transfusion for your anemia.</a:t>
            </a:r>
            <a:endParaRPr lang="en-US" sz="2200" dirty="0">
              <a:cs typeface="Calibri"/>
            </a:endParaRPr>
          </a:p>
          <a:p>
            <a:pPr marL="0" indent="0">
              <a:buNone/>
            </a:pPr>
            <a:endParaRPr lang="en-US" sz="2200" dirty="0">
              <a:cs typeface="Calibri"/>
            </a:endParaRPr>
          </a:p>
          <a:p>
            <a:pPr marL="0" indent="0">
              <a:buNone/>
            </a:pPr>
            <a:r>
              <a:rPr lang="en-US" sz="2200" b="1" dirty="0">
                <a:cs typeface="Calibri"/>
              </a:rPr>
              <a:t>Pregnancy: </a:t>
            </a:r>
            <a:r>
              <a:rPr lang="en-US" sz="2200" dirty="0">
                <a:cs typeface="Calibri"/>
              </a:rPr>
              <a:t> look for a PNH specialist and an OB (obstetrician) who specializes in high-risk births. Patient has few healthy bone marrow and blood cells. More Chances to clot.  Might need more transfusions.  Increased risk of pre-</a:t>
            </a:r>
            <a:r>
              <a:rPr lang="en-US" sz="2200" dirty="0" err="1">
                <a:cs typeface="Calibri"/>
              </a:rPr>
              <a:t>ecclampsia</a:t>
            </a:r>
            <a:r>
              <a:rPr lang="en-US" sz="2200" dirty="0">
                <a:cs typeface="Calibri"/>
              </a:rPr>
              <a:t>. Complications in the baby. </a:t>
            </a:r>
            <a:endParaRPr lang="en-US" sz="2200" dirty="0"/>
          </a:p>
          <a:p>
            <a:pPr marL="0" indent="0">
              <a:buNone/>
            </a:pPr>
            <a:endParaRPr lang="en-US" sz="2200" dirty="0">
              <a:cs typeface="Calibri" panose="020F0502020204030204"/>
            </a:endParaRPr>
          </a:p>
          <a:p>
            <a:pPr marL="0" indent="0">
              <a:buNone/>
            </a:pPr>
            <a:r>
              <a:rPr lang="en-US" sz="2200" b="1" dirty="0">
                <a:cs typeface="Calibri" panose="020F0502020204030204"/>
              </a:rPr>
              <a:t>Surgery:</a:t>
            </a:r>
            <a:r>
              <a:rPr lang="en-US" sz="2200" dirty="0">
                <a:cs typeface="Calibri" panose="020F0502020204030204"/>
              </a:rPr>
              <a:t> can have complications due to increased hemolysis, low counts, increased clotting. </a:t>
            </a:r>
            <a:endParaRPr lang="en-US" sz="2200" b="0" i="0" dirty="0">
              <a:effectLst/>
              <a:cs typeface="Calibri" panose="020F0502020204030204"/>
            </a:endParaRPr>
          </a:p>
          <a:p>
            <a:pPr marL="0" indent="0">
              <a:buNone/>
            </a:pPr>
            <a:endParaRPr lang="en-US" sz="2200" b="0" i="0">
              <a:effectLst/>
              <a:cs typeface="Calibri" panose="020F0502020204030204"/>
            </a:endParaRPr>
          </a:p>
          <a:p>
            <a:pPr marL="0" indent="0">
              <a:buNone/>
            </a:pPr>
            <a:endParaRPr lang="en-US" sz="2200">
              <a:cs typeface="Calibri" panose="020F0502020204030204"/>
            </a:endParaRPr>
          </a:p>
          <a:p>
            <a:pPr marL="0" indent="0">
              <a:buNone/>
            </a:pPr>
            <a:endParaRPr lang="en-US" sz="2200">
              <a:cs typeface="Calibri" panose="020F0502020204030204"/>
            </a:endParaRPr>
          </a:p>
          <a:p>
            <a:pPr marL="0" indent="0">
              <a:buNone/>
            </a:pPr>
            <a:endParaRPr lang="en-US" sz="2200">
              <a:cs typeface="Calibri" panose="020F0502020204030204"/>
            </a:endParaRPr>
          </a:p>
          <a:p>
            <a:pPr marL="0" indent="0">
              <a:buNone/>
            </a:pPr>
            <a:endParaRPr lang="en-US" sz="2200">
              <a:cs typeface="Calibri" panose="020F0502020204030204"/>
            </a:endParaRPr>
          </a:p>
          <a:p>
            <a:pPr marL="0" indent="0">
              <a:buNone/>
            </a:pPr>
            <a:endParaRPr lang="en-US" sz="2200">
              <a:cs typeface="Calibri" panose="020F0502020204030204"/>
            </a:endParaRPr>
          </a:p>
          <a:p>
            <a:pPr marL="742950" lvl="1" indent="-285750"/>
            <a:endParaRPr lang="en-US" sz="2200">
              <a:cs typeface="Calibri" panose="020F0502020204030204"/>
            </a:endParaRPr>
          </a:p>
          <a:p>
            <a:endParaRPr lang="en-US" sz="2200">
              <a:cs typeface="Calibri" panose="020F0502020204030204"/>
            </a:endParaRPr>
          </a:p>
        </p:txBody>
      </p:sp>
    </p:spTree>
    <p:extLst>
      <p:ext uri="{BB962C8B-B14F-4D97-AF65-F5344CB8AC3E}">
        <p14:creationId xmlns:p14="http://schemas.microsoft.com/office/powerpoint/2010/main" val="308970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4B065-D3A0-FB26-A055-97F235C03E80}"/>
              </a:ext>
            </a:extLst>
          </p:cNvPr>
          <p:cNvSpPr>
            <a:spLocks noGrp="1"/>
          </p:cNvSpPr>
          <p:nvPr>
            <p:ph type="title"/>
          </p:nvPr>
        </p:nvSpPr>
        <p:spPr>
          <a:xfrm>
            <a:off x="838200" y="365125"/>
            <a:ext cx="10515600" cy="1325563"/>
          </a:xfrm>
        </p:spPr>
        <p:txBody>
          <a:bodyPr>
            <a:normAutofit/>
          </a:bodyPr>
          <a:lstStyle/>
          <a:p>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894405-D589-DDA2-D287-98FBFFD8B2C9}"/>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r>
              <a:rPr lang="en-US" sz="2200" dirty="0">
                <a:cs typeface="Calibri"/>
              </a:rPr>
              <a:t>Thank you </a:t>
            </a:r>
          </a:p>
        </p:txBody>
      </p:sp>
    </p:spTree>
    <p:extLst>
      <p:ext uri="{BB962C8B-B14F-4D97-AF65-F5344CB8AC3E}">
        <p14:creationId xmlns:p14="http://schemas.microsoft.com/office/powerpoint/2010/main" val="354305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3582DE-940C-3D25-9103-4D4D7256373E}"/>
              </a:ext>
            </a:extLst>
          </p:cNvPr>
          <p:cNvSpPr>
            <a:spLocks noGrp="1"/>
          </p:cNvSpPr>
          <p:nvPr>
            <p:ph type="title"/>
          </p:nvPr>
        </p:nvSpPr>
        <p:spPr>
          <a:xfrm>
            <a:off x="838200" y="557188"/>
            <a:ext cx="10515600" cy="1133499"/>
          </a:xfrm>
        </p:spPr>
        <p:txBody>
          <a:bodyPr>
            <a:normAutofit/>
          </a:bodyPr>
          <a:lstStyle/>
          <a:p>
            <a:pPr algn="ctr"/>
            <a:r>
              <a:rPr lang="en-US" sz="5200" b="1">
                <a:latin typeface="Calibri"/>
                <a:cs typeface="Calibri"/>
              </a:rPr>
              <a:t>3 Basic Types of Blood Cells?</a:t>
            </a:r>
            <a:endParaRPr lang="en-US" sz="5200"/>
          </a:p>
        </p:txBody>
      </p:sp>
      <p:graphicFrame>
        <p:nvGraphicFramePr>
          <p:cNvPr id="5" name="Content Placeholder 2">
            <a:extLst>
              <a:ext uri="{FF2B5EF4-FFF2-40B4-BE49-F238E27FC236}">
                <a16:creationId xmlns:a16="http://schemas.microsoft.com/office/drawing/2014/main" id="{B3A89962-44EE-9EEE-64DF-B485F0FF21EC}"/>
              </a:ext>
            </a:extLst>
          </p:cNvPr>
          <p:cNvGraphicFramePr>
            <a:graphicFrameLocks noGrp="1"/>
          </p:cNvGraphicFramePr>
          <p:nvPr>
            <p:ph idx="1"/>
            <p:extLst>
              <p:ext uri="{D42A27DB-BD31-4B8C-83A1-F6EECF244321}">
                <p14:modId xmlns:p14="http://schemas.microsoft.com/office/powerpoint/2010/main" val="178336896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48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D8712-A40E-BE1D-F71B-98DC7A2BFA17}"/>
              </a:ext>
            </a:extLst>
          </p:cNvPr>
          <p:cNvSpPr>
            <a:spLocks noGrp="1"/>
          </p:cNvSpPr>
          <p:nvPr>
            <p:ph type="title"/>
          </p:nvPr>
        </p:nvSpPr>
        <p:spPr>
          <a:xfrm>
            <a:off x="686834" y="1153572"/>
            <a:ext cx="3200400" cy="4461163"/>
          </a:xfrm>
        </p:spPr>
        <p:txBody>
          <a:bodyPr>
            <a:normAutofit/>
          </a:bodyPr>
          <a:lstStyle/>
          <a:p>
            <a:r>
              <a:rPr lang="en-US" b="1" i="0">
                <a:solidFill>
                  <a:srgbClr val="FFFFFF"/>
                </a:solidFill>
                <a:effectLst/>
                <a:latin typeface="+mn-lt"/>
              </a:rPr>
              <a:t>How are Blood Cells Formed?</a:t>
            </a:r>
            <a:endParaRPr lang="en-US">
              <a:solidFill>
                <a:srgbClr val="FFFFFF"/>
              </a:solidFill>
              <a:latin typeface="+mn-lt"/>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D30D2A-C146-25B8-6124-4909D564EBBD}"/>
              </a:ext>
            </a:extLst>
          </p:cNvPr>
          <p:cNvSpPr>
            <a:spLocks noGrp="1"/>
          </p:cNvSpPr>
          <p:nvPr>
            <p:ph idx="1"/>
          </p:nvPr>
        </p:nvSpPr>
        <p:spPr>
          <a:xfrm>
            <a:off x="4447308" y="591344"/>
            <a:ext cx="6906491" cy="5585619"/>
          </a:xfrm>
        </p:spPr>
        <p:txBody>
          <a:bodyPr anchor="ctr">
            <a:normAutofit/>
          </a:bodyPr>
          <a:lstStyle/>
          <a:p>
            <a:r>
              <a:rPr lang="en-US" b="0" i="0">
                <a:effectLst/>
              </a:rPr>
              <a:t>Blood cells are made in the </a:t>
            </a:r>
            <a:r>
              <a:rPr lang="en-US" b="0" i="0">
                <a:effectLst/>
                <a:hlinkClick r:id="rId2" tooltip="The soft, spongy tissue inside most bones. Blood cells are formed in the bone marrow."/>
              </a:rPr>
              <a:t>bone marrow</a:t>
            </a:r>
            <a:r>
              <a:rPr lang="en-US" b="0" i="0">
                <a:effectLst/>
              </a:rPr>
              <a:t>, a spongy tissue located inside certain bones. </a:t>
            </a:r>
          </a:p>
          <a:p>
            <a:pPr marL="0" indent="0">
              <a:buNone/>
            </a:pPr>
            <a:endParaRPr lang="en-US" b="0" i="0">
              <a:effectLst/>
            </a:endParaRPr>
          </a:p>
          <a:p>
            <a:r>
              <a:rPr lang="en-US" b="0" i="0">
                <a:effectLst/>
              </a:rPr>
              <a:t>Marrow contains blood-forming </a:t>
            </a:r>
            <a:r>
              <a:rPr lang="en-US" b="0" i="0">
                <a:effectLst/>
                <a:hlinkClick r:id="rId3" tooltip="Cells in the body that develop into other cells. There are two main sources of stem cells. Embryonic stem cells come from human embryos and are used in medical research. Adult stem cells in the body repair and maintain the organ or tissue in which they are found. Blood-forming (hemapoietic) stem cells are found in the bone marrow. These cells make copies of themselves and develop into red cells, white cells, and platelets."/>
              </a:rPr>
              <a:t>stem cells</a:t>
            </a:r>
            <a:r>
              <a:rPr lang="en-US" b="0" i="0">
                <a:effectLst/>
              </a:rPr>
              <a:t> that make copies of themselves to create all 3 types of blood cells. </a:t>
            </a:r>
          </a:p>
          <a:p>
            <a:endParaRPr lang="en-US"/>
          </a:p>
          <a:p>
            <a:r>
              <a:rPr lang="en-US" b="0" i="0">
                <a:effectLst/>
              </a:rPr>
              <a:t>When blood cells are fully mature and functional, they leave the bone marrow and enter the bloodstream. </a:t>
            </a:r>
            <a:endParaRPr lang="en-US"/>
          </a:p>
        </p:txBody>
      </p:sp>
    </p:spTree>
    <p:extLst>
      <p:ext uri="{BB962C8B-B14F-4D97-AF65-F5344CB8AC3E}">
        <p14:creationId xmlns:p14="http://schemas.microsoft.com/office/powerpoint/2010/main" val="147440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C6197076-F3CA-9325-7D5E-63EDBEB9B8FC}"/>
              </a:ext>
            </a:extLst>
          </p:cNvPr>
          <p:cNvSpPr>
            <a:spLocks noGrp="1" noChangeArrowheads="1"/>
          </p:cNvSpPr>
          <p:nvPr>
            <p:ph type="title"/>
          </p:nvPr>
        </p:nvSpPr>
        <p:spPr bwMode="auto">
          <a:xfrm>
            <a:off x="838200" y="365126"/>
            <a:ext cx="10515600" cy="13064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lang="en-US" altLang="en-US" sz="4000" b="1">
                <a:latin typeface="+mn-lt"/>
                <a:cs typeface="Times New Roman" panose="02020603050405020304" pitchFamily="18" charset="0"/>
              </a:rPr>
              <a:t>Steps that lead to PNH in our body: </a:t>
            </a:r>
            <a:endParaRPr kumimoji="0" lang="en-US" altLang="en-US" sz="4000" b="1" i="0" u="none" strike="noStrike" cap="none" normalizeH="0" baseline="0">
              <a:ln>
                <a:noFill/>
              </a:ln>
              <a:effectLst/>
              <a:latin typeface="+mn-lt"/>
              <a:cs typeface="Times New Roman" panose="02020603050405020304" pitchFamily="18" charset="0"/>
            </a:endParaRPr>
          </a:p>
          <a:p>
            <a:pPr marL="0" marR="0" lvl="0" indent="0" defTabSz="914400" rtl="0" eaLnBrk="0" fontAlgn="base" latinLnBrk="0" hangingPunct="0">
              <a:spcBef>
                <a:spcPct val="0"/>
              </a:spcBef>
              <a:spcAft>
                <a:spcPct val="0"/>
              </a:spcAft>
              <a:buClrTx/>
              <a:buSzTx/>
              <a:buFontTx/>
              <a:buNone/>
              <a:tabLst/>
            </a:pPr>
            <a:endParaRPr kumimoji="0" lang="en-US" altLang="en-US" sz="4000" b="0" i="0" u="none" strike="noStrike" cap="none" normalizeH="0" baseline="0">
              <a:ln>
                <a:noFill/>
              </a:ln>
              <a:effectLst/>
              <a:latin typeface="+mn-lt"/>
            </a:endParaRPr>
          </a:p>
        </p:txBody>
      </p:sp>
      <p:pic>
        <p:nvPicPr>
          <p:cNvPr id="7" name="Picture 6">
            <a:extLst>
              <a:ext uri="{FF2B5EF4-FFF2-40B4-BE49-F238E27FC236}">
                <a16:creationId xmlns:a16="http://schemas.microsoft.com/office/drawing/2014/main" id="{34B57073-B1D5-4FCF-62DB-65493687C9DA}"/>
              </a:ext>
            </a:extLst>
          </p:cNvPr>
          <p:cNvPicPr>
            <a:picLocks noChangeAspect="1"/>
          </p:cNvPicPr>
          <p:nvPr/>
        </p:nvPicPr>
        <p:blipFill rotWithShape="1">
          <a:blip r:embed="rId2"/>
          <a:srcRect l="25066" r="24183" b="11"/>
          <a:stretch/>
        </p:blipFill>
        <p:spPr>
          <a:xfrm>
            <a:off x="7989296" y="1843285"/>
            <a:ext cx="3364502" cy="3728611"/>
          </a:xfrm>
          <a:prstGeom prst="rect">
            <a:avLst/>
          </a:prstGeom>
        </p:spPr>
      </p:pic>
      <p:graphicFrame>
        <p:nvGraphicFramePr>
          <p:cNvPr id="6" name="Content Placeholder 2">
            <a:extLst>
              <a:ext uri="{FF2B5EF4-FFF2-40B4-BE49-F238E27FC236}">
                <a16:creationId xmlns:a16="http://schemas.microsoft.com/office/drawing/2014/main" id="{924D6518-9AF5-EF6F-54E7-F6C2171E0483}"/>
              </a:ext>
            </a:extLst>
          </p:cNvPr>
          <p:cNvGraphicFramePr>
            <a:graphicFrameLocks noGrp="1"/>
          </p:cNvGraphicFramePr>
          <p:nvPr>
            <p:ph idx="1"/>
            <p:extLst>
              <p:ext uri="{D42A27DB-BD31-4B8C-83A1-F6EECF244321}">
                <p14:modId xmlns:p14="http://schemas.microsoft.com/office/powerpoint/2010/main" val="3614021715"/>
              </p:ext>
            </p:extLst>
          </p:nvPr>
        </p:nvGraphicFramePr>
        <p:xfrm>
          <a:off x="838200" y="1825625"/>
          <a:ext cx="6714066" cy="43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6718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77DA44-F334-8626-48BA-42B624019423}"/>
              </a:ext>
            </a:extLst>
          </p:cNvPr>
          <p:cNvPicPr>
            <a:picLocks noChangeAspect="1"/>
          </p:cNvPicPr>
          <p:nvPr/>
        </p:nvPicPr>
        <p:blipFill rotWithShape="1">
          <a:blip r:embed="rId2">
            <a:duotone>
              <a:schemeClr val="bg2">
                <a:shade val="45000"/>
                <a:satMod val="135000"/>
              </a:schemeClr>
              <a:prstClr val="white"/>
            </a:duotone>
          </a:blip>
          <a:srcRect t="15567" r="9091" b="7537"/>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7A306-F72A-DE8F-085E-4B0C1AFC14B3}"/>
              </a:ext>
            </a:extLst>
          </p:cNvPr>
          <p:cNvSpPr>
            <a:spLocks noGrp="1"/>
          </p:cNvSpPr>
          <p:nvPr>
            <p:ph type="title"/>
          </p:nvPr>
        </p:nvSpPr>
        <p:spPr>
          <a:xfrm>
            <a:off x="838200" y="365125"/>
            <a:ext cx="10515600" cy="1325563"/>
          </a:xfrm>
        </p:spPr>
        <p:txBody>
          <a:bodyPr>
            <a:normAutofit/>
          </a:bodyPr>
          <a:lstStyle/>
          <a:p>
            <a:r>
              <a:rPr lang="en-US" b="1"/>
              <a:t>Understanding complement system and PIG-A mutation</a:t>
            </a:r>
          </a:p>
        </p:txBody>
      </p:sp>
      <p:graphicFrame>
        <p:nvGraphicFramePr>
          <p:cNvPr id="5" name="Content Placeholder 2">
            <a:extLst>
              <a:ext uri="{FF2B5EF4-FFF2-40B4-BE49-F238E27FC236}">
                <a16:creationId xmlns:a16="http://schemas.microsoft.com/office/drawing/2014/main" id="{19AD819E-6813-AD53-DB50-306BCDD00DE8}"/>
              </a:ext>
            </a:extLst>
          </p:cNvPr>
          <p:cNvGraphicFramePr>
            <a:graphicFrameLocks noGrp="1"/>
          </p:cNvGraphicFramePr>
          <p:nvPr>
            <p:ph idx="1"/>
            <p:extLst>
              <p:ext uri="{D42A27DB-BD31-4B8C-83A1-F6EECF244321}">
                <p14:modId xmlns:p14="http://schemas.microsoft.com/office/powerpoint/2010/main" val="24736929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629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07CCC0-83C2-5962-BBB6-80954252A57E}"/>
              </a:ext>
            </a:extLst>
          </p:cNvPr>
          <p:cNvPicPr>
            <a:picLocks noChangeAspect="1"/>
          </p:cNvPicPr>
          <p:nvPr/>
        </p:nvPicPr>
        <p:blipFill rotWithShape="1">
          <a:blip r:embed="rId2">
            <a:duotone>
              <a:schemeClr val="bg2">
                <a:shade val="45000"/>
                <a:satMod val="135000"/>
              </a:schemeClr>
              <a:prstClr val="white"/>
            </a:duotone>
          </a:blip>
          <a:srcRect t="25176" r="9091" b="8197"/>
          <a:stretch/>
        </p:blipFill>
        <p:spPr>
          <a:xfrm>
            <a:off x="20" y="10"/>
            <a:ext cx="12191980" cy="6857990"/>
          </a:xfrm>
          <a:prstGeom prst="rect">
            <a:avLst/>
          </a:prstGeom>
        </p:spPr>
      </p:pic>
      <p:sp>
        <p:nvSpPr>
          <p:cNvPr id="49" name="Rectangle 4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B7378-B308-7300-BFA7-2AB57DEA70F9}"/>
              </a:ext>
            </a:extLst>
          </p:cNvPr>
          <p:cNvSpPr>
            <a:spLocks noGrp="1"/>
          </p:cNvSpPr>
          <p:nvPr>
            <p:ph type="title"/>
          </p:nvPr>
        </p:nvSpPr>
        <p:spPr>
          <a:xfrm>
            <a:off x="838200" y="365125"/>
            <a:ext cx="10515600" cy="1325563"/>
          </a:xfrm>
        </p:spPr>
        <p:txBody>
          <a:bodyPr>
            <a:normAutofit/>
          </a:bodyPr>
          <a:lstStyle/>
          <a:p>
            <a:endParaRPr lang="en-US"/>
          </a:p>
        </p:txBody>
      </p:sp>
      <p:graphicFrame>
        <p:nvGraphicFramePr>
          <p:cNvPr id="5" name="Content Placeholder 2">
            <a:extLst>
              <a:ext uri="{FF2B5EF4-FFF2-40B4-BE49-F238E27FC236}">
                <a16:creationId xmlns:a16="http://schemas.microsoft.com/office/drawing/2014/main" id="{BFA0151E-3743-FACA-CBB2-B14B9062BEDF}"/>
              </a:ext>
            </a:extLst>
          </p:cNvPr>
          <p:cNvGraphicFramePr>
            <a:graphicFrameLocks noGrp="1"/>
          </p:cNvGraphicFramePr>
          <p:nvPr>
            <p:ph idx="1"/>
            <p:extLst>
              <p:ext uri="{D42A27DB-BD31-4B8C-83A1-F6EECF244321}">
                <p14:modId xmlns:p14="http://schemas.microsoft.com/office/powerpoint/2010/main" val="34447835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340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86085CCD-BD12-5479-D893-28692D0F8E1C}"/>
              </a:ext>
            </a:extLst>
          </p:cNvPr>
          <p:cNvPicPr>
            <a:picLocks noGrp="1" noChangeAspect="1"/>
          </p:cNvPicPr>
          <p:nvPr>
            <p:ph idx="1"/>
          </p:nvPr>
        </p:nvPicPr>
        <p:blipFill>
          <a:blip r:embed="rId2"/>
          <a:stretch>
            <a:fillRect/>
          </a:stretch>
        </p:blipFill>
        <p:spPr>
          <a:xfrm>
            <a:off x="643467" y="757258"/>
            <a:ext cx="10905066" cy="5343483"/>
          </a:xfrm>
          <a:prstGeom prst="rect">
            <a:avLst/>
          </a:prstGeom>
          <a:ln>
            <a:noFill/>
          </a:ln>
        </p:spPr>
      </p:pic>
    </p:spTree>
    <p:extLst>
      <p:ext uri="{BB962C8B-B14F-4D97-AF65-F5344CB8AC3E}">
        <p14:creationId xmlns:p14="http://schemas.microsoft.com/office/powerpoint/2010/main" val="243526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2D84DD-BA40-B890-2B5F-ED001D5062A5}"/>
              </a:ext>
            </a:extLst>
          </p:cNvPr>
          <p:cNvSpPr>
            <a:spLocks noGrp="1"/>
          </p:cNvSpPr>
          <p:nvPr>
            <p:ph type="title"/>
          </p:nvPr>
        </p:nvSpPr>
        <p:spPr>
          <a:xfrm>
            <a:off x="841248" y="548640"/>
            <a:ext cx="3600860" cy="5431536"/>
          </a:xfrm>
        </p:spPr>
        <p:txBody>
          <a:bodyPr>
            <a:normAutofit/>
          </a:bodyPr>
          <a:lstStyle/>
          <a:p>
            <a:r>
              <a:rPr lang="en-US" sz="5400" b="1" i="0">
                <a:effectLst/>
                <a:latin typeface="+mn-lt"/>
              </a:rPr>
              <a:t>What happens to someone with PNH?</a:t>
            </a:r>
            <a:br>
              <a:rPr lang="en-US" sz="5400" b="1" i="0">
                <a:effectLst/>
                <a:latin typeface="+mn-lt"/>
              </a:rPr>
            </a:br>
            <a:endParaRPr lang="en-US" sz="5400">
              <a:latin typeface="+mn-lt"/>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40F39E-E5A3-B408-6EE6-A2C1470FD32B}"/>
              </a:ext>
            </a:extLst>
          </p:cNvPr>
          <p:cNvSpPr>
            <a:spLocks noGrp="1"/>
          </p:cNvSpPr>
          <p:nvPr>
            <p:ph idx="1"/>
          </p:nvPr>
        </p:nvSpPr>
        <p:spPr>
          <a:xfrm>
            <a:off x="5126418" y="552091"/>
            <a:ext cx="6224335" cy="5431536"/>
          </a:xfrm>
        </p:spPr>
        <p:txBody>
          <a:bodyPr anchor="ctr">
            <a:normAutofit/>
          </a:bodyPr>
          <a:lstStyle/>
          <a:p>
            <a:r>
              <a:rPr lang="en-US" sz="2000" b="0" i="0" dirty="0">
                <a:effectLst/>
              </a:rPr>
              <a:t>The course and impact can vary.</a:t>
            </a:r>
            <a:r>
              <a:rPr lang="en-US" sz="2000" dirty="0"/>
              <a:t> </a:t>
            </a:r>
            <a:endParaRPr lang="en-US" sz="2000" b="0" i="0">
              <a:effectLst/>
            </a:endParaRPr>
          </a:p>
          <a:p>
            <a:pPr marL="0" indent="0">
              <a:buNone/>
            </a:pPr>
            <a:endParaRPr lang="en-US" sz="2000" b="0" i="0">
              <a:effectLst/>
            </a:endParaRPr>
          </a:p>
          <a:p>
            <a:r>
              <a:rPr lang="en-US" sz="2000" dirty="0"/>
              <a:t>Can range from </a:t>
            </a:r>
            <a:r>
              <a:rPr lang="en-US" sz="2000" b="0" i="0" dirty="0">
                <a:effectLst/>
              </a:rPr>
              <a:t>only mild symptoms, </a:t>
            </a:r>
            <a:r>
              <a:rPr lang="en-US" sz="2000" dirty="0"/>
              <a:t>to </a:t>
            </a:r>
            <a:r>
              <a:rPr lang="en-US" sz="2000" b="0" i="0" dirty="0">
                <a:effectLst/>
              </a:rPr>
              <a:t>severe symptoms needing medicines or blood transfusions.</a:t>
            </a:r>
            <a:endParaRPr lang="en-US" sz="2000" b="0" i="0" dirty="0">
              <a:effectLst/>
              <a:cs typeface="Calibri"/>
            </a:endParaRPr>
          </a:p>
          <a:p>
            <a:pPr marL="0" indent="0">
              <a:buNone/>
            </a:pPr>
            <a:endParaRPr lang="en-US" sz="2000" b="0" i="0">
              <a:effectLst/>
            </a:endParaRPr>
          </a:p>
          <a:p>
            <a:r>
              <a:rPr lang="en-US" sz="2000" b="0" i="0" dirty="0">
                <a:effectLst/>
              </a:rPr>
              <a:t>People who develop blood clots in key parts of the body, or also have MDS (</a:t>
            </a:r>
            <a:r>
              <a:rPr lang="en-US" sz="2000" b="0" i="0" dirty="0">
                <a:effectLst/>
                <a:hlinkClick r:id="rId2" tooltip=" (my-eh-lo-diss-PLASS-tik SIN-dromez) A group of disorders where the bone marrow does not work well, and the bone marrow cells fail to make enough healthy blood cells. Myelo refers to the bone marrow. Dysplastic  means abnormal growth or development. People with MDS have low blood cell count for at least 1 blood cell type. Also, the bone marrow and blood contain blood cells with an abnormal shape, size, or look. Symptoms vary greatly from person to person. The differences depend on which blood cells are affected."/>
              </a:rPr>
              <a:t>myelodysplastic syndromes</a:t>
            </a:r>
            <a:r>
              <a:rPr lang="en-US" sz="2000" b="0" i="0" dirty="0">
                <a:effectLst/>
              </a:rPr>
              <a:t>) or AML (</a:t>
            </a:r>
            <a:r>
              <a:rPr lang="en-US" sz="2000" b="0" i="0" dirty="0">
                <a:effectLst/>
                <a:hlinkClick r:id="rId3" tooltip="(uh-KYOOT my-uh-LOYD loo-KEE-mee-uh) A cancer of the blood cells. It happens when very young white blood cells (blasts) in the bone marrow fail to mature. The blast cells stay in the bone marrow and become to numerous. This slows production of red blood cells and platelets. Some cases of MDS become AML. But most do not. Also called AML, acute myeloblastic leukemia, acute myelocytic leukemia.&#10;"/>
              </a:rPr>
              <a:t>acute myeloid leukemia</a:t>
            </a:r>
            <a:r>
              <a:rPr lang="en-US" sz="2000" b="0" i="0" dirty="0">
                <a:effectLst/>
              </a:rPr>
              <a:t>), may have a shorter lifespan.</a:t>
            </a:r>
            <a:endParaRPr lang="en-US" sz="2000" b="0" i="0" dirty="0">
              <a:effectLst/>
              <a:cs typeface="Calibri"/>
            </a:endParaRPr>
          </a:p>
          <a:p>
            <a:pPr marL="0" indent="0">
              <a:buNone/>
            </a:pPr>
            <a:endParaRPr lang="en-US" sz="2000" b="0" i="0">
              <a:effectLst/>
            </a:endParaRPr>
          </a:p>
          <a:p>
            <a:r>
              <a:rPr lang="en-US" sz="2000" b="0" i="0" dirty="0">
                <a:effectLst/>
              </a:rPr>
              <a:t>Recent research shows that life expectancy has been steadily climbing over the past 20 years.</a:t>
            </a:r>
            <a:r>
              <a:rPr lang="en-US" sz="2000" dirty="0"/>
              <a:t> </a:t>
            </a:r>
            <a:endParaRPr lang="en-US" sz="2000" dirty="0">
              <a:cs typeface="Calibri"/>
            </a:endParaRPr>
          </a:p>
        </p:txBody>
      </p:sp>
    </p:spTree>
    <p:extLst>
      <p:ext uri="{BB962C8B-B14F-4D97-AF65-F5344CB8AC3E}">
        <p14:creationId xmlns:p14="http://schemas.microsoft.com/office/powerpoint/2010/main" val="388511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3C945AF9F38A48B902AE64FE7BA8A6" ma:contentTypeVersion="16" ma:contentTypeDescription="Create a new document." ma:contentTypeScope="" ma:versionID="3ba72c8859f704cafe1848554b93639d">
  <xsd:schema xmlns:xsd="http://www.w3.org/2001/XMLSchema" xmlns:xs="http://www.w3.org/2001/XMLSchema" xmlns:p="http://schemas.microsoft.com/office/2006/metadata/properties" xmlns:ns2="b06b5787-dfb8-4b46-a6d9-258ca5230387" xmlns:ns3="94c25fbe-babe-492f-b48f-7bebd984f96f" targetNamespace="http://schemas.microsoft.com/office/2006/metadata/properties" ma:root="true" ma:fieldsID="f995b80ae3aa53f8f220fa25d78289d3" ns2:_="" ns3:_="">
    <xsd:import namespace="b06b5787-dfb8-4b46-a6d9-258ca5230387"/>
    <xsd:import namespace="94c25fbe-babe-492f-b48f-7bebd984f96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b5787-dfb8-4b46-a6d9-258ca5230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60c10ca-b4bf-483a-b548-862c4f2757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c25fbe-babe-492f-b48f-7bebd984f96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78c13bd-6c08-4b8f-993b-5f301c4b4735}" ma:internalName="TaxCatchAll" ma:showField="CatchAllData" ma:web="94c25fbe-babe-492f-b48f-7bebd984f96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9E89F2-AEB9-4A7B-90C1-6BD23771331F}"/>
</file>

<file path=customXml/itemProps2.xml><?xml version="1.0" encoding="utf-8"?>
<ds:datastoreItem xmlns:ds="http://schemas.openxmlformats.org/officeDocument/2006/customXml" ds:itemID="{A9C8C0F5-62F9-48BA-9969-0FCB4E14702F}"/>
</file>

<file path=docProps/app.xml><?xml version="1.0" encoding="utf-8"?>
<Properties xmlns="http://schemas.openxmlformats.org/officeDocument/2006/extended-properties" xmlns:vt="http://schemas.openxmlformats.org/officeDocument/2006/docPropsVTypes">
  <TotalTime>461</TotalTime>
  <Words>2476</Words>
  <Application>Microsoft Office PowerPoint</Application>
  <PresentationFormat>Widescreen</PresentationFormat>
  <Paragraphs>164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Complications of PNH </vt:lpstr>
      <vt:lpstr>What is PNH or Paroxysmal Nocturnal Hemoglobinuria? </vt:lpstr>
      <vt:lpstr>3 Basic Types of Blood Cells?</vt:lpstr>
      <vt:lpstr>How are Blood Cells Formed?</vt:lpstr>
      <vt:lpstr>Steps that lead to PNH in our body:  </vt:lpstr>
      <vt:lpstr>Understanding complement system and PIG-A mutation</vt:lpstr>
      <vt:lpstr>PowerPoint Presentation</vt:lpstr>
      <vt:lpstr>PowerPoint Presentation</vt:lpstr>
      <vt:lpstr>What happens to someone with PNH? </vt:lpstr>
      <vt:lpstr>What is Bone Marrow Failure?</vt:lpstr>
      <vt:lpstr>PowerPoint Presentation</vt:lpstr>
      <vt:lpstr>Complications of PNH  </vt:lpstr>
      <vt:lpstr>Thrombosis: “Blood Clots” </vt:lpstr>
      <vt:lpstr>Management of Current/Recent "blood clot"</vt:lpstr>
      <vt:lpstr>Budd-Chiari syndrome</vt:lpstr>
      <vt:lpstr>Thrombotic prophylaxis   -"Blood thinner to prevent blood clots?"  </vt:lpstr>
      <vt:lpstr>RISK REDUCTION </vt:lpstr>
      <vt:lpstr>Prominent symptoms related to hemolysis </vt:lpstr>
      <vt:lpstr>Management of symptomatic PNH</vt:lpstr>
      <vt:lpstr>Fatigue Management </vt:lpstr>
      <vt:lpstr>PowerPoint Presentation</vt:lpstr>
      <vt:lpstr>Anemia: Low Hemoglobin </vt:lpstr>
      <vt:lpstr>Pain control   </vt:lpstr>
      <vt:lpstr>Infectious complications </vt:lpstr>
      <vt:lpstr>Other symptoms/complications: </vt:lpstr>
      <vt:lpstr>Special Precautions for PNH Patients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Shristi Upadhyay</dc:creator>
  <cp:lastModifiedBy>Shristi Upadhyay</cp:lastModifiedBy>
  <cp:revision>619</cp:revision>
  <dcterms:created xsi:type="dcterms:W3CDTF">2023-04-08T14:05:07Z</dcterms:created>
  <dcterms:modified xsi:type="dcterms:W3CDTF">2023-04-14T21:06:13Z</dcterms:modified>
</cp:coreProperties>
</file>