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60" r:id="rId3"/>
    <p:sldId id="265" r:id="rId4"/>
    <p:sldId id="287" r:id="rId5"/>
    <p:sldId id="283" r:id="rId6"/>
    <p:sldId id="269" r:id="rId7"/>
    <p:sldId id="266" r:id="rId8"/>
    <p:sldId id="295" r:id="rId9"/>
    <p:sldId id="268" r:id="rId10"/>
    <p:sldId id="292" r:id="rId11"/>
    <p:sldId id="293" r:id="rId12"/>
    <p:sldId id="258" r:id="rId13"/>
    <p:sldId id="271" r:id="rId14"/>
    <p:sldId id="284" r:id="rId15"/>
    <p:sldId id="294" r:id="rId16"/>
    <p:sldId id="286" r:id="rId17"/>
    <p:sldId id="288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68E2D4-C79B-316F-34B9-75EECB5F2A9F}" name="Nester, Alex" initials="NA" userId="S::alex.nester@unmc.edu::eb347f5e-04f4-41cb-8e6e-a1b3a4e9c0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B9B45B-8DD8-F0FE-6E82-366805C19BC5}" v="297" dt="2023-04-15T14:15:11.476"/>
    <p1510:client id="{54065BBC-DDED-4D68-9633-B3170883195A}" v="126" dt="2023-04-09T03:25:47.506"/>
    <p1510:client id="{67F27EFD-E41E-F589-54E0-659CE955E061}" v="1409" dt="2023-04-10T09:03:22.713"/>
    <p1510:client id="{CB415CDB-9A89-9BE0-6091-93DBEAF5E9B7}" v="3960" dt="2023-04-15T07:35:30.906"/>
    <p1510:client id="{D7E43601-532B-162B-56A1-EA6E753E83F2}" v="15" dt="2023-04-15T14:04:01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DD36-CA17-4F5A-BAD8-0964D35CAD7A}" type="datetimeFigureOut"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F55F4-8EB1-4E53-AF13-CC08D3404E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0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Anita Hill, Richard J. Kelly, Peter Hillmen; Thrombosis in paroxysmal nocturnal hemoglobinuria. </a:t>
            </a:r>
            <a:r>
              <a:rPr lang="en-US" i="1"/>
              <a:t>Blood</a:t>
            </a:r>
            <a:r>
              <a:rPr lang="en-US"/>
              <a:t> 2013; 121 (25): 4985–4996.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F55F4-8EB1-4E53-AF13-CC08D3404E3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9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Brodsky, "How I treat PNH" Blood Volume 137 March 2021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DIF = Decay Accelerating Factor / Membrane inhibitor of reactive lysis</a:t>
            </a:r>
          </a:p>
          <a:p>
            <a:r>
              <a:rPr lang="en-US" err="1"/>
              <a:t>Devalet</a:t>
            </a:r>
            <a:r>
              <a:rPr lang="en-US"/>
              <a:t>, B., </a:t>
            </a:r>
            <a:r>
              <a:rPr lang="en-US" err="1"/>
              <a:t>Mullier</a:t>
            </a:r>
            <a:r>
              <a:rPr lang="en-US"/>
              <a:t>, F., Chatelain, B., </a:t>
            </a:r>
            <a:r>
              <a:rPr lang="en-US" err="1"/>
              <a:t>Dogné</a:t>
            </a:r>
            <a:r>
              <a:rPr lang="en-US"/>
              <a:t>, J.-M. and Chatelain, C. (2015), Pathophysiology, diagnosis, and treatment of paroxysmal nocturnal hemoglobinuria: a review. </a:t>
            </a:r>
            <a:r>
              <a:rPr lang="en-US" err="1"/>
              <a:t>Eur</a:t>
            </a:r>
            <a:r>
              <a:rPr lang="en-US"/>
              <a:t> J </a:t>
            </a:r>
            <a:r>
              <a:rPr lang="en-US" err="1"/>
              <a:t>Haematol</a:t>
            </a:r>
            <a:r>
              <a:rPr lang="en-US"/>
              <a:t>, 95: 190-198.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F55F4-8EB1-4E53-AF13-CC08D3404E3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9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Kristian T. </a:t>
            </a:r>
            <a:r>
              <a:rPr lang="en-US" err="1"/>
              <a:t>Schafernak</a:t>
            </a:r>
            <a:r>
              <a:rPr lang="en-US"/>
              <a:t>, M.D. ASH image bank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F55F4-8EB1-4E53-AF13-CC08D3404E37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9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Hillmen, P, et al. </a:t>
            </a:r>
            <a:r>
              <a:rPr lang="en-US" err="1">
                <a:cs typeface="Calibri"/>
              </a:rPr>
              <a:t>Pegcetacoplan</a:t>
            </a:r>
            <a:r>
              <a:rPr lang="en-US">
                <a:cs typeface="Calibri"/>
              </a:rPr>
              <a:t> vs Eculizumab in PNH, NEJM March 18,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F55F4-8EB1-4E53-AF13-CC08D3404E37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0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3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6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5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9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5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2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3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4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0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Diagnosis and Management</a:t>
            </a:r>
            <a:r>
              <a:rPr lang="en-US" sz="4000">
                <a:solidFill>
                  <a:srgbClr val="FFFFFF"/>
                </a:solidFill>
              </a:rPr>
              <a:t> of </a:t>
            </a:r>
            <a:br>
              <a:rPr lang="en-US" sz="4000" kern="1200"/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PNH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cs typeface="Calibri" panose="020F0502020204030204"/>
            </a:endParaRPr>
          </a:p>
          <a:p>
            <a:r>
              <a:rPr lang="en-US" sz="2000"/>
              <a:t>Alex Nester, MD</a:t>
            </a:r>
            <a:endParaRPr lang="en-US" sz="2000">
              <a:cs typeface="Calibri" panose="020F0502020204030204"/>
            </a:endParaRPr>
          </a:p>
          <a:p>
            <a:r>
              <a:rPr lang="en-US" sz="2000"/>
              <a:t>Assistant Professor</a:t>
            </a:r>
            <a:endParaRPr lang="en-US" sz="2000">
              <a:cs typeface="Calibri" panose="020F0502020204030204"/>
            </a:endParaRPr>
          </a:p>
          <a:p>
            <a:r>
              <a:rPr lang="en-US" sz="2000"/>
              <a:t>University of Nebraska Medical Center</a:t>
            </a:r>
            <a:endParaRPr lang="en-US" sz="2000">
              <a:cs typeface="Calibri" panose="020F0502020204030204"/>
            </a:endParaRPr>
          </a:p>
          <a:p>
            <a:r>
              <a:rPr lang="en-US" sz="2000"/>
              <a:t>Department of Internal Medicine, Division of Hematology / Oncology</a:t>
            </a:r>
            <a:endParaRPr lang="en-US" sz="2000">
              <a:cs typeface="Calibri" panose="020F0502020204030204"/>
            </a:endParaRPr>
          </a:p>
          <a:p>
            <a:r>
              <a:rPr lang="en-US" sz="2000"/>
              <a:t>Benign Hematology</a:t>
            </a:r>
            <a:endParaRPr lang="en-US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52C2B-9873-D0B9-873D-BD4325C5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Flow cytometry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5B8CA10-D406-B859-119B-BB730C0A5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9275" y="1805781"/>
            <a:ext cx="6315075" cy="410527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7433D-4906-D43A-7C08-3B0D07D72CEA}"/>
              </a:ext>
            </a:extLst>
          </p:cNvPr>
          <p:cNvSpPr txBox="1">
            <a:spLocks/>
          </p:cNvSpPr>
          <p:nvPr/>
        </p:nvSpPr>
        <p:spPr>
          <a:xfrm>
            <a:off x="838201" y="2077042"/>
            <a:ext cx="3888528" cy="4099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cs typeface="Calibri"/>
              </a:rPr>
              <a:t>Addition of </a:t>
            </a:r>
            <a:r>
              <a:rPr lang="en-US" sz="2000" err="1">
                <a:cs typeface="Calibri"/>
              </a:rPr>
              <a:t>flourescently</a:t>
            </a:r>
            <a:r>
              <a:rPr lang="en-US" sz="2000">
                <a:cs typeface="Calibri"/>
              </a:rPr>
              <a:t> active markers to outside of cell surface, which than can be differentiated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20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35B52F7-AF09-5F00-3CA5-90A48A0E1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054" y="457200"/>
            <a:ext cx="1085589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0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770FB-B2F2-F3B1-3520-64C16CE0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Bone Marrow Biopsy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3CFC7-E778-A4F8-FF84-AE2F21ED2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6397" y="2418408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Bone marrow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Spongy bone</a:t>
            </a:r>
            <a:endParaRPr lang="en-US" sz="200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Hematopoietic cells</a:t>
            </a:r>
            <a:endParaRPr lang="en-US" sz="200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Adipose cells</a:t>
            </a:r>
            <a:endParaRPr lang="en-US" sz="200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6C559CA-3DC3-1896-D3A2-4BD5797312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9492" r="19492"/>
          <a:stretch/>
        </p:blipFill>
        <p:spPr>
          <a:xfrm>
            <a:off x="6512442" y="1165699"/>
            <a:ext cx="5201023" cy="41128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0C7FC44-C501-8A0C-2ABC-D6CC6C2E1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69" y="162900"/>
            <a:ext cx="9160667" cy="65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B3A1-2625-42BB-ACFB-C40184B1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Bone Marrow Failure (AA) vs Classical PNH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2E4175-DD92-E857-EE02-756B829D4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576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Can change disease presentation</a:t>
            </a:r>
            <a:endParaRPr lang="en-US"/>
          </a:p>
          <a:p>
            <a:r>
              <a:rPr lang="en-US">
                <a:cs typeface="Calibri"/>
              </a:rPr>
              <a:t>Can progress</a:t>
            </a:r>
          </a:p>
          <a:p>
            <a:pPr lvl="1" indent="0"/>
            <a:r>
              <a:rPr lang="en-US">
                <a:cs typeface="Calibri"/>
              </a:rPr>
              <a:t>Unsure mechanism</a:t>
            </a:r>
          </a:p>
          <a:p>
            <a:r>
              <a:rPr lang="en-US">
                <a:cs typeface="Calibri"/>
              </a:rPr>
              <a:t>If bone marrow failure, generally treated per Aplastic Anemia guidelines</a:t>
            </a:r>
          </a:p>
        </p:txBody>
      </p:sp>
      <p:pic>
        <p:nvPicPr>
          <p:cNvPr id="14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8A268BB-A7B7-5B02-CEB7-0DB89622A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35" y="1445753"/>
            <a:ext cx="7142670" cy="513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61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DAC9-CC11-DEB7-5B3B-329C0A26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Treatment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B9EBA-446D-CD76-BFAC-D6144E729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If marrow failure, treated as AA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If anemic with low PNH clones, may receive supportive transfusions</a:t>
            </a:r>
            <a:endParaRPr lang="en-US"/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Risk of Iron overload</a:t>
            </a:r>
          </a:p>
          <a:p>
            <a:pPr lvl="1"/>
            <a:r>
              <a:rPr lang="en-US">
                <a:cs typeface="Calibri"/>
              </a:rPr>
              <a:t>Iron Chelation</a:t>
            </a:r>
          </a:p>
          <a:p>
            <a:pPr lvl="3">
              <a:buFont typeface="Calibri" panose="020B0604020202020204" pitchFamily="34" charset="0"/>
              <a:buChar char="-"/>
            </a:pPr>
            <a:r>
              <a:rPr lang="en-US">
                <a:cs typeface="Calibri"/>
              </a:rPr>
              <a:t>Liver, auditory toxicity</a:t>
            </a:r>
          </a:p>
        </p:txBody>
      </p:sp>
    </p:spTree>
    <p:extLst>
      <p:ext uri="{BB962C8B-B14F-4D97-AF65-F5344CB8AC3E}">
        <p14:creationId xmlns:p14="http://schemas.microsoft.com/office/powerpoint/2010/main" val="411121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0AF6A-6488-7833-C679-6D15F5CD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89508"/>
            <a:ext cx="5181597" cy="1655482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cs typeface="Calibri Light"/>
              </a:rPr>
              <a:t>Complement (C5) Antibodies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DBBE-B72D-07A9-7D88-EB4E52C51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2418408"/>
            <a:ext cx="5181598" cy="34098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000">
                <a:cs typeface="Calibri"/>
              </a:rPr>
              <a:t>Eculizumab - 2007</a:t>
            </a:r>
          </a:p>
          <a:p>
            <a:pPr algn="r"/>
            <a:r>
              <a:rPr lang="en-US" sz="2000">
                <a:cs typeface="Calibri"/>
              </a:rPr>
              <a:t>Ravulizumab - 2018</a:t>
            </a:r>
          </a:p>
          <a:p>
            <a:pPr algn="r"/>
            <a:endParaRPr lang="en-US" sz="2000">
              <a:cs typeface="Calibri"/>
            </a:endParaRPr>
          </a:p>
          <a:p>
            <a:pPr lvl="1" algn="r"/>
            <a:r>
              <a:rPr lang="en-US" sz="2000">
                <a:cs typeface="Calibri"/>
              </a:rPr>
              <a:t>Intravenous</a:t>
            </a:r>
          </a:p>
          <a:p>
            <a:pPr lvl="2" algn="r"/>
            <a:r>
              <a:rPr lang="en-US">
                <a:cs typeface="Calibri"/>
              </a:rPr>
              <a:t>2 vs 8 weeks</a:t>
            </a:r>
          </a:p>
          <a:p>
            <a:pPr algn="r"/>
            <a:endParaRPr lang="en-US" sz="2000">
              <a:cs typeface="Calibri"/>
            </a:endParaRPr>
          </a:p>
          <a:p>
            <a:pPr algn="r"/>
            <a:r>
              <a:rPr lang="en-US" sz="2000">
                <a:cs typeface="Calibri"/>
              </a:rPr>
              <a:t>Antibodies that bind to C5</a:t>
            </a:r>
          </a:p>
          <a:p>
            <a:pPr lvl="1" algn="r"/>
            <a:r>
              <a:rPr lang="en-US" sz="2000">
                <a:cs typeface="Calibri"/>
              </a:rPr>
              <a:t>Reduce hemoylsis and thrombosis risk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3AE0E99-1AC3-8B7B-F942-33253AA8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1501008"/>
            <a:ext cx="4957638" cy="34703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1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A8528-C39D-ADAE-F8A7-F6EB8BD4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89508"/>
            <a:ext cx="5181597" cy="1655482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cs typeface="Calibri Light"/>
              </a:rPr>
              <a:t>Complement (C3) inhibition 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22CE0-9777-13A1-9ABA-DE277E055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2418408"/>
            <a:ext cx="5181598" cy="34098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000">
                <a:cs typeface="Calibri"/>
              </a:rPr>
              <a:t>C3b can still be active and cause hemolysis</a:t>
            </a:r>
          </a:p>
          <a:p>
            <a:pPr algn="r"/>
            <a:endParaRPr lang="en-US" sz="2000">
              <a:cs typeface="Calibri"/>
            </a:endParaRPr>
          </a:p>
          <a:p>
            <a:pPr algn="r"/>
            <a:r>
              <a:rPr lang="en-US" sz="2000">
                <a:cs typeface="Calibri"/>
              </a:rPr>
              <a:t>Pegcetacoplan - 2021</a:t>
            </a:r>
          </a:p>
          <a:p>
            <a:pPr lvl="1" indent="0" algn="r"/>
            <a:r>
              <a:rPr lang="en-US" sz="2000">
                <a:cs typeface="Calibri"/>
              </a:rPr>
              <a:t>Binds to C3</a:t>
            </a:r>
          </a:p>
          <a:p>
            <a:pPr lvl="1" indent="0" algn="r"/>
            <a:r>
              <a:rPr lang="en-US" sz="2000">
                <a:cs typeface="Calibri"/>
              </a:rPr>
              <a:t>Thought to improve hemolysis as C3b can coat cells to be later destroyed by immune cells without C5 and MAC</a:t>
            </a:r>
          </a:p>
          <a:p>
            <a:pPr lvl="1" indent="0" algn="r"/>
            <a:r>
              <a:rPr lang="en-US" sz="2000">
                <a:cs typeface="Calibri"/>
              </a:rPr>
              <a:t>Subcutaneous pump weekly</a:t>
            </a:r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9B82312-16DA-FA70-6476-A2EA0E7CD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1953392"/>
            <a:ext cx="4957638" cy="25655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71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AED0F-6597-5BE9-3107-00E434CF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Infection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31644-7047-CA16-1B27-C50AF1DA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449" y="1412489"/>
            <a:ext cx="3699624" cy="51604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Loss of complement infers risk of infection from "encapsulated" organisms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 A sugary (polysaccharide) that helps evade immune system</a:t>
            </a:r>
            <a:endParaRPr lang="en-US" sz="2000">
              <a:cs typeface="Calibri"/>
            </a:endParaRPr>
          </a:p>
          <a:p>
            <a:pPr lvl="1"/>
            <a:endParaRPr lang="en-US" sz="2000">
              <a:cs typeface="Calibri"/>
            </a:endParaRPr>
          </a:p>
          <a:p>
            <a:r>
              <a:rPr lang="en-US" sz="2000"/>
              <a:t>Neisseria meningitis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Headache, fever, photosensitivity, neck pain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Less so salmonella, streptococcus</a:t>
            </a:r>
            <a:endParaRPr lang="en-US" sz="2000">
              <a:cs typeface="Calibri"/>
            </a:endParaRPr>
          </a:p>
          <a:p>
            <a:endParaRPr lang="en-US" sz="17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0F32DB-A693-4B2E-1B1B-28BB212FD216}"/>
              </a:ext>
            </a:extLst>
          </p:cNvPr>
          <p:cNvSpPr txBox="1">
            <a:spLocks/>
          </p:cNvSpPr>
          <p:nvPr/>
        </p:nvSpPr>
        <p:spPr>
          <a:xfrm>
            <a:off x="8451604" y="1412489"/>
            <a:ext cx="3295534" cy="516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Vaccination against meningitis are required</a:t>
            </a:r>
            <a:endParaRPr lang="en-US" sz="2400">
              <a:cs typeface="Calibri"/>
            </a:endParaRPr>
          </a:p>
          <a:p>
            <a:r>
              <a:rPr lang="en-US" sz="2400"/>
              <a:t>Prophylactic antibiotics at start of therapy if cannot be completed prior to start of therapy</a:t>
            </a: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r>
              <a:rPr lang="en-US" sz="2400"/>
              <a:t>Still a major risk, prompt evaluation needed</a:t>
            </a:r>
            <a:endParaRPr lang="en-US" sz="2400">
              <a:cs typeface="Calibri"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46680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F4A8E-62BB-403D-9219-FD5928F0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Pending oral complement inhibitors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872D-1075-7CAE-BB5D-3789C0A65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cs typeface="Calibri"/>
              </a:rPr>
              <a:t>Iptacopan – increases regulatory Factor B to decrease activation of C3 on C5 antibody</a:t>
            </a:r>
          </a:p>
          <a:p>
            <a:r>
              <a:rPr lang="en-US" sz="2000">
                <a:cs typeface="Calibri"/>
              </a:rPr>
              <a:t>Danicopan – increases regulatory Factor D</a:t>
            </a:r>
          </a:p>
          <a:p>
            <a:pPr lvl="1" indent="0"/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46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481A6-C530-00E5-3988-0F0F934A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Objectives and Disclosures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57A99-46F1-101D-7458-3F66DDA19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Discuss PNH, including our current understanding of the disease, how we diagnose it, current treatments, and new up-coming therapies.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 have no financial disclosures</a:t>
            </a:r>
          </a:p>
        </p:txBody>
      </p:sp>
    </p:spTree>
    <p:extLst>
      <p:ext uri="{BB962C8B-B14F-4D97-AF65-F5344CB8AC3E}">
        <p14:creationId xmlns:p14="http://schemas.microsoft.com/office/powerpoint/2010/main" val="3530493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76F3E-7C7B-7FA4-2760-7CD8D9E0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4408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8A52-E7F0-B87E-59E3-0C6DB30E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Paroxysmal Nocturnal Hemoglobinuria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A291C-FC71-65CF-7C0E-28FF757CA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 particular case</a:t>
            </a:r>
          </a:p>
        </p:txBody>
      </p:sp>
    </p:spTree>
    <p:extLst>
      <p:ext uri="{BB962C8B-B14F-4D97-AF65-F5344CB8AC3E}">
        <p14:creationId xmlns:p14="http://schemas.microsoft.com/office/powerpoint/2010/main" val="399270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C242D-86F6-1C91-4EF3-156BF968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r>
              <a:rPr lang="en-US" sz="4100">
                <a:cs typeface="Calibri Light"/>
              </a:rPr>
              <a:t>Paroxysmal Nocturnal Hemoglobinuria</a:t>
            </a:r>
            <a:endParaRPr lang="en-U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11B7F-8892-456C-EA59-47D640E7C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713313"/>
            <a:ext cx="4953000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cs typeface="Calibri"/>
              </a:rPr>
              <a:t>~ 6 / million</a:t>
            </a:r>
          </a:p>
          <a:p>
            <a:r>
              <a:rPr lang="en-US" sz="2000">
                <a:cs typeface="Calibri"/>
              </a:rPr>
              <a:t>Age ~30's</a:t>
            </a:r>
          </a:p>
          <a:p>
            <a:r>
              <a:rPr lang="en-US" sz="2000">
                <a:cs typeface="Calibri"/>
              </a:rPr>
              <a:t>Often challenging to diagnose due to rarity</a:t>
            </a:r>
          </a:p>
        </p:txBody>
      </p:sp>
    </p:spTree>
    <p:extLst>
      <p:ext uri="{BB962C8B-B14F-4D97-AF65-F5344CB8AC3E}">
        <p14:creationId xmlns:p14="http://schemas.microsoft.com/office/powerpoint/2010/main" val="139237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C20A5-41D5-092D-FFE5-F0AB576E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PNH - Hemolysis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25E1B-75C0-AFB1-F3CF-1852063E4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93" y="1412489"/>
            <a:ext cx="2926080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Red Blood Cells are destroyed directly in the blood stream</a:t>
            </a:r>
          </a:p>
          <a:p>
            <a:r>
              <a:rPr lang="en-US" sz="2000"/>
              <a:t>Causes anemia</a:t>
            </a:r>
          </a:p>
          <a:p>
            <a:r>
              <a:rPr lang="en-US" sz="2000"/>
              <a:t>Hemoglobinuria</a:t>
            </a:r>
          </a:p>
          <a:p>
            <a:pPr lvl="1"/>
            <a:r>
              <a:rPr lang="en-US" sz="2000"/>
              <a:t>In AM</a:t>
            </a:r>
          </a:p>
          <a:p>
            <a:pPr lvl="1"/>
            <a:r>
              <a:rPr lang="en-US" sz="2000"/>
              <a:t>Dark coloring of urine</a:t>
            </a:r>
          </a:p>
          <a:p>
            <a:r>
              <a:rPr lang="en-US" sz="2000"/>
              <a:t>Fever, malaise, fatigue</a:t>
            </a:r>
          </a:p>
          <a:p>
            <a:r>
              <a:rPr lang="en-US" sz="2000"/>
              <a:t>Jaundice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7999A1-368E-8898-F643-57271E6D04EA}"/>
              </a:ext>
            </a:extLst>
          </p:cNvPr>
          <p:cNvSpPr txBox="1">
            <a:spLocks/>
          </p:cNvSpPr>
          <p:nvPr/>
        </p:nvSpPr>
        <p:spPr>
          <a:xfrm>
            <a:off x="8451604" y="1412489"/>
            <a:ext cx="2926080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Can be treated with transfusions, but increases iron burden</a:t>
            </a:r>
          </a:p>
        </p:txBody>
      </p:sp>
    </p:spTree>
    <p:extLst>
      <p:ext uri="{BB962C8B-B14F-4D97-AF65-F5344CB8AC3E}">
        <p14:creationId xmlns:p14="http://schemas.microsoft.com/office/powerpoint/2010/main" val="1116598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A62A5-D14B-AE3E-89CB-8CB50542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anchor="t">
            <a:normAutofit/>
          </a:bodyPr>
          <a:lstStyle/>
          <a:p>
            <a:pPr algn="r"/>
            <a:r>
              <a:rPr lang="en-US" sz="4000">
                <a:cs typeface="Calibri Light"/>
              </a:rPr>
              <a:t>Thrombosis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4A52D-308A-9E1B-20DB-BD21F9B8E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929" y="962167"/>
            <a:ext cx="6858113" cy="47431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"</a:t>
            </a:r>
            <a:r>
              <a:rPr lang="en-US" sz="2000">
                <a:ea typeface="+mn-lt"/>
                <a:cs typeface="+mn-lt"/>
              </a:rPr>
              <a:t>We can safely say that PNH is the most vicious acquired thrombophilic state known in medicine"</a:t>
            </a: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Major cause of mortality in PNH patients</a:t>
            </a:r>
            <a:endParaRPr lang="en-US" sz="2000"/>
          </a:p>
          <a:p>
            <a:r>
              <a:rPr lang="en-US" sz="2000">
                <a:cs typeface="Calibri"/>
              </a:rPr>
              <a:t>Hemolysis / granulocyte /platelet activation</a:t>
            </a:r>
          </a:p>
          <a:p>
            <a:pPr lvl="1"/>
            <a:r>
              <a:rPr lang="en-US" sz="2000">
                <a:cs typeface="Calibri"/>
              </a:rPr>
              <a:t>Can be seen in small populations</a:t>
            </a:r>
          </a:p>
          <a:p>
            <a:r>
              <a:rPr lang="en-US" sz="2000">
                <a:cs typeface="Calibri"/>
              </a:rPr>
              <a:t>Often in atypical locations</a:t>
            </a:r>
          </a:p>
          <a:p>
            <a:pPr lvl="1"/>
            <a:r>
              <a:rPr lang="en-US" sz="2000">
                <a:cs typeface="Calibri"/>
              </a:rPr>
              <a:t>Normally, Pulmonary Embolism or DVT</a:t>
            </a:r>
          </a:p>
          <a:p>
            <a:pPr lvl="1"/>
            <a:r>
              <a:rPr lang="en-US" sz="2000">
                <a:cs typeface="Calibri"/>
              </a:rPr>
              <a:t>PNH: Cerebral Vein Thrombosis, visceral thrombosis (liver), skin</a:t>
            </a:r>
          </a:p>
          <a:p>
            <a:r>
              <a:rPr lang="en-US" sz="2000">
                <a:cs typeface="Calibri"/>
              </a:rPr>
              <a:t>Treated with chronic anticoagulation, but generally not prophylactically</a:t>
            </a:r>
          </a:p>
          <a:p>
            <a:pPr lvl="1"/>
            <a:endParaRPr lang="en-US" sz="2000">
              <a:cs typeface="Calibri"/>
            </a:endParaRPr>
          </a:p>
          <a:p>
            <a:pPr lvl="1"/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6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F1AA6-32FB-6AA4-19EC-AC3697B18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The Complement System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68961-E43C-7B4A-975D-92CA5BB79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Immune system process with circulating proteins that activate to damage cells and promote inflammation</a:t>
            </a:r>
          </a:p>
          <a:p>
            <a:pPr lvl="1"/>
            <a:r>
              <a:rPr lang="en-US" sz="2000">
                <a:cs typeface="Calibri"/>
              </a:rPr>
              <a:t>Stepwise activation</a:t>
            </a:r>
          </a:p>
          <a:p>
            <a:pPr lvl="2"/>
            <a:r>
              <a:rPr lang="en-US">
                <a:cs typeface="Calibri"/>
              </a:rPr>
              <a:t>C3b -&gt; C5</a:t>
            </a:r>
          </a:p>
          <a:p>
            <a:pPr lvl="2"/>
            <a:r>
              <a:rPr lang="en-US">
                <a:cs typeface="Calibri"/>
              </a:rPr>
              <a:t>Antibodies</a:t>
            </a:r>
          </a:p>
          <a:p>
            <a:pPr lvl="2"/>
            <a:r>
              <a:rPr lang="en-US">
                <a:cs typeface="Calibri"/>
              </a:rPr>
              <a:t>Bacterial sugars</a:t>
            </a:r>
          </a:p>
          <a:p>
            <a:pPr lvl="2"/>
            <a:r>
              <a:rPr lang="en-US">
                <a:cs typeface="Calibri"/>
              </a:rPr>
              <a:t>Direct binding / autoactivation, esp with damaged tissues and inflammation</a:t>
            </a:r>
          </a:p>
          <a:p>
            <a:pPr lvl="3"/>
            <a:r>
              <a:rPr lang="en-US" sz="2000">
                <a:cs typeface="Calibri"/>
              </a:rPr>
              <a:t>Highly regulated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BBD3CC7-2655-71B2-E661-29BF1A18B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" r="-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604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C92420F9-4921-0D25-C7D7-EBB86EB70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970" y="457200"/>
            <a:ext cx="505205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4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3F87B-C139-4F1F-A865-0BCE198E3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Cells are protected by CD55 (DAF) and CD59 (MIRL) which block and inactivate C3b, the active complement binder</a:t>
            </a:r>
          </a:p>
          <a:p>
            <a:r>
              <a:rPr lang="en-US" sz="2000">
                <a:cs typeface="Calibri"/>
              </a:rPr>
              <a:t>Can detect loss of these proteins by FLOW cytometry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Clonal loss of the PIGA gene leads to unprotected cells</a:t>
            </a:r>
          </a:p>
          <a:p>
            <a:pPr lvl="1"/>
            <a:r>
              <a:rPr lang="en-US" sz="2000">
                <a:cs typeface="Calibri"/>
              </a:rPr>
              <a:t>Usually in bone marrow cells passed down to mature cells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A8E11E07-04C7-B426-A3D0-744634ECC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986" y="820218"/>
            <a:ext cx="4747547" cy="52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42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3C945AF9F38A48B902AE64FE7BA8A6" ma:contentTypeVersion="16" ma:contentTypeDescription="Create a new document." ma:contentTypeScope="" ma:versionID="3ba72c8859f704cafe1848554b93639d">
  <xsd:schema xmlns:xsd="http://www.w3.org/2001/XMLSchema" xmlns:xs="http://www.w3.org/2001/XMLSchema" xmlns:p="http://schemas.microsoft.com/office/2006/metadata/properties" xmlns:ns2="b06b5787-dfb8-4b46-a6d9-258ca5230387" xmlns:ns3="94c25fbe-babe-492f-b48f-7bebd984f96f" targetNamespace="http://schemas.microsoft.com/office/2006/metadata/properties" ma:root="true" ma:fieldsID="f995b80ae3aa53f8f220fa25d78289d3" ns2:_="" ns3:_="">
    <xsd:import namespace="b06b5787-dfb8-4b46-a6d9-258ca5230387"/>
    <xsd:import namespace="94c25fbe-babe-492f-b48f-7bebd984f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b5787-dfb8-4b46-a6d9-258ca5230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60c10ca-b4bf-483a-b548-862c4f2757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25fbe-babe-492f-b48f-7bebd984f96f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78c13bd-6c08-4b8f-993b-5f301c4b4735}" ma:internalName="TaxCatchAll" ma:showField="CatchAllData" ma:web="94c25fbe-babe-492f-b48f-7bebd984f9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6B1166-53C9-476C-B66C-99272CFB2A1E}"/>
</file>

<file path=customXml/itemProps2.xml><?xml version="1.0" encoding="utf-8"?>
<ds:datastoreItem xmlns:ds="http://schemas.openxmlformats.org/officeDocument/2006/customXml" ds:itemID="{9699D52D-EEB5-4996-89E3-AC999E518ED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20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Diagnosis and Management of  PNH</vt:lpstr>
      <vt:lpstr>Objectives and Disclosures</vt:lpstr>
      <vt:lpstr>Paroxysmal Nocturnal Hemoglobinuria</vt:lpstr>
      <vt:lpstr>Paroxysmal Nocturnal Hemoglobinuria</vt:lpstr>
      <vt:lpstr>PNH - Hemolysis</vt:lpstr>
      <vt:lpstr>Thrombosis</vt:lpstr>
      <vt:lpstr>The Complement System</vt:lpstr>
      <vt:lpstr>PowerPoint Presentation</vt:lpstr>
      <vt:lpstr>PowerPoint Presentation</vt:lpstr>
      <vt:lpstr>Flow cytometry</vt:lpstr>
      <vt:lpstr>PowerPoint Presentation</vt:lpstr>
      <vt:lpstr>Bone Marrow Biopsy</vt:lpstr>
      <vt:lpstr>PowerPoint Presentation</vt:lpstr>
      <vt:lpstr>Bone Marrow Failure (AA) vs Classical PNH</vt:lpstr>
      <vt:lpstr>Treatment</vt:lpstr>
      <vt:lpstr>Complement (C5) Antibodies</vt:lpstr>
      <vt:lpstr>Complement (C3) inhibition </vt:lpstr>
      <vt:lpstr>Infection Risk</vt:lpstr>
      <vt:lpstr>Pending oral complement inhibitors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2023-04-08T23:25:06Z</dcterms:created>
  <dcterms:modified xsi:type="dcterms:W3CDTF">2023-04-15T14:15:12Z</dcterms:modified>
</cp:coreProperties>
</file>