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  <p:sldMasterId id="2147483684" r:id="rId2"/>
    <p:sldMasterId id="2147483698" r:id="rId3"/>
    <p:sldMasterId id="2147483711" r:id="rId4"/>
    <p:sldMasterId id="2147483723" r:id="rId5"/>
  </p:sldMasterIdLst>
  <p:notesMasterIdLst>
    <p:notesMasterId r:id="rId43"/>
  </p:notesMasterIdLst>
  <p:sldIdLst>
    <p:sldId id="275" r:id="rId6"/>
    <p:sldId id="359" r:id="rId7"/>
    <p:sldId id="276" r:id="rId8"/>
    <p:sldId id="342" r:id="rId9"/>
    <p:sldId id="360" r:id="rId10"/>
    <p:sldId id="357" r:id="rId11"/>
    <p:sldId id="358" r:id="rId12"/>
    <p:sldId id="361" r:id="rId13"/>
    <p:sldId id="362" r:id="rId14"/>
    <p:sldId id="352" r:id="rId15"/>
    <p:sldId id="285" r:id="rId16"/>
    <p:sldId id="353" r:id="rId17"/>
    <p:sldId id="290" r:id="rId18"/>
    <p:sldId id="354" r:id="rId19"/>
    <p:sldId id="343" r:id="rId20"/>
    <p:sldId id="346" r:id="rId21"/>
    <p:sldId id="347" r:id="rId22"/>
    <p:sldId id="363" r:id="rId23"/>
    <p:sldId id="344" r:id="rId24"/>
    <p:sldId id="348" r:id="rId25"/>
    <p:sldId id="350" r:id="rId26"/>
    <p:sldId id="351" r:id="rId27"/>
    <p:sldId id="335" r:id="rId28"/>
    <p:sldId id="268" r:id="rId29"/>
    <p:sldId id="269" r:id="rId30"/>
    <p:sldId id="337" r:id="rId31"/>
    <p:sldId id="273" r:id="rId32"/>
    <p:sldId id="287" r:id="rId33"/>
    <p:sldId id="288" r:id="rId34"/>
    <p:sldId id="289" r:id="rId35"/>
    <p:sldId id="277" r:id="rId36"/>
    <p:sldId id="345" r:id="rId37"/>
    <p:sldId id="356" r:id="rId38"/>
    <p:sldId id="283" r:id="rId39"/>
    <p:sldId id="364" r:id="rId40"/>
    <p:sldId id="336" r:id="rId41"/>
    <p:sldId id="365" r:id="rId4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8E"/>
    <a:srgbClr val="EF413D"/>
    <a:srgbClr val="A066AA"/>
    <a:srgbClr val="00CFB9"/>
    <a:srgbClr val="009BDF"/>
    <a:srgbClr val="2567A6"/>
    <a:srgbClr val="2B5E96"/>
    <a:srgbClr val="6AC6E7"/>
    <a:srgbClr val="FFF8B4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10"/>
    <p:restoredTop sz="96327"/>
  </p:normalViewPr>
  <p:slideViewPr>
    <p:cSldViewPr snapToGrid="0" snapToObjects="1">
      <p:cViewPr varScale="1">
        <p:scale>
          <a:sx n="69" d="100"/>
          <a:sy n="69" d="100"/>
        </p:scale>
        <p:origin x="2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6741A-620D-AF42-A3D8-0934B383E482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53AC8-8865-2E4F-A2CE-2186BC981F9B}">
      <dgm:prSet phldrT="[Text]"/>
      <dgm:spPr>
        <a:solidFill>
          <a:srgbClr val="F2F2F2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b="1" dirty="0"/>
            <a:t>Clonal hematopoiesis</a:t>
          </a:r>
        </a:p>
      </dgm:t>
    </dgm:pt>
    <dgm:pt modelId="{01FCC004-F0DB-2F4B-B0CE-527C830D77A8}" type="parTrans" cxnId="{61E15A9A-97C9-CD41-B217-0D7F8E5E11E2}">
      <dgm:prSet/>
      <dgm:spPr/>
      <dgm:t>
        <a:bodyPr/>
        <a:lstStyle/>
        <a:p>
          <a:endParaRPr lang="en-US"/>
        </a:p>
      </dgm:t>
    </dgm:pt>
    <dgm:pt modelId="{FB2D1776-957B-4040-BD6E-85644F0EAD61}" type="sibTrans" cxnId="{61E15A9A-97C9-CD41-B217-0D7F8E5E11E2}">
      <dgm:prSet/>
      <dgm:spPr/>
      <dgm:t>
        <a:bodyPr/>
        <a:lstStyle/>
        <a:p>
          <a:endParaRPr lang="en-US"/>
        </a:p>
      </dgm:t>
    </dgm:pt>
    <dgm:pt modelId="{91214213-6F0D-CC4A-97F6-126E16984D18}">
      <dgm:prSet phldrT="[Text]"/>
      <dgm:spPr>
        <a:solidFill>
          <a:srgbClr val="FFFF00">
            <a:alpha val="50000"/>
          </a:srgbClr>
        </a:solidFill>
        <a:ln>
          <a:solidFill>
            <a:srgbClr val="000000"/>
          </a:solidFill>
        </a:ln>
      </dgm:spPr>
      <dgm:t>
        <a:bodyPr/>
        <a:lstStyle/>
        <a:p>
          <a:r>
            <a:rPr lang="en-US" b="1" dirty="0" err="1"/>
            <a:t>Cytopenia</a:t>
          </a:r>
          <a:endParaRPr lang="en-US" b="1" dirty="0"/>
        </a:p>
      </dgm:t>
    </dgm:pt>
    <dgm:pt modelId="{E9A6DBD0-8B62-7B4E-A7A8-70DFC293DAB8}" type="parTrans" cxnId="{8E2A2879-09DE-8F45-B23B-63C86CDED7D3}">
      <dgm:prSet/>
      <dgm:spPr/>
      <dgm:t>
        <a:bodyPr/>
        <a:lstStyle/>
        <a:p>
          <a:endParaRPr lang="en-US"/>
        </a:p>
      </dgm:t>
    </dgm:pt>
    <dgm:pt modelId="{943D58FA-80FC-8F40-A12E-6B2A58B7F733}" type="sibTrans" cxnId="{8E2A2879-09DE-8F45-B23B-63C86CDED7D3}">
      <dgm:prSet/>
      <dgm:spPr/>
      <dgm:t>
        <a:bodyPr/>
        <a:lstStyle/>
        <a:p>
          <a:endParaRPr lang="en-US"/>
        </a:p>
      </dgm:t>
    </dgm:pt>
    <dgm:pt modelId="{D241A886-FFD3-9A46-B3DE-0554923120AF}">
      <dgm:prSet phldrT="[Text]"/>
      <dgm:spPr>
        <a:ln>
          <a:solidFill>
            <a:srgbClr val="000000"/>
          </a:solidFill>
        </a:ln>
      </dgm:spPr>
      <dgm:t>
        <a:bodyPr/>
        <a:lstStyle/>
        <a:p>
          <a:r>
            <a:rPr lang="en-US" b="1" dirty="0"/>
            <a:t>Dysplastic morphology</a:t>
          </a:r>
        </a:p>
      </dgm:t>
    </dgm:pt>
    <dgm:pt modelId="{389A685C-49FF-9B41-BC51-C9289A9A413A}" type="parTrans" cxnId="{A059E90A-5A61-8846-B27C-7478306847E7}">
      <dgm:prSet/>
      <dgm:spPr/>
      <dgm:t>
        <a:bodyPr/>
        <a:lstStyle/>
        <a:p>
          <a:endParaRPr lang="en-US"/>
        </a:p>
      </dgm:t>
    </dgm:pt>
    <dgm:pt modelId="{80D14FC3-D9AB-3945-8B6B-32ED2F14FEEC}" type="sibTrans" cxnId="{A059E90A-5A61-8846-B27C-7478306847E7}">
      <dgm:prSet/>
      <dgm:spPr/>
      <dgm:t>
        <a:bodyPr/>
        <a:lstStyle/>
        <a:p>
          <a:endParaRPr lang="en-US"/>
        </a:p>
      </dgm:t>
    </dgm:pt>
    <dgm:pt modelId="{DC25FD4A-8429-9A4D-A800-8D17B25382E3}" type="pres">
      <dgm:prSet presAssocID="{5686741A-620D-AF42-A3D8-0934B383E482}" presName="compositeShape" presStyleCnt="0">
        <dgm:presLayoutVars>
          <dgm:chMax val="7"/>
          <dgm:dir/>
          <dgm:resizeHandles val="exact"/>
        </dgm:presLayoutVars>
      </dgm:prSet>
      <dgm:spPr/>
    </dgm:pt>
    <dgm:pt modelId="{03B8829F-7E44-1044-893D-493BE6863E93}" type="pres">
      <dgm:prSet presAssocID="{B9C53AC8-8865-2E4F-A2CE-2186BC981F9B}" presName="circ1" presStyleLbl="vennNode1" presStyleIdx="0" presStyleCnt="3" custLinFactNeighborX="-7820" custLinFactNeighborY="13685"/>
      <dgm:spPr/>
    </dgm:pt>
    <dgm:pt modelId="{765D6D6A-DF91-B340-BE30-87560A1C3384}" type="pres">
      <dgm:prSet presAssocID="{B9C53AC8-8865-2E4F-A2CE-2186BC981F9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F89C96D-D8B2-684D-876C-25ED1221E81C}" type="pres">
      <dgm:prSet presAssocID="{91214213-6F0D-CC4A-97F6-126E16984D18}" presName="circ2" presStyleLbl="vennNode1" presStyleIdx="1" presStyleCnt="3" custLinFactNeighborX="1955" custLinFactNeighborY="977"/>
      <dgm:spPr/>
    </dgm:pt>
    <dgm:pt modelId="{144FAB74-ED4D-B441-9E6D-4CEE05036604}" type="pres">
      <dgm:prSet presAssocID="{91214213-6F0D-CC4A-97F6-126E16984D1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C06F2C-A02C-BC42-9502-515992A78478}" type="pres">
      <dgm:prSet presAssocID="{D241A886-FFD3-9A46-B3DE-0554923120AF}" presName="circ3" presStyleLbl="vennNode1" presStyleIdx="2" presStyleCnt="3" custLinFactNeighborX="-10753" custLinFactNeighborY="978"/>
      <dgm:spPr/>
    </dgm:pt>
    <dgm:pt modelId="{40B75A07-2E41-3241-99C8-6DB0BDE40C66}" type="pres">
      <dgm:prSet presAssocID="{D241A886-FFD3-9A46-B3DE-0554923120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059E90A-5A61-8846-B27C-7478306847E7}" srcId="{5686741A-620D-AF42-A3D8-0934B383E482}" destId="{D241A886-FFD3-9A46-B3DE-0554923120AF}" srcOrd="2" destOrd="0" parTransId="{389A685C-49FF-9B41-BC51-C9289A9A413A}" sibTransId="{80D14FC3-D9AB-3945-8B6B-32ED2F14FEEC}"/>
    <dgm:cxn modelId="{D0040D1B-2167-184D-852A-F8348CF3FE7F}" type="presOf" srcId="{B9C53AC8-8865-2E4F-A2CE-2186BC981F9B}" destId="{03B8829F-7E44-1044-893D-493BE6863E93}" srcOrd="0" destOrd="0" presId="urn:microsoft.com/office/officeart/2005/8/layout/venn1"/>
    <dgm:cxn modelId="{C6BDC352-0AC5-F447-B081-DD81053176B0}" type="presOf" srcId="{B9C53AC8-8865-2E4F-A2CE-2186BC981F9B}" destId="{765D6D6A-DF91-B340-BE30-87560A1C3384}" srcOrd="1" destOrd="0" presId="urn:microsoft.com/office/officeart/2005/8/layout/venn1"/>
    <dgm:cxn modelId="{BF6D9C63-06F6-B241-B7C5-4B3A357AB7E9}" type="presOf" srcId="{5686741A-620D-AF42-A3D8-0934B383E482}" destId="{DC25FD4A-8429-9A4D-A800-8D17B25382E3}" srcOrd="0" destOrd="0" presId="urn:microsoft.com/office/officeart/2005/8/layout/venn1"/>
    <dgm:cxn modelId="{8E2A2879-09DE-8F45-B23B-63C86CDED7D3}" srcId="{5686741A-620D-AF42-A3D8-0934B383E482}" destId="{91214213-6F0D-CC4A-97F6-126E16984D18}" srcOrd="1" destOrd="0" parTransId="{E9A6DBD0-8B62-7B4E-A7A8-70DFC293DAB8}" sibTransId="{943D58FA-80FC-8F40-A12E-6B2A58B7F733}"/>
    <dgm:cxn modelId="{AE79118A-6E97-EE48-8653-CC01DA206048}" type="presOf" srcId="{D241A886-FFD3-9A46-B3DE-0554923120AF}" destId="{F0C06F2C-A02C-BC42-9502-515992A78478}" srcOrd="0" destOrd="0" presId="urn:microsoft.com/office/officeart/2005/8/layout/venn1"/>
    <dgm:cxn modelId="{61E15A9A-97C9-CD41-B217-0D7F8E5E11E2}" srcId="{5686741A-620D-AF42-A3D8-0934B383E482}" destId="{B9C53AC8-8865-2E4F-A2CE-2186BC981F9B}" srcOrd="0" destOrd="0" parTransId="{01FCC004-F0DB-2F4B-B0CE-527C830D77A8}" sibTransId="{FB2D1776-957B-4040-BD6E-85644F0EAD61}"/>
    <dgm:cxn modelId="{3915E19F-D930-6649-B73B-14ADD1796E12}" type="presOf" srcId="{91214213-6F0D-CC4A-97F6-126E16984D18}" destId="{144FAB74-ED4D-B441-9E6D-4CEE05036604}" srcOrd="1" destOrd="0" presId="urn:microsoft.com/office/officeart/2005/8/layout/venn1"/>
    <dgm:cxn modelId="{7AD8B5C6-29E6-6A40-A5E1-83966C55203D}" type="presOf" srcId="{D241A886-FFD3-9A46-B3DE-0554923120AF}" destId="{40B75A07-2E41-3241-99C8-6DB0BDE40C66}" srcOrd="1" destOrd="0" presId="urn:microsoft.com/office/officeart/2005/8/layout/venn1"/>
    <dgm:cxn modelId="{116162E7-D2B2-4F49-850B-1E536565B372}" type="presOf" srcId="{91214213-6F0D-CC4A-97F6-126E16984D18}" destId="{CF89C96D-D8B2-684D-876C-25ED1221E81C}" srcOrd="0" destOrd="0" presId="urn:microsoft.com/office/officeart/2005/8/layout/venn1"/>
    <dgm:cxn modelId="{B4C50258-F252-B044-9624-FFA0866B9AF7}" type="presParOf" srcId="{DC25FD4A-8429-9A4D-A800-8D17B25382E3}" destId="{03B8829F-7E44-1044-893D-493BE6863E93}" srcOrd="0" destOrd="0" presId="urn:microsoft.com/office/officeart/2005/8/layout/venn1"/>
    <dgm:cxn modelId="{4D5C112D-5EAC-B44D-BB8E-92B653262CE5}" type="presParOf" srcId="{DC25FD4A-8429-9A4D-A800-8D17B25382E3}" destId="{765D6D6A-DF91-B340-BE30-87560A1C3384}" srcOrd="1" destOrd="0" presId="urn:microsoft.com/office/officeart/2005/8/layout/venn1"/>
    <dgm:cxn modelId="{6AE20E39-C976-D748-B017-1D219D6F5F3F}" type="presParOf" srcId="{DC25FD4A-8429-9A4D-A800-8D17B25382E3}" destId="{CF89C96D-D8B2-684D-876C-25ED1221E81C}" srcOrd="2" destOrd="0" presId="urn:microsoft.com/office/officeart/2005/8/layout/venn1"/>
    <dgm:cxn modelId="{EC35F2DE-CD7D-0D42-AB16-146CAEF01752}" type="presParOf" srcId="{DC25FD4A-8429-9A4D-A800-8D17B25382E3}" destId="{144FAB74-ED4D-B441-9E6D-4CEE05036604}" srcOrd="3" destOrd="0" presId="urn:microsoft.com/office/officeart/2005/8/layout/venn1"/>
    <dgm:cxn modelId="{CAF7FD94-FBEA-0043-8D92-C625DD502448}" type="presParOf" srcId="{DC25FD4A-8429-9A4D-A800-8D17B25382E3}" destId="{F0C06F2C-A02C-BC42-9502-515992A78478}" srcOrd="4" destOrd="0" presId="urn:microsoft.com/office/officeart/2005/8/layout/venn1"/>
    <dgm:cxn modelId="{1A79FFF9-0840-4441-85A4-BB0CBC2A1FCE}" type="presParOf" srcId="{DC25FD4A-8429-9A4D-A800-8D17B25382E3}" destId="{40B75A07-2E41-3241-99C8-6DB0BDE40C6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86741A-620D-AF42-A3D8-0934B383E482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53AC8-8865-2E4F-A2CE-2186BC981F9B}">
      <dgm:prSet phldrT="[Text]"/>
      <dgm:spPr>
        <a:solidFill>
          <a:srgbClr val="F2F2F2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b="1" dirty="0"/>
            <a:t>Clonal hematopoiesis</a:t>
          </a:r>
        </a:p>
      </dgm:t>
    </dgm:pt>
    <dgm:pt modelId="{01FCC004-F0DB-2F4B-B0CE-527C830D77A8}" type="parTrans" cxnId="{61E15A9A-97C9-CD41-B217-0D7F8E5E11E2}">
      <dgm:prSet/>
      <dgm:spPr/>
      <dgm:t>
        <a:bodyPr/>
        <a:lstStyle/>
        <a:p>
          <a:endParaRPr lang="en-US"/>
        </a:p>
      </dgm:t>
    </dgm:pt>
    <dgm:pt modelId="{FB2D1776-957B-4040-BD6E-85644F0EAD61}" type="sibTrans" cxnId="{61E15A9A-97C9-CD41-B217-0D7F8E5E11E2}">
      <dgm:prSet/>
      <dgm:spPr/>
      <dgm:t>
        <a:bodyPr/>
        <a:lstStyle/>
        <a:p>
          <a:endParaRPr lang="en-US"/>
        </a:p>
      </dgm:t>
    </dgm:pt>
    <dgm:pt modelId="{91214213-6F0D-CC4A-97F6-126E16984D18}">
      <dgm:prSet phldrT="[Text]"/>
      <dgm:spPr>
        <a:solidFill>
          <a:srgbClr val="FFFF00">
            <a:alpha val="50000"/>
          </a:srgbClr>
        </a:solidFill>
        <a:ln>
          <a:solidFill>
            <a:srgbClr val="000000"/>
          </a:solidFill>
        </a:ln>
      </dgm:spPr>
      <dgm:t>
        <a:bodyPr/>
        <a:lstStyle/>
        <a:p>
          <a:r>
            <a:rPr lang="en-US" b="1" dirty="0" err="1"/>
            <a:t>Cytopenia</a:t>
          </a:r>
          <a:endParaRPr lang="en-US" b="1" dirty="0"/>
        </a:p>
      </dgm:t>
    </dgm:pt>
    <dgm:pt modelId="{E9A6DBD0-8B62-7B4E-A7A8-70DFC293DAB8}" type="parTrans" cxnId="{8E2A2879-09DE-8F45-B23B-63C86CDED7D3}">
      <dgm:prSet/>
      <dgm:spPr/>
      <dgm:t>
        <a:bodyPr/>
        <a:lstStyle/>
        <a:p>
          <a:endParaRPr lang="en-US"/>
        </a:p>
      </dgm:t>
    </dgm:pt>
    <dgm:pt modelId="{943D58FA-80FC-8F40-A12E-6B2A58B7F733}" type="sibTrans" cxnId="{8E2A2879-09DE-8F45-B23B-63C86CDED7D3}">
      <dgm:prSet/>
      <dgm:spPr/>
      <dgm:t>
        <a:bodyPr/>
        <a:lstStyle/>
        <a:p>
          <a:endParaRPr lang="en-US"/>
        </a:p>
      </dgm:t>
    </dgm:pt>
    <dgm:pt modelId="{D241A886-FFD3-9A46-B3DE-0554923120AF}">
      <dgm:prSet phldrT="[Text]"/>
      <dgm:spPr>
        <a:ln>
          <a:solidFill>
            <a:srgbClr val="000000"/>
          </a:solidFill>
        </a:ln>
      </dgm:spPr>
      <dgm:t>
        <a:bodyPr/>
        <a:lstStyle/>
        <a:p>
          <a:r>
            <a:rPr lang="en-US" b="1" dirty="0"/>
            <a:t>Dysplastic morphology</a:t>
          </a:r>
        </a:p>
      </dgm:t>
    </dgm:pt>
    <dgm:pt modelId="{389A685C-49FF-9B41-BC51-C9289A9A413A}" type="parTrans" cxnId="{A059E90A-5A61-8846-B27C-7478306847E7}">
      <dgm:prSet/>
      <dgm:spPr/>
      <dgm:t>
        <a:bodyPr/>
        <a:lstStyle/>
        <a:p>
          <a:endParaRPr lang="en-US"/>
        </a:p>
      </dgm:t>
    </dgm:pt>
    <dgm:pt modelId="{80D14FC3-D9AB-3945-8B6B-32ED2F14FEEC}" type="sibTrans" cxnId="{A059E90A-5A61-8846-B27C-7478306847E7}">
      <dgm:prSet/>
      <dgm:spPr/>
      <dgm:t>
        <a:bodyPr/>
        <a:lstStyle/>
        <a:p>
          <a:endParaRPr lang="en-US"/>
        </a:p>
      </dgm:t>
    </dgm:pt>
    <dgm:pt modelId="{DC25FD4A-8429-9A4D-A800-8D17B25382E3}" type="pres">
      <dgm:prSet presAssocID="{5686741A-620D-AF42-A3D8-0934B383E482}" presName="compositeShape" presStyleCnt="0">
        <dgm:presLayoutVars>
          <dgm:chMax val="7"/>
          <dgm:dir/>
          <dgm:resizeHandles val="exact"/>
        </dgm:presLayoutVars>
      </dgm:prSet>
      <dgm:spPr/>
    </dgm:pt>
    <dgm:pt modelId="{03B8829F-7E44-1044-893D-493BE6863E93}" type="pres">
      <dgm:prSet presAssocID="{B9C53AC8-8865-2E4F-A2CE-2186BC981F9B}" presName="circ1" presStyleLbl="vennNode1" presStyleIdx="0" presStyleCnt="3" custLinFactNeighborX="-7820" custLinFactNeighborY="18184"/>
      <dgm:spPr/>
    </dgm:pt>
    <dgm:pt modelId="{765D6D6A-DF91-B340-BE30-87560A1C3384}" type="pres">
      <dgm:prSet presAssocID="{B9C53AC8-8865-2E4F-A2CE-2186BC981F9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F89C96D-D8B2-684D-876C-25ED1221E81C}" type="pres">
      <dgm:prSet presAssocID="{91214213-6F0D-CC4A-97F6-126E16984D18}" presName="circ2" presStyleLbl="vennNode1" presStyleIdx="1" presStyleCnt="3" custLinFactNeighborX="-10977" custLinFactNeighborY="415"/>
      <dgm:spPr/>
    </dgm:pt>
    <dgm:pt modelId="{144FAB74-ED4D-B441-9E6D-4CEE05036604}" type="pres">
      <dgm:prSet presAssocID="{91214213-6F0D-CC4A-97F6-126E16984D1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C06F2C-A02C-BC42-9502-515992A78478}" type="pres">
      <dgm:prSet presAssocID="{D241A886-FFD3-9A46-B3DE-0554923120AF}" presName="circ3" presStyleLbl="vennNode1" presStyleIdx="2" presStyleCnt="3" custLinFactNeighborX="2179" custLinFactNeighborY="2665"/>
      <dgm:spPr/>
    </dgm:pt>
    <dgm:pt modelId="{40B75A07-2E41-3241-99C8-6DB0BDE40C66}" type="pres">
      <dgm:prSet presAssocID="{D241A886-FFD3-9A46-B3DE-0554923120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059E90A-5A61-8846-B27C-7478306847E7}" srcId="{5686741A-620D-AF42-A3D8-0934B383E482}" destId="{D241A886-FFD3-9A46-B3DE-0554923120AF}" srcOrd="2" destOrd="0" parTransId="{389A685C-49FF-9B41-BC51-C9289A9A413A}" sibTransId="{80D14FC3-D9AB-3945-8B6B-32ED2F14FEEC}"/>
    <dgm:cxn modelId="{06CBF932-9889-F840-8A89-F48409703AAC}" type="presOf" srcId="{B9C53AC8-8865-2E4F-A2CE-2186BC981F9B}" destId="{03B8829F-7E44-1044-893D-493BE6863E93}" srcOrd="0" destOrd="0" presId="urn:microsoft.com/office/officeart/2005/8/layout/venn1"/>
    <dgm:cxn modelId="{512D4C34-34CB-A34A-931F-5CEA30EA56C9}" type="presOf" srcId="{91214213-6F0D-CC4A-97F6-126E16984D18}" destId="{144FAB74-ED4D-B441-9E6D-4CEE05036604}" srcOrd="1" destOrd="0" presId="urn:microsoft.com/office/officeart/2005/8/layout/venn1"/>
    <dgm:cxn modelId="{DFC1404B-4305-2949-B0EB-793D55CDC664}" type="presOf" srcId="{D241A886-FFD3-9A46-B3DE-0554923120AF}" destId="{F0C06F2C-A02C-BC42-9502-515992A78478}" srcOrd="0" destOrd="0" presId="urn:microsoft.com/office/officeart/2005/8/layout/venn1"/>
    <dgm:cxn modelId="{8E2A2879-09DE-8F45-B23B-63C86CDED7D3}" srcId="{5686741A-620D-AF42-A3D8-0934B383E482}" destId="{91214213-6F0D-CC4A-97F6-126E16984D18}" srcOrd="1" destOrd="0" parTransId="{E9A6DBD0-8B62-7B4E-A7A8-70DFC293DAB8}" sibTransId="{943D58FA-80FC-8F40-A12E-6B2A58B7F733}"/>
    <dgm:cxn modelId="{E56BB589-D2D6-B84F-AEAD-3FB24A04CF65}" type="presOf" srcId="{D241A886-FFD3-9A46-B3DE-0554923120AF}" destId="{40B75A07-2E41-3241-99C8-6DB0BDE40C66}" srcOrd="1" destOrd="0" presId="urn:microsoft.com/office/officeart/2005/8/layout/venn1"/>
    <dgm:cxn modelId="{54680A92-1B0E-A946-9135-1B29DC376E07}" type="presOf" srcId="{91214213-6F0D-CC4A-97F6-126E16984D18}" destId="{CF89C96D-D8B2-684D-876C-25ED1221E81C}" srcOrd="0" destOrd="0" presId="urn:microsoft.com/office/officeart/2005/8/layout/venn1"/>
    <dgm:cxn modelId="{61E15A9A-97C9-CD41-B217-0D7F8E5E11E2}" srcId="{5686741A-620D-AF42-A3D8-0934B383E482}" destId="{B9C53AC8-8865-2E4F-A2CE-2186BC981F9B}" srcOrd="0" destOrd="0" parTransId="{01FCC004-F0DB-2F4B-B0CE-527C830D77A8}" sibTransId="{FB2D1776-957B-4040-BD6E-85644F0EAD61}"/>
    <dgm:cxn modelId="{5E67EC9F-41B7-D346-93BF-57FF381EC297}" type="presOf" srcId="{5686741A-620D-AF42-A3D8-0934B383E482}" destId="{DC25FD4A-8429-9A4D-A800-8D17B25382E3}" srcOrd="0" destOrd="0" presId="urn:microsoft.com/office/officeart/2005/8/layout/venn1"/>
    <dgm:cxn modelId="{EA5E24BC-FDD3-2E41-A7A0-22526DEED00D}" type="presOf" srcId="{B9C53AC8-8865-2E4F-A2CE-2186BC981F9B}" destId="{765D6D6A-DF91-B340-BE30-87560A1C3384}" srcOrd="1" destOrd="0" presId="urn:microsoft.com/office/officeart/2005/8/layout/venn1"/>
    <dgm:cxn modelId="{C28E56F3-3E06-7F4A-AFAC-77A93E260FAF}" type="presParOf" srcId="{DC25FD4A-8429-9A4D-A800-8D17B25382E3}" destId="{03B8829F-7E44-1044-893D-493BE6863E93}" srcOrd="0" destOrd="0" presId="urn:microsoft.com/office/officeart/2005/8/layout/venn1"/>
    <dgm:cxn modelId="{9BB56D7D-F6F3-3C41-AE17-91EBA0807299}" type="presParOf" srcId="{DC25FD4A-8429-9A4D-A800-8D17B25382E3}" destId="{765D6D6A-DF91-B340-BE30-87560A1C3384}" srcOrd="1" destOrd="0" presId="urn:microsoft.com/office/officeart/2005/8/layout/venn1"/>
    <dgm:cxn modelId="{9D1ADFAB-AF74-884A-850E-320AF4CE2B8F}" type="presParOf" srcId="{DC25FD4A-8429-9A4D-A800-8D17B25382E3}" destId="{CF89C96D-D8B2-684D-876C-25ED1221E81C}" srcOrd="2" destOrd="0" presId="urn:microsoft.com/office/officeart/2005/8/layout/venn1"/>
    <dgm:cxn modelId="{127E40E8-7CD1-2A4E-A302-479F93355380}" type="presParOf" srcId="{DC25FD4A-8429-9A4D-A800-8D17B25382E3}" destId="{144FAB74-ED4D-B441-9E6D-4CEE05036604}" srcOrd="3" destOrd="0" presId="urn:microsoft.com/office/officeart/2005/8/layout/venn1"/>
    <dgm:cxn modelId="{18C5391B-D0D8-9B4B-9216-FFE6D669C418}" type="presParOf" srcId="{DC25FD4A-8429-9A4D-A800-8D17B25382E3}" destId="{F0C06F2C-A02C-BC42-9502-515992A78478}" srcOrd="4" destOrd="0" presId="urn:microsoft.com/office/officeart/2005/8/layout/venn1"/>
    <dgm:cxn modelId="{CF71346C-AC87-1740-AB66-350A1A548AE1}" type="presParOf" srcId="{DC25FD4A-8429-9A4D-A800-8D17B25382E3}" destId="{40B75A07-2E41-3241-99C8-6DB0BDE40C6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8829F-7E44-1044-893D-493BE6863E93}">
      <dsp:nvSpPr>
        <dsp:cNvPr id="0" name=""/>
        <dsp:cNvSpPr/>
      </dsp:nvSpPr>
      <dsp:spPr>
        <a:xfrm>
          <a:off x="2094124" y="521644"/>
          <a:ext cx="3308175" cy="3308175"/>
        </a:xfrm>
        <a:prstGeom prst="ellipse">
          <a:avLst/>
        </a:prstGeom>
        <a:solidFill>
          <a:srgbClr val="F2F2F2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Clonal hematopoiesis</a:t>
          </a:r>
        </a:p>
      </dsp:txBody>
      <dsp:txXfrm>
        <a:off x="2535214" y="1100574"/>
        <a:ext cx="2425995" cy="1488679"/>
      </dsp:txXfrm>
    </dsp:sp>
    <dsp:sp modelId="{CF89C96D-D8B2-684D-876C-25ED1221E81C}">
      <dsp:nvSpPr>
        <dsp:cNvPr id="0" name=""/>
        <dsp:cNvSpPr/>
      </dsp:nvSpPr>
      <dsp:spPr>
        <a:xfrm>
          <a:off x="3611198" y="2168850"/>
          <a:ext cx="3308175" cy="3308175"/>
        </a:xfrm>
        <a:prstGeom prst="ellipse">
          <a:avLst/>
        </a:prstGeom>
        <a:solidFill>
          <a:srgbClr val="FFFF00">
            <a:alpha val="50000"/>
          </a:srgbClr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/>
            <a:t>Cytopenia</a:t>
          </a:r>
          <a:endParaRPr lang="en-US" sz="3000" b="1" kern="1200" dirty="0"/>
        </a:p>
      </dsp:txBody>
      <dsp:txXfrm>
        <a:off x="4622948" y="3023462"/>
        <a:ext cx="1984905" cy="1819496"/>
      </dsp:txXfrm>
    </dsp:sp>
    <dsp:sp modelId="{F0C06F2C-A02C-BC42-9502-515992A78478}">
      <dsp:nvSpPr>
        <dsp:cNvPr id="0" name=""/>
        <dsp:cNvSpPr/>
      </dsp:nvSpPr>
      <dsp:spPr>
        <a:xfrm>
          <a:off x="803395" y="2168884"/>
          <a:ext cx="3308175" cy="330817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Dysplastic morphology</a:t>
          </a:r>
        </a:p>
      </dsp:txBody>
      <dsp:txXfrm>
        <a:off x="1114915" y="3023496"/>
        <a:ext cx="1984905" cy="1819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8829F-7E44-1044-893D-493BE6863E93}">
      <dsp:nvSpPr>
        <dsp:cNvPr id="0" name=""/>
        <dsp:cNvSpPr/>
      </dsp:nvSpPr>
      <dsp:spPr>
        <a:xfrm>
          <a:off x="1880038" y="602304"/>
          <a:ext cx="2971800" cy="2971800"/>
        </a:xfrm>
        <a:prstGeom prst="ellipse">
          <a:avLst/>
        </a:prstGeom>
        <a:solidFill>
          <a:srgbClr val="F2F2F2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Clonal hematopoiesis</a:t>
          </a:r>
        </a:p>
      </dsp:txBody>
      <dsp:txXfrm>
        <a:off x="2276278" y="1122369"/>
        <a:ext cx="2179320" cy="1337310"/>
      </dsp:txXfrm>
    </dsp:sp>
    <dsp:sp modelId="{CF89C96D-D8B2-684D-876C-25ED1221E81C}">
      <dsp:nvSpPr>
        <dsp:cNvPr id="0" name=""/>
        <dsp:cNvSpPr/>
      </dsp:nvSpPr>
      <dsp:spPr>
        <a:xfrm>
          <a:off x="2858543" y="1931620"/>
          <a:ext cx="2971800" cy="2971800"/>
        </a:xfrm>
        <a:prstGeom prst="ellipse">
          <a:avLst/>
        </a:prstGeom>
        <a:solidFill>
          <a:srgbClr val="FFFF00">
            <a:alpha val="50000"/>
          </a:srgbClr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 err="1"/>
            <a:t>Cytopenia</a:t>
          </a:r>
          <a:endParaRPr lang="en-US" sz="2700" b="1" kern="1200" dirty="0"/>
        </a:p>
      </dsp:txBody>
      <dsp:txXfrm>
        <a:off x="3767419" y="2699336"/>
        <a:ext cx="1783080" cy="1634490"/>
      </dsp:txXfrm>
    </dsp:sp>
    <dsp:sp modelId="{F0C06F2C-A02C-BC42-9502-515992A78478}">
      <dsp:nvSpPr>
        <dsp:cNvPr id="0" name=""/>
        <dsp:cNvSpPr/>
      </dsp:nvSpPr>
      <dsp:spPr>
        <a:xfrm>
          <a:off x="1104864" y="1981200"/>
          <a:ext cx="2971800" cy="29718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Dysplastic morphology</a:t>
          </a:r>
        </a:p>
      </dsp:txBody>
      <dsp:txXfrm>
        <a:off x="1384709" y="2748915"/>
        <a:ext cx="1783080" cy="1634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6CC90-10A9-9F4B-83FE-70950753F10F}" type="datetimeFigureOut">
              <a:rPr lang="en-US" smtClean="0"/>
              <a:t>7/15/23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8B54E-E521-9040-804E-0B077BE4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7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hoto 1 -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22AD9-19AD-6542-86A2-5651426A5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537" b="7537"/>
          <a:stretch/>
        </p:blipFill>
        <p:spPr>
          <a:xfrm>
            <a:off x="31804" y="1033824"/>
            <a:ext cx="12192000" cy="582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0C664-5FC1-7946-9755-F58C88138F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750" y="383702"/>
            <a:ext cx="2077007" cy="114070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D225625-ED74-8247-A823-B005DD20B3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5788" y="5399399"/>
            <a:ext cx="4486955" cy="285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Presenter’s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206E9FD-88CC-3143-B605-0ACAC962FE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5788" y="5737981"/>
            <a:ext cx="4486955" cy="285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Title(s) and/or department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B3DB7DB-6D77-3048-9973-07114C7F94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0" y="2730122"/>
            <a:ext cx="4537753" cy="15192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Presentation title to be written here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2B34EA2-AA76-0143-B6C2-2561421C3A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4989" y="2318960"/>
            <a:ext cx="4537753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OPTIONAL SUBTITLE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91185-DA46-0A48-97B6-6FF7D560CB3B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6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148BD0-E813-CA4C-9342-98EDD2E9D0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1C04CFA2-6A8C-5E49-8D22-BE5ED7838DC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0D77053-12C2-B248-803A-8CF72865B0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56FDAA2-0936-0B41-80B4-4E46C9BD63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6C780E4-56CC-1245-A4A3-837510AE224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8D4244F-CCE3-5646-BAEB-02BADC689C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4129E9-6E9A-6A4A-BB05-4F186D27A349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7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148BD0-E813-CA4C-9342-98EDD2E9D0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68C4CABA-CE3C-294F-A96B-AF31D152F4F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7840A46-A314-FC4E-BAF9-9C722B16D7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3707081-2B57-CC40-997E-0E495184DA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E64AB8C-D873-E44D-93F2-6387ED2A590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C1DF7CB-BFE6-3442-B1A4-BD7D95FAF6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0573B62-54E4-2A4B-91BE-4559ADE9359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C4AA4DF8-E1C1-D449-B4EC-5C3F365F3C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3A6237-1599-4E45-BFF6-42AF07C02C4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9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148BD0-E813-CA4C-9342-98EDD2E9D0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DF975261-157B-2748-9C33-A0D72EB35DE4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4094437-15E3-034B-B659-CE22C230C6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9E0C00-73EB-634F-B570-00B024AF51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3FF331D-6C7F-BB49-83A1-23F80F3525F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CCF65091-9D2A-CC4E-93FD-3744467F08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167E0B7-28D5-DE4A-AE00-0AE46A3B8DA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BCDCC37-30CB-D84E-A57A-F42CBC74C8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9249402-4A40-5849-B8E0-04D54D356D53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FCF82C8B-1A18-8E44-B715-C07B924E13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58DF6-722F-E548-B76F-2A97C1A060C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69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148BD0-E813-CA4C-9342-98EDD2E9D0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9FF3AB92-EB97-0F4F-8F69-F996092D552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CA45B6E-6DCB-774C-92FE-ACBA9FD726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6A3437D-0FC2-FD4D-B570-2A44AC56D7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0B226B3-E545-1B40-83A2-5925AAEF422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A091FD8-08FE-E346-98E3-B4880920572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A5BA9CC-2226-984A-AAA6-103BEFF43E8F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0AF51BA7-CCDF-7546-80AE-91A655531E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42A7EA-9A1E-EA4A-A2D7-5D745DC05A24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40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6DFFDC4-DC0E-6F45-AB36-97D08A991E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03E9CA3-9504-FB47-8647-13B12D9584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EFE3974A-B8C3-EE4E-A985-D599ED912978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2A17974-1EDB-3E4B-98D4-C330B1135EA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59FA348-A04C-A74B-A9AC-906838342A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</p:spTree>
    <p:extLst>
      <p:ext uri="{BB962C8B-B14F-4D97-AF65-F5344CB8AC3E}">
        <p14:creationId xmlns:p14="http://schemas.microsoft.com/office/powerpoint/2010/main" val="2342545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traight Connector 32">
            <a:extLst>
              <a:ext uri="{FF2B5EF4-FFF2-40B4-BE49-F238E27FC236}">
                <a16:creationId xmlns:a16="http://schemas.microsoft.com/office/drawing/2014/main" id="{9AC8FF1C-8DEC-3644-B628-AAE917D6DC9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79B87ADF-FE13-8D46-A006-039EE3A83E4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8566DB4-E624-DE46-80EF-585A7824B1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E6C9E195-5877-4C48-9D94-39CF67C457CE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C11969B2-3937-2343-A4DB-651D6F9D93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D29987D-A9A4-4545-BD17-C7F79002D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83AF3B-7EDF-B547-AADE-3D4A437FA61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33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67645CA0-A960-A84A-9A5B-B43E6064BD2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613367CA-A42D-F44E-933A-C10F92C106A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A63BD7F0-2A47-8C4C-84EA-0736786C356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941B4D-97CC-AC45-8FE0-D4CAB8DA7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90B9661-21BC-4C47-B55E-5C21C6CE33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58DAB3-B716-0D4E-9FC5-709BD03BC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9055A-7251-6948-88D8-FB1D112E34F7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2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C11821AC-A218-0F42-9F46-1D265B3A3B7B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7912CDEC-7491-994B-A5D9-51408556A2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4BE1606F-0780-364F-98AE-70287233CE4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B839CC4-DBE0-154C-8287-58BBB94DBC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9C2989-1AF1-F24C-995A-CF67A48AEA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AE68DC5-C5A1-244F-B9E7-B6FB4D5D00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90C6BCF-B236-E84B-8903-58F1E8914D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B2303B0-0AC3-6640-8BE1-D50E5FBF1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8CC1EE-5BC8-B949-8151-4BFF4858E45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926B5E37-A5E7-B846-8B30-57BB8F2DDA3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C2238DA2-477E-634D-936A-B743B795DD2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30D3360E-196A-424A-BDD9-DA14B1489D7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F1EADE9-E2B5-4243-B4AB-4492803B61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1990EEC-8F8C-A045-8A9E-DEBF656CAC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2B1F758-B068-1342-A4D8-D9F653FEFE9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6EDE55C-755E-D64A-B788-5FD2843B5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969056B-9B33-6A47-8FC8-8740FEE114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3F056-98B1-8844-932F-464D3EF95EF9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39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775C6D7-0663-A74A-ABF0-2560DEAE097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9096C443-5F5D-EB48-8CB9-B2B3F4CC83D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5BA6D94C-E78A-7143-AB09-89F04272E0E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0151F0C-4513-7442-90A7-505CFEC4F6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993CF5F-FF81-574E-9F71-8E2AEFF650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8386DE5-5433-C442-B8BD-AAABD2BCB24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D91B104-FEE5-2C4C-A76D-0866728362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8756C-603F-7E47-85A3-9F6B0E0E387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2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 1 -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3EFBA1-1D3F-6A48-A84C-5B2ED3D91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537" b="7537"/>
          <a:stretch/>
        </p:blipFill>
        <p:spPr>
          <a:xfrm>
            <a:off x="31804" y="1033824"/>
            <a:ext cx="12192000" cy="5824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9F3C9-ABB7-AD43-AE2A-6C99E3122D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750" y="383702"/>
            <a:ext cx="2077007" cy="114070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C62C62-D07A-0C47-943E-CC2EFC7F01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5788" y="5399399"/>
            <a:ext cx="4486955" cy="285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Presenter’s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D8AD303-B885-4E49-9FF1-ADCFFEF50D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5788" y="5737981"/>
            <a:ext cx="4486955" cy="285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Title(s) and/or department 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C9ADFC0-C2C6-5C42-B3AC-51F3FA7F32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0" y="2730122"/>
            <a:ext cx="4537753" cy="15192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Presentation title to be written here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4791E47-DF71-2947-B1BC-A9B876DDD5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4989" y="2318960"/>
            <a:ext cx="4537753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OPTIONAL SUBTITLE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DBAF1E-6183-DB4C-8E64-434EB053C33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15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AD3F0F2-9881-5C4A-A470-1A58E2A29B99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8F65CDDB-D3C5-E54F-A800-8023C2B8A9C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13C5B05A-7363-A341-918A-6E2D8E8B495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602C8FB-48A8-3842-A336-78A2FB9E8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30FE666-3BC6-7D4A-A60D-066F860DBD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47B9B8B-038E-3148-B5EC-57A25AF5D82E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1BE6F07-8A6E-3B46-AD54-AA30D9033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4D61DF2-FA48-5F47-AB4C-62FE57A87EC9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DF9558B-768C-1F49-879F-93D8D316C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8D5FC-0B1A-5A48-8EC0-A96F328D4C43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1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54AA967B-2BDB-A44A-833A-5A072B0A524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23DAD3AF-57EC-F345-A45E-D8F1B34C5CA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E8126E39-6600-814D-9252-D8D7A64B078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FEBB615-2090-934C-B831-64ABC5D74C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424E26-5527-8A44-9FAB-31435A5E9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BC3EF77-A5CD-C145-9C2B-38F2471F779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BCADCB6-F573-ED48-9DD5-5F7D50729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4DF0EE3-C61C-B94B-BB7E-A6AC459973D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F2450C6-295D-124B-A189-0D0FC680C5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3DD9454-ED40-3743-96C3-3577CADD0AD0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BA83E82-3385-7B4B-A5EA-C6857056A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6D208-C679-8146-A4FB-D0DDF1B1478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31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32">
            <a:extLst>
              <a:ext uri="{FF2B5EF4-FFF2-40B4-BE49-F238E27FC236}">
                <a16:creationId xmlns:a16="http://schemas.microsoft.com/office/drawing/2014/main" id="{DD8BB4E3-6B25-0043-BADD-7377E072FCF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A7D41128-24D8-AB41-BF20-332B02CC87F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DAE5761E-1179-F84B-BDDE-FEB3D24CF0C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61B961A-41CB-1743-8AFA-4B4E0D7D10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8497B5A-5EC6-BB47-B065-FAC88F6486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E20F12-A4EB-9E4A-85AE-8C9C760ABA8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48ED88-43E0-5E4C-9833-F6A6C01CCA6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2584257-065D-1843-AF6D-403B6EBAB9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416D66F-E822-5D4B-BE4E-01C4B71B12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110DF-F0D0-5A4E-8F48-C1C23BBADE6A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2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/ 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E4FF6044-471D-E345-87EC-B697085FCDC0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0C3A8ABE-4DE8-3748-BB03-C2A29B0455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962572A-07C4-0F46-9D8D-8E61CBE580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63F1F8F-E84D-C94C-BEA0-426D2B0D7F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267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B924C45-804E-EF42-94C1-7BCDCD58C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322170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B7B8DFDC-7076-EF40-9758-4400587CA58F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4AF9A8EB-F68F-7D46-BD11-8F0912C4EE7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692E241-3D05-DF44-BC77-156FDBDDE7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C6165F65-185B-5D49-9AC4-6C0A3067A9B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F33DD39-0625-1442-9ABB-FD5228023F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95B19E7-A061-AD42-A158-421502B1F2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F4B8DB-297E-D948-84B7-D13381B25F93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51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7CE41287-BD78-7045-852D-0E5EBF6DC2BA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3D2E80A6-087E-6C40-8DC4-0A245FFCF4B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F42B930C-2B04-DA44-AD81-D97B7EDC1581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4CE37EC-266E-824C-B883-52F078AE56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46AAC32-8436-254D-9289-B9478A765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1D0044F-EECB-EC43-9537-DE6E5238F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E0DF6-712C-0840-BE97-C2EA4EAD399B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74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6F874CCF-D5F5-5B4C-AD02-95E85BF9606B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19D45056-9914-C543-B362-AA167161C98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03AF77BF-B9C9-DB44-A578-A48A3B76FBE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3AC654E-BC71-FF40-8FB5-BA9AC52E5D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727455F-E097-394E-A380-D75875116A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FB63E4-B0FC-844C-9A79-6337D4FF870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4F4933A-90FA-C84E-B9EE-674282EDF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303F153-42A0-9E40-BCF1-291B782328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1B0E71-2689-4844-B926-F8AE0CC4C244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6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9183C4FB-220A-734B-9CDE-AC7E2DD95452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01EE32D7-1F61-D24B-99B7-8CD0E21F0DC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D47E32F4-004E-1B49-9855-8F15C587E36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CE7227C-8B55-EC4C-A5A4-421E2A8DE9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650D572-8FFA-1642-BC3C-5C7330C77C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CE23774-64C3-294D-B310-25E4A02B669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5DA7EB8-8D46-2C47-B3F4-209A23454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8038226-29D8-F14A-BED0-D0653DEC7C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27288-14B1-324B-89A4-946921A5CB9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52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7602A7E8-4D94-6C4D-A1ED-914FA67408BF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1120478E-3B64-7E41-8C5D-93709014B8C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50E1B2FF-E26F-1742-8A0E-D1541529EDBC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641DCB1-AA4A-884C-A08B-D6EBAC0FA31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03B9C-04B7-B344-A9D0-CCA2E7C8EB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F15EC57-EE37-5C4C-AD08-59429EBA667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668AB42-4ED2-BB41-AC53-EF047070A1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752FBE-F581-924A-924C-BE56A02EC0A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89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F9FD3DCE-221D-6A45-8574-DAD94A0FD06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BBC148F2-00D5-5444-94ED-D2F2C5780C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1E5DFDD2-5AE2-AF4B-8641-8462042056F0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12B4B8F-F8FC-4C4D-BFE2-64936FFB54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BE0837E-F107-3240-A40F-08C6422703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0E146E0-7DD0-9A4E-BFA9-25D592A4CAB8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5F8EB22-B441-CA44-BDA6-611887BBC5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A65929A-2581-674E-B307-E7C2FD4F2C6E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8828487-6255-AD49-A8A7-167A82A792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D61DF-4AC1-A142-9C00-73D354ABF419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0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0C3A8ABE-4DE8-3748-BB03-C2A29B0455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Whitney Light" pitchFamily="2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F6DEBDC-747A-C646-93EE-4BCCCBEAD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106" y="381028"/>
            <a:ext cx="2077007" cy="1140707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B36F5A-6563-C543-9CB1-AC2DB5E112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5788" y="5399399"/>
            <a:ext cx="4486955" cy="285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Presenter’s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F5EF00B-750B-8749-A3B5-6FF44DED7A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5788" y="5737981"/>
            <a:ext cx="4486955" cy="285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Title(s) and/or department 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EA434ED-96B3-134D-8D7B-F27EA7EEAA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0" y="2730122"/>
            <a:ext cx="4537753" cy="15192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67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Presentation title to be written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8DF94E-6298-4F4E-9A0B-5CF12D6919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4989" y="2318960"/>
            <a:ext cx="4537753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OPTIONAL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96587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8E0074DA-09EA-6448-B3C5-93BBB36E86A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E8B5BA9C-0E2A-F946-9386-1A65BE18053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2F0DC0C1-907D-F947-A1E5-6426AC967942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F02FA81-B95D-494E-894B-09A34BA48F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8B8EBE6-9D02-784E-8AAA-28A77BFF0C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32A1AF7-D004-D74E-BD20-5BA70B6624D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50868A4-7777-684D-BB88-50129CBA9A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B7C413F-B076-9144-8FB0-0633EFD2D2DC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30D27D5-D3D2-FD47-900F-3D47759F84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D4AB069-271C-164F-B6A3-48C1D89E08FA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E544E041-4268-6E4E-9685-35B3E97A52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051F59-8784-6841-8F9F-C9DC990B367B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10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9FAD9585-E77A-414E-9C0F-A193E4055925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AC4BE97D-907E-3E42-881C-C7B991A455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F973E0C-C072-1A44-ADE9-71EE51537675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DE09360-D941-7C4D-9D02-A73DE0205F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77FFB2D-C0DD-C74E-A1F9-A348FD854E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660AD7E-EC10-854A-A098-01DA838F9A0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786BDBC-20AF-0444-B274-18BBA9C8B8C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BB0DDAC-8A05-BA47-82B2-4926D5A1A68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C890D74-382B-6C45-AEE5-EDF29715B6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21CB7-5FF4-684A-A3D5-D4962A93779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A88E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29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E4FF6044-471D-E345-87EC-B697085FCDC0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0C3A8ABE-4DE8-3748-BB03-C2A29B0455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962572A-07C4-0F46-9D8D-8E61CBE580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63F1F8F-E84D-C94C-BEA0-426D2B0D7F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267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B924C45-804E-EF42-94C1-7BCDCD58C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251618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AAD72A41-B2B0-0D40-8429-B55A4E3DBA2F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9AA5864A-746E-AF4D-86F6-2D7CACC2538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1B25F02-3E06-024A-B622-6BC3020E8C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C58331B5-2CAB-EF49-9559-DFEB1F1783E2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D6ECC6CA-1A80-5C46-B269-A0A6ED1A04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3989CF7-D513-4B4F-984B-8F25221C20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5053BC-E3AA-7A45-9DF0-95C1CB8909D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78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CC3A808D-08EA-334A-88D8-C40219CBCC57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269B11DE-D232-6C4B-AE65-2293CE0E1D2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86FEA093-D5C2-FB45-BFA7-246055371E79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CC1F306-33B8-F042-B0A4-51CF269FAA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EE2B62-2DE9-A34E-811B-9C16C19C43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20C0EE6-C24B-B54A-9476-FA606E6AF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D5B45-71AF-F247-9A6F-2ACEB34C2AB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5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7298F8F7-C11A-2D43-A306-3C5AAD9E8C05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D977626-D19D-F948-9FE5-1DADDA52070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A9F36C7B-5519-0F48-831C-32F885F428D9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2D30ADA-09CB-C24B-8315-00AFCD7DF6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DF43FBD-488C-CD4E-99F3-0CBC39DAD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A03CDCB-B160-2646-8037-8AB62B5C292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01F5FD06-3607-F649-BD44-F719257F76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E4BE8C8-8051-BB47-8D73-D22CB12294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9F9CB-FFD8-F843-8DC3-CAC590A6E212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07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AF4E4978-C523-BE48-8A7B-245D333000B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3000398A-517B-BD4B-A684-002D041FB3B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0B5806D4-6552-8649-93CB-9A522CB5647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DA097F-1396-C445-8E69-C5295F3F0D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23DE923-DFB3-744E-A4AB-8603CE5A05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823BAC7-E126-6F4E-B171-E1B66E07DEE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19A59C2-09A9-DA4A-92CF-7EE5C9436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E94BFE9-AE83-1540-A175-5FFFE46BBE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8791B6-56D4-254D-A97A-E1D4F8B185E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20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57604A33-D14C-FA40-B612-44D96C134A3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D1B3A9A-87C1-D547-8159-5A58E6A9ED6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0AD51A8C-C64F-BC42-8811-34F1E4D4183E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FB9783C-1F52-9243-9AE5-15D5A711E2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CA84CD3-83D9-6948-823C-F3EEE52FA9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801C322-4115-BC43-B86A-CFDF47EDC39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A3B9E62-8B15-3849-AFB4-8251680C78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4EF3C8-EE72-5F4B-8143-460D56855CD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0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A2C4E2E9-D6B2-EB46-B93B-0CD354638102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9734B160-65AC-0B49-9490-AF0E031D2B8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DA4DA5EB-CC30-9E45-8EE9-297825D32A9C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FC76B193-8A81-D64F-ACAD-4F81FDD028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F8AD9C7-5EBA-F543-8A38-6A1197D6B0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B9EE6DB-5383-2F4E-8523-52244D8DAD41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2125423-B965-4641-A747-D520588FF2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AC95EC7-219C-BC41-9997-34B776C05B8B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B685D64-CDE5-E746-8F67-91C99CE009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F816D-D03E-E64B-ADBB-6A302FE1EF50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3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5CBD320E-44B0-C24B-9667-65A1D2C6F5C3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D3332216-166C-1248-862F-F4CFFB0AD31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284D4B13-ACDD-9B4A-A0E8-88EE0C8532D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9DC92FF-B32F-F442-BAB7-56CEB80004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8417C6D-12AF-2845-A7C3-408FF50D12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5E5F59E-780D-6446-8370-0A2D496949B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58CBA969-F22C-3A40-9231-DEA15EB0CE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E3FBB23-D810-534B-8596-6A9AB1F94D6E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95ABA903-1F29-534B-A0AC-554557724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6B9694F-529D-EC48-A94E-CBB2F956D64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80CB175-56E0-5641-B5F2-D60A5FB3BF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BB8579-5D47-9A46-B3B0-3C0126FBB453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6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w/ 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E4FF6044-471D-E345-87EC-B697085FCDC0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0C3A8ABE-4DE8-3748-BB03-C2A29B0455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962572A-07C4-0F46-9D8D-8E61CBE580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ECB0E4D-57B6-8840-9195-7A65508C75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267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69E46C7-42DD-2044-9A7D-BCB0DA048A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3775798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56E2B269-47CA-ED46-8858-A6E8EF71CE5E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7B43E239-F038-9748-9043-1CDA5857C6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51162001-B291-C846-9181-C0DB5ACBE2D0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1A8CE1-16A7-4E42-B52A-B33073068D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22398BE-2E28-0A48-803B-06095F4B14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07351C3-872B-774D-8820-E009240587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6CDD371-31C5-F34D-82C5-D0D4DEB4AD1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7C95A7C-A0CD-7947-8234-A86A255BFABF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8FA54D8-4236-454B-95A2-E0A155D7F1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9BCFA-09CA-7B49-96C6-8BD53ACA77BE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A066AA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78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E4FF6044-471D-E345-87EC-B697085FCDC0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0C3A8ABE-4DE8-3748-BB03-C2A29B0455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962572A-07C4-0F46-9D8D-8E61CBE580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63F1F8F-E84D-C94C-BEA0-426D2B0D7F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267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B924C45-804E-EF42-94C1-7BCDCD58C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3859997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81061DB2-2F8E-DC41-BF3D-978310529EED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A487EFE3-2F0D-B844-951D-60D4A7BB284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FD3936-10B4-5D48-BCDC-250B9143E2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0F15A328-1532-0144-919D-A01B44365A25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701BF4F-340A-DA42-8239-C83D2BA09B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E8A51A3-2D1B-294E-B4BC-48C11038C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9537F8-A3AC-6141-98C2-A48A6C4EBAAE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93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DA559E47-A24E-6441-BD63-2FED5F163F99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41051D9-9E14-9F4E-BAE7-C6AF4186281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2FBF5992-D465-994C-8338-CE207F27F3D9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26BFD05-88DB-B446-A5B2-2C854B1A36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9C54811-BBBF-6E42-81DD-F8784525B1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DD8C3BD-3FD3-1345-B36B-A8052F559B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B3A95-0B46-EC46-8037-9FC00201F7FE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65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D4A2221D-2A8A-6A45-9783-F9504FBF8577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811F3A7-59E9-284D-89F2-37E37FF6B17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3CD712B5-BB30-F54E-8248-ADEDD70E0176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9ADEF10-1C0B-7348-BA20-B856A14BAF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DFD12D3-85BD-1548-B879-003E9532AD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87679C-FB16-5347-81D7-80C56B3AF20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DB4E43EE-B25B-C34C-A0D9-BAC463914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9D803A8-8B8D-7240-943D-BEFF2FB1A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D3F963-B5D7-0541-815F-38FB70C09F47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698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51BA0BAA-1576-BE4F-8A53-D13598874912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F2ACDC94-91B7-2F48-B5F8-3D5D9AA241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7BA30C8D-B291-2A49-8F0C-F6E1C8225D4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47D5649-31AF-E640-B0DB-5AE8D664DF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F53391-DEED-A540-A787-010C415DEE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279590A-0C5E-9F40-A461-8A87D947DED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D609202-8F67-AD4C-97FA-CD84654B3A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89C1A68-3A88-7546-BC09-5583FAB00F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E04992-B113-5E48-921F-F6AE25FE17F4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26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50F5BB7D-FD66-064C-A934-A5BE522B12BE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B2E14C23-BECB-B641-AB9D-3C2E03B6CCB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112EB271-E744-864B-A7D3-F7629DEA5DA8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81881A7-17D6-D240-AA12-8960ABEED1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02B5E39-3CAD-0448-A5FC-F2B5F076C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283F675-6A85-114D-92C8-42856347221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4972CAB-C745-E74E-B12A-8817348365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251EB-C2FD-1143-A7E7-BEB8ED36F7FC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20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342D30D7-50AD-BB4D-AA1A-0420D6D84706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78D523BB-0D62-8B45-AAE8-C20865D05DB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3AED6B8B-FE69-3143-A238-9BAD3573132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FE2005D-A28A-6A42-BFE6-F386872506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07432DF-7E80-B246-8EEC-F178E12AD3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3055F32-D4D0-424A-9FAA-3D1BBF870820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1209C03-7C8C-5A41-829B-99944DB6F1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A99EF2C-D3E6-314E-82D4-49D5885AB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644FD56-2D2E-D544-BD6E-152FD87529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38607D-CC23-5244-8FB3-D12FD9B77FB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87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41548634-B75C-A944-8408-F3D92E0AD03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844799AA-1577-7446-BBCF-5B4AEF8B647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1FD83CA5-ED8F-494B-B6CA-06530A984933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8A245CD1-B5E2-CA4D-A2AF-83EB1228E45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5E1F33-0603-A24D-8C2B-75597DD319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222A4BC-FA04-2F41-B467-BF8B21C9C2D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B9810E1-A639-7E49-A030-3C1E8FB005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2E84D84-5CFB-7540-A9D5-750952ED60D5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A73A778-07F5-CF42-9C4E-BA1B814C32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BB4BAEE-FF9A-8E42-85CB-26D9F6F1A91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7ACFAE68-AD02-894D-9056-E1CCDF1EF1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7EFED8-5E08-5F4E-AC33-EFACB285ED71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20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7BCFD6E4-016B-A14D-9968-0F998AC022FD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07BB08AB-4113-2A44-9951-AF02184A425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C75C4D6A-11A7-F54C-9D35-B8EF17F25330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47C1C25-EBF8-6D4C-98BC-8150FF9ECB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42D53A7-0DB2-8140-A7C0-73CBF8970D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4AE0D6E-47D1-BF42-8282-1659C100B78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70A7633-172D-1D42-9FDB-387CA9033AD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AAFA122-EEBB-A04B-8564-EB4B0FBD87B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E1AD463-198B-E04F-93B1-6108F6728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0A35F-2374-264D-98AC-4661D6D816B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EF413D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3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w/ 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84B3335-1154-8545-BE8C-CAAD9D6E8D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35" y="2226198"/>
            <a:ext cx="7017279" cy="1545348"/>
          </a:xfrm>
        </p:spPr>
        <p:txBody>
          <a:bodyPr anchor="b">
            <a:normAutofit/>
          </a:bodyPr>
          <a:lstStyle>
            <a:lvl1pPr marL="0" indent="0">
              <a:buNone/>
              <a:defRPr sz="4267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C5DEA35-0573-604F-B75C-C2BD59BF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442" y="3771547"/>
            <a:ext cx="1791661" cy="9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9C86262-AA91-134C-ABAA-F4D9441493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9AE1ABB7-7949-B042-9871-9739E07855B4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719B338-878E-F04E-A5AD-92ACD5E86B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EDCE554-0178-4348-B28E-867F087C90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158EE-D3E4-2D44-8AE5-68139F02C93E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7B72E65-6FD6-2240-92CD-D9BBF93B9D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2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148BD0-E813-CA4C-9342-98EDD2E9D0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82FF19BA-3683-D04B-8496-396619826ED5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8CC2EC3-75F5-4C47-976A-F88DD11DEE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71655B4-E7AB-3248-AB7C-E6F6D6A015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E2EB846-4417-2449-AED8-D2AD27E96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C3E4E-25BE-B545-BC8F-070FBB2614C5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0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148BD0-E813-CA4C-9342-98EDD2E9D0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D46326A1-E9EA-704F-8B8E-FC10AA293C7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B6EA1C1-A472-BF49-A8AB-DCAC6A3E32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C44EAD0-F834-A34D-A1C2-B67629DE7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3AA1473-3D2C-8641-BA4C-9ABA9FC566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16F38A5-6C3F-6040-B932-B63379BC2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73C6EBF-1DA6-524A-95CC-A2E32AD3D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21E92-0FB4-F24E-B99B-1BFF7AF067B9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ight Connector 32">
            <a:extLst>
              <a:ext uri="{FF2B5EF4-FFF2-40B4-BE49-F238E27FC236}">
                <a16:creationId xmlns:a16="http://schemas.microsoft.com/office/drawing/2014/main" id="{7BA1F993-0D7C-834D-AD63-0A3E2B7520F0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B148BD0-E813-CA4C-9342-98EDD2E9D0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3C8CE8DD-5543-544B-AC11-8E790C507981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9423E86-54EE-A54B-96CD-55EA8B72F9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30D427F-AB98-DE49-A5EF-47531901E3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A1CCF1A-3418-9743-A9A3-97A586BDE35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7FA48C0-AA89-A24B-98CA-30BE8B99E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707CA71-DFEE-2A48-AFC6-48E19946E9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CF9C51-F0E0-5943-9394-B9E4F7B0FF1B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2567A6"/>
              </a:gs>
              <a:gs pos="75000">
                <a:srgbClr val="6AC6E7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2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3" y="0"/>
            <a:ext cx="12192000" cy="148139"/>
          </a:xfrm>
          <a:prstGeom prst="rect">
            <a:avLst/>
          </a:prstGeom>
          <a:gradFill>
            <a:gsLst>
              <a:gs pos="5000">
                <a:srgbClr val="2B5E97"/>
              </a:gs>
              <a:gs pos="48035">
                <a:srgbClr val="54C8E9"/>
              </a:gs>
              <a:gs pos="100000">
                <a:srgbClr val="DAE79A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/>
          </a:p>
        </p:txBody>
      </p:sp>
    </p:spTree>
    <p:extLst>
      <p:ext uri="{BB962C8B-B14F-4D97-AF65-F5344CB8AC3E}">
        <p14:creationId xmlns:p14="http://schemas.microsoft.com/office/powerpoint/2010/main" val="329706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1" r:id="rId2"/>
    <p:sldLayoutId id="2147483737" r:id="rId3"/>
    <p:sldLayoutId id="2147483748" r:id="rId4"/>
    <p:sldLayoutId id="2147483771" r:id="rId5"/>
    <p:sldLayoutId id="2147483739" r:id="rId6"/>
    <p:sldLayoutId id="2147483740" r:id="rId7"/>
    <p:sldLayoutId id="2147483742" r:id="rId8"/>
    <p:sldLayoutId id="2147483743" r:id="rId9"/>
    <p:sldLayoutId id="2147483741" r:id="rId10"/>
    <p:sldLayoutId id="2147483744" r:id="rId11"/>
    <p:sldLayoutId id="2147483745" r:id="rId12"/>
    <p:sldLayoutId id="2147483746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1" y="0"/>
            <a:ext cx="12191997" cy="148139"/>
          </a:xfrm>
          <a:prstGeom prst="rect">
            <a:avLst/>
          </a:prstGeom>
          <a:gradFill>
            <a:gsLst>
              <a:gs pos="5000">
                <a:srgbClr val="00C4E9"/>
              </a:gs>
              <a:gs pos="100000">
                <a:srgbClr val="F6F7C2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/>
          </a:p>
        </p:txBody>
      </p:sp>
    </p:spTree>
    <p:extLst>
      <p:ext uri="{BB962C8B-B14F-4D97-AF65-F5344CB8AC3E}">
        <p14:creationId xmlns:p14="http://schemas.microsoft.com/office/powerpoint/2010/main" val="209714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62" r:id="rId2"/>
    <p:sldLayoutId id="2147483689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770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1" y="0"/>
            <a:ext cx="12191997" cy="148139"/>
          </a:xfrm>
          <a:prstGeom prst="rect">
            <a:avLst/>
          </a:prstGeom>
          <a:gradFill>
            <a:gsLst>
              <a:gs pos="4000">
                <a:srgbClr val="00CFB9"/>
              </a:gs>
              <a:gs pos="100000">
                <a:srgbClr val="F6F7C2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/>
          </a:p>
        </p:txBody>
      </p:sp>
    </p:spTree>
    <p:extLst>
      <p:ext uri="{BB962C8B-B14F-4D97-AF65-F5344CB8AC3E}">
        <p14:creationId xmlns:p14="http://schemas.microsoft.com/office/powerpoint/2010/main" val="37618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1" y="0"/>
            <a:ext cx="12191997" cy="148139"/>
          </a:xfrm>
          <a:prstGeom prst="rect">
            <a:avLst/>
          </a:prstGeom>
          <a:gradFill>
            <a:gsLst>
              <a:gs pos="4000">
                <a:srgbClr val="AD96E9"/>
              </a:gs>
              <a:gs pos="100000">
                <a:srgbClr val="F6F7C2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/>
          </a:p>
        </p:txBody>
      </p:sp>
    </p:spTree>
    <p:extLst>
      <p:ext uri="{BB962C8B-B14F-4D97-AF65-F5344CB8AC3E}">
        <p14:creationId xmlns:p14="http://schemas.microsoft.com/office/powerpoint/2010/main" val="189261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1" y="0"/>
            <a:ext cx="12191997" cy="148139"/>
          </a:xfrm>
          <a:prstGeom prst="rect">
            <a:avLst/>
          </a:prstGeom>
          <a:gradFill>
            <a:gsLst>
              <a:gs pos="4000">
                <a:srgbClr val="FA4244"/>
              </a:gs>
              <a:gs pos="100000">
                <a:srgbClr val="F6F7C2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/>
          </a:p>
        </p:txBody>
      </p:sp>
    </p:spTree>
    <p:extLst>
      <p:ext uri="{BB962C8B-B14F-4D97-AF65-F5344CB8AC3E}">
        <p14:creationId xmlns:p14="http://schemas.microsoft.com/office/powerpoint/2010/main" val="20192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FA928E4-06B0-0DA0-C01C-8DC231B44CD5}"/>
              </a:ext>
            </a:extLst>
          </p:cNvPr>
          <p:cNvSpPr txBox="1">
            <a:spLocks/>
          </p:cNvSpPr>
          <p:nvPr/>
        </p:nvSpPr>
        <p:spPr>
          <a:xfrm>
            <a:off x="415247" y="2042161"/>
            <a:ext cx="6546385" cy="883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67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n-ea"/>
                <a:cs typeface="Tisa Offc Serif Pro Thin" panose="020F030202020403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n-ea"/>
                <a:cs typeface="Tisa Offc Serif Pro Thin" panose="020F030202020403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n-ea"/>
                <a:cs typeface="Tisa Offc Serif Pro Thin" panose="020F030202020403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n-ea"/>
                <a:cs typeface="Tisa Offc Serif Pro Thin" panose="020F030202020403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n-ea"/>
                <a:cs typeface="Tisa Offc Serif Pro Thin" panose="020F030202020403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 for MDS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4BCFB-A153-2F1C-7F2A-E00F1208F697}"/>
              </a:ext>
            </a:extLst>
          </p:cNvPr>
          <p:cNvSpPr txBox="1"/>
          <p:nvPr/>
        </p:nvSpPr>
        <p:spPr>
          <a:xfrm>
            <a:off x="536271" y="3429000"/>
            <a:ext cx="42425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/>
              <a:t>Ryotaro</a:t>
            </a:r>
            <a:r>
              <a:rPr lang="en-US" sz="2400" dirty="0"/>
              <a:t> Nakamura, MD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Division of Leukemia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Department of Hematology/HCT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City of Hope, Duarte, CA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588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415B25-9974-8191-BC58-407230165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768485"/>
              </p:ext>
            </p:extLst>
          </p:nvPr>
        </p:nvGraphicFramePr>
        <p:xfrm>
          <a:off x="342900" y="1375020"/>
          <a:ext cx="11506200" cy="3793340"/>
        </p:xfrm>
        <a:graphic>
          <a:graphicData uri="http://schemas.openxmlformats.org/drawingml/2006/table">
            <a:tbl>
              <a:tblPr/>
              <a:tblGrid>
                <a:gridCol w="90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5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3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7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Design/Therapy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Overall Survival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Cohort: Outcome after AZA-failure(1)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435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15% (2 year)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Cohort: Prognostic Factors in Compassionate Use AZA (2)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282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~20% (3 year by survival curve)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Cohort: Compassionate Use AZA (3)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282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17.5% (3 year)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Ph III: Low-Dose Decitabine vs. BSC (4)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233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19% (2 year)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Ph III: European AZA-001: AZA vs. BSC (5)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358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50.8% (2 year),  ~30% (3 year by survival curve)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Ph III: CALGB AZA vs. BSC (6)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~45% (2 year), ~25% at (3 year by survival curves)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Retrospective: HCT in 60-70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yo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vs. No Donor + AZA (8)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23% (2 year)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Decision Analysis (&lt;60yo) (9)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184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&lt;5% for high, ~20% for Int-2 (3 year by survival curve)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8171" marR="4817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BA0D344-E9FF-C7D5-534E-3174D1369724}"/>
              </a:ext>
            </a:extLst>
          </p:cNvPr>
          <p:cNvSpPr txBox="1">
            <a:spLocks/>
          </p:cNvSpPr>
          <p:nvPr/>
        </p:nvSpPr>
        <p:spPr bwMode="auto">
          <a:xfrm>
            <a:off x="1666355" y="491460"/>
            <a:ext cx="8061325" cy="66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90"/>
                </a:solidFill>
                <a:latin typeface="Helvetica" pitchFamily="34" charset="0"/>
                <a:ea typeface="+mj-ea"/>
                <a:cs typeface="+mj-cs"/>
              </a:rPr>
              <a:t>Survival outcomes from HMA trials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B4B4E-D36A-D025-C0EA-488E23F96A32}"/>
              </a:ext>
            </a:extLst>
          </p:cNvPr>
          <p:cNvSpPr txBox="1"/>
          <p:nvPr/>
        </p:nvSpPr>
        <p:spPr>
          <a:xfrm>
            <a:off x="3902530" y="5386056"/>
            <a:ext cx="3385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i="1" dirty="0">
                <a:effectLst/>
              </a:rPr>
              <a:t>J Clin Oncol</a:t>
            </a:r>
            <a:r>
              <a:rPr lang="en-US" sz="1400" dirty="0">
                <a:effectLst/>
              </a:rPr>
              <a:t>. 2011;29(24):3322-3327.</a:t>
            </a:r>
          </a:p>
          <a:p>
            <a:pPr marL="342900" indent="-342900">
              <a:buAutoNum type="arabicPeriod"/>
            </a:pPr>
            <a:r>
              <a:rPr lang="en-US" sz="1400" b="0" i="1" dirty="0">
                <a:solidFill>
                  <a:srgbClr val="1A1A1A"/>
                </a:solidFill>
                <a:effectLst/>
              </a:rPr>
              <a:t>Blood</a:t>
            </a:r>
            <a:r>
              <a:rPr lang="en-US" sz="1400" b="0" i="0" dirty="0">
                <a:solidFill>
                  <a:srgbClr val="1A1A1A"/>
                </a:solidFill>
                <a:effectLst/>
              </a:rPr>
              <a:t>, 2011; 117 (2): 403-411.</a:t>
            </a:r>
            <a:endParaRPr lang="en-US" sz="1400" dirty="0">
              <a:effectLst/>
            </a:endParaRP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effectLst/>
              </a:rPr>
              <a:t>Blood</a:t>
            </a:r>
            <a:r>
              <a:rPr lang="en-US" sz="1400" dirty="0">
                <a:effectLst/>
              </a:rPr>
              <a:t>. 2012;119(25):6172-6173. 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J Clin Oncol</a:t>
            </a:r>
            <a:r>
              <a:rPr lang="en-US" sz="1400" dirty="0"/>
              <a:t>. 2011;29(15):1987-1996.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38378-484B-83B3-F01C-AAF073EB5AA2}"/>
              </a:ext>
            </a:extLst>
          </p:cNvPr>
          <p:cNvSpPr txBox="1"/>
          <p:nvPr/>
        </p:nvSpPr>
        <p:spPr>
          <a:xfrm>
            <a:off x="7524751" y="5412433"/>
            <a:ext cx="46672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5. Lancet Oncol</a:t>
            </a:r>
            <a:r>
              <a:rPr lang="en-US" sz="1400" dirty="0"/>
              <a:t>. 2009;10(3):223-232. </a:t>
            </a:r>
          </a:p>
          <a:p>
            <a:r>
              <a:rPr lang="en-US" sz="1400" i="1" dirty="0">
                <a:effectLst/>
              </a:rPr>
              <a:t>6. J Clin Oncol</a:t>
            </a:r>
            <a:r>
              <a:rPr lang="en-US" sz="1400" dirty="0">
                <a:effectLst/>
              </a:rPr>
              <a:t>. 2002;20(10):2429-2440.</a:t>
            </a:r>
          </a:p>
          <a:p>
            <a:r>
              <a:rPr lang="en-US" sz="1400" i="1" dirty="0">
                <a:effectLst/>
              </a:rPr>
              <a:t>7. Biol Blood Marrow Transplant</a:t>
            </a:r>
            <a:r>
              <a:rPr lang="en-US" sz="1400" dirty="0">
                <a:effectLst/>
              </a:rPr>
              <a:t>. 2012;18(9):1415-1421. </a:t>
            </a:r>
          </a:p>
          <a:p>
            <a:r>
              <a:rPr lang="en-US" sz="1400" i="1" dirty="0">
                <a:effectLst/>
              </a:rPr>
              <a:t>8. Blood</a:t>
            </a:r>
            <a:r>
              <a:rPr lang="en-US" sz="1400" dirty="0">
                <a:effectLst/>
              </a:rPr>
              <a:t>. 2004;104(2): 579-585. </a:t>
            </a:r>
          </a:p>
        </p:txBody>
      </p:sp>
    </p:spTree>
    <p:extLst>
      <p:ext uri="{BB962C8B-B14F-4D97-AF65-F5344CB8AC3E}">
        <p14:creationId xmlns:p14="http://schemas.microsoft.com/office/powerpoint/2010/main" val="3858503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1785175-57D8-E49A-CD3C-B271E29B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543" y="6372981"/>
            <a:ext cx="34236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 err="1">
                <a:solidFill>
                  <a:srgbClr val="000000"/>
                </a:solidFill>
              </a:rPr>
              <a:t>Prebet</a:t>
            </a:r>
            <a:r>
              <a:rPr lang="en-US" sz="1600" i="1" dirty="0">
                <a:solidFill>
                  <a:srgbClr val="000000"/>
                </a:solidFill>
              </a:rPr>
              <a:t> et al. J Clin Oncol 2011; 29:3322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0D573AB4-50CF-EC02-C226-219C7C98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5742"/>
            <a:ext cx="11411135" cy="9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3200" b="1" dirty="0">
                <a:solidFill>
                  <a:srgbClr val="000090"/>
                </a:solidFill>
                <a:latin typeface="Arial" charset="0"/>
              </a:rPr>
              <a:t>Poor outcome after </a:t>
            </a:r>
            <a:r>
              <a:rPr lang="en-GB" sz="3200" b="1" dirty="0" err="1">
                <a:solidFill>
                  <a:srgbClr val="000090"/>
                </a:solidFill>
                <a:latin typeface="Arial" charset="0"/>
              </a:rPr>
              <a:t>azacitidine</a:t>
            </a:r>
            <a:r>
              <a:rPr lang="en-GB" sz="3200" b="1" dirty="0">
                <a:solidFill>
                  <a:srgbClr val="000090"/>
                </a:solidFill>
                <a:latin typeface="Arial" charset="0"/>
              </a:rPr>
              <a:t> </a:t>
            </a:r>
          </a:p>
          <a:p>
            <a:pPr algn="ctr"/>
            <a:r>
              <a:rPr lang="en-GB" sz="3200" b="1" dirty="0">
                <a:solidFill>
                  <a:srgbClr val="000090"/>
                </a:solidFill>
                <a:latin typeface="Arial" charset="0"/>
              </a:rPr>
              <a:t>treatment failure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1AD1F-F4F9-A10D-F1F3-32190CE5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5" y="2126747"/>
            <a:ext cx="4161296" cy="3311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536559-B6B4-3612-8788-1A4568AC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80" y="2015468"/>
            <a:ext cx="6995393" cy="351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909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9A8ED4-74B4-C4A6-DCB9-792956E97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1C88D-1534-736F-9703-3E19F745A60E}"/>
              </a:ext>
            </a:extLst>
          </p:cNvPr>
          <p:cNvSpPr txBox="1"/>
          <p:nvPr/>
        </p:nvSpPr>
        <p:spPr>
          <a:xfrm>
            <a:off x="6827520" y="6410693"/>
            <a:ext cx="4949952" cy="2437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1200" b="1" dirty="0"/>
              <a:t>CIBMTR summary slides, 2020. </a:t>
            </a:r>
            <a:r>
              <a:rPr lang="en-US" sz="1200" dirty="0"/>
              <a:t>Available at: http://</a:t>
            </a:r>
            <a:r>
              <a:rPr lang="en-US" sz="1200" dirty="0" err="1"/>
              <a:t>www.cibmtr.org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4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C4FF7-343A-FBBC-D06C-A3AE628724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7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4A3F83-AB4E-FD31-B792-507C166662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BEFE3-526A-863B-BB81-49FFDE9617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E47EA-5EFE-9AC2-4064-BE36551B4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3739A-8288-7CA4-28B1-8FBAC031C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0" y="1277662"/>
            <a:ext cx="6923583" cy="4836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71121F-BF57-9963-7417-FFA370765C87}"/>
              </a:ext>
            </a:extLst>
          </p:cNvPr>
          <p:cNvSpPr/>
          <p:nvPr/>
        </p:nvSpPr>
        <p:spPr>
          <a:xfrm>
            <a:off x="1245934" y="329156"/>
            <a:ext cx="5042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Transplant is not a gamble….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00E02B3-2F74-E8FC-9D0B-2D9FC75F014D}"/>
              </a:ext>
            </a:extLst>
          </p:cNvPr>
          <p:cNvSpPr/>
          <p:nvPr/>
        </p:nvSpPr>
        <p:spPr bwMode="auto">
          <a:xfrm>
            <a:off x="789771" y="2850445"/>
            <a:ext cx="409222" cy="578555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F7904-8841-840D-AF57-BB0ADF105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795" y="938784"/>
            <a:ext cx="4578375" cy="51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63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C794C-76FB-1E30-685C-26435A866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23A09-0C81-D4AA-FB87-2F2212417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46" y="2590799"/>
            <a:ext cx="48291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349A0B5-6385-3F08-E1C8-8A1D2F96F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81" y="467043"/>
            <a:ext cx="10735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2D2D8A"/>
                </a:solidFill>
              </a:rPr>
              <a:t>A decision analysis of allogeneic BMT for MDS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17E5D3E-96F8-1AE1-F5B4-F90591B2A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515" y="6456784"/>
            <a:ext cx="316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Cutler et al.</a:t>
            </a:r>
            <a:r>
              <a:rPr lang="nl-NL" sz="1400" dirty="0">
                <a:solidFill>
                  <a:srgbClr val="000000"/>
                </a:solidFill>
              </a:rPr>
              <a:t> Blood. 2004;104:579-585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84551B1-5D40-E599-EE34-D04CBF9F1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2" y="1990635"/>
            <a:ext cx="5235195" cy="26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ACF4E6DA-B2C8-BBAD-D71F-8111B642D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279" y="5248359"/>
            <a:ext cx="254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Markov decision model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EA0BA37-23CD-6CA0-28CD-47180E072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364" y="1313996"/>
            <a:ext cx="28705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BMT cohort </a:t>
            </a:r>
          </a:p>
          <a:p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sz="1800" dirty="0">
                <a:solidFill>
                  <a:srgbClr val="000000"/>
                </a:solidFill>
              </a:rPr>
              <a:t>BM graft</a:t>
            </a:r>
          </a:p>
          <a:p>
            <a:r>
              <a:rPr lang="en-US" sz="1800" dirty="0">
                <a:solidFill>
                  <a:srgbClr val="000000"/>
                </a:solidFill>
              </a:rPr>
              <a:t>- ablative conditioning,</a:t>
            </a:r>
          </a:p>
          <a:p>
            <a:r>
              <a:rPr lang="en-US" sz="1800" dirty="0">
                <a:solidFill>
                  <a:srgbClr val="000000"/>
                </a:solidFill>
              </a:rPr>
              <a:t>- sibling donor, </a:t>
            </a:r>
            <a:r>
              <a:rPr lang="en-US" sz="1800" dirty="0" err="1">
                <a:solidFill>
                  <a:srgbClr val="000000"/>
                </a:solidFill>
              </a:rPr>
              <a:t>tacro</a:t>
            </a:r>
            <a:r>
              <a:rPr lang="en-US" sz="1800" dirty="0">
                <a:solidFill>
                  <a:srgbClr val="000000"/>
                </a:solidFill>
              </a:rPr>
              <a:t>-MTX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6C80603-CA29-A884-85FD-AB8ECF21C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2006" y="1299064"/>
            <a:ext cx="24852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Non-BMT cohort</a:t>
            </a:r>
          </a:p>
          <a:p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2E2E2E"/>
                </a:solidFill>
                <a:latin typeface="NexusSerif"/>
              </a:rPr>
              <a:t>IMRAW database</a:t>
            </a:r>
            <a:endParaRPr lang="en-US" dirty="0"/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29131D-9042-376C-F829-797B4A70D2C3}"/>
              </a:ext>
            </a:extLst>
          </p:cNvPr>
          <p:cNvCxnSpPr/>
          <p:nvPr/>
        </p:nvCxnSpPr>
        <p:spPr>
          <a:xfrm>
            <a:off x="565314" y="120366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062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80EBD5-C7EF-0C4F-44D7-54BE102A4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77" y="1226428"/>
            <a:ext cx="66294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D7C34F80-47F3-86FC-F042-5FD51A538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25" y="1203055"/>
            <a:ext cx="3124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De novo MDS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Age 60-70yo, 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RIC from MUD/MRD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43D5D86-FF19-005E-6D42-988072783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318" y="5718416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Blue area: superior QALE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F774ABB-AE0C-590A-E888-BC1DBADC2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854" y="6443612"/>
            <a:ext cx="377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Koreth</a:t>
            </a:r>
            <a:r>
              <a:rPr lang="en-US" sz="1400" dirty="0">
                <a:solidFill>
                  <a:srgbClr val="000000"/>
                </a:solidFill>
              </a:rPr>
              <a:t> et al J Clin Oncol 2013; 31:2662-2670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C00FFB97-C0AA-51AC-5161-B9B90B066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237" y="1750643"/>
            <a:ext cx="1554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IPSS Low/Int-1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C7A56A41-91DB-EDF4-BC5F-E14306C83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383" y="3834542"/>
            <a:ext cx="1598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IPSS Int-2/High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4710A-6746-EC5D-8AD4-09334B1A56A0}"/>
              </a:ext>
            </a:extLst>
          </p:cNvPr>
          <p:cNvSpPr txBox="1"/>
          <p:nvPr/>
        </p:nvSpPr>
        <p:spPr>
          <a:xfrm>
            <a:off x="321425" y="3018518"/>
            <a:ext cx="4661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 transplantation (n=132) was compared with 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best supportive care for pts with non-anemic low/int-1 IPSS (n=123), 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hematopoietic growth factors for patients with anemic low/int-1 IPSS (n=94), 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HMA for patients with int-2/high IPSS (n=165).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D2CB0-0E15-5EF6-49BC-3F46A04B2FAA}"/>
              </a:ext>
            </a:extLst>
          </p:cNvPr>
          <p:cNvSpPr txBox="1"/>
          <p:nvPr/>
        </p:nvSpPr>
        <p:spPr>
          <a:xfrm>
            <a:off x="321425" y="259229"/>
            <a:ext cx="7668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D2D8A"/>
                </a:solidFill>
              </a:rPr>
              <a:t>Decision analysis for older pts with MDS</a:t>
            </a:r>
            <a:endParaRPr lang="en-US" sz="32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53C1AF-DAF2-00D1-E303-DBD0347FC70A}"/>
              </a:ext>
            </a:extLst>
          </p:cNvPr>
          <p:cNvCxnSpPr/>
          <p:nvPr/>
        </p:nvCxnSpPr>
        <p:spPr>
          <a:xfrm>
            <a:off x="392225" y="105437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382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4792607-0C58-D761-D736-EBF354A17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A8ABE-41E3-0D32-B218-777A56BF0A1B}"/>
              </a:ext>
            </a:extLst>
          </p:cNvPr>
          <p:cNvSpPr txBox="1"/>
          <p:nvPr/>
        </p:nvSpPr>
        <p:spPr>
          <a:xfrm>
            <a:off x="667947" y="1786722"/>
            <a:ext cx="10195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cs typeface="Arial" charset="0"/>
              </a:rPr>
              <a:t>- Coverage for HCT for MDS through coverage with evidence development (CED)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E8379D-DDC9-A6CE-FB15-2AF207CA9930}"/>
              </a:ext>
            </a:extLst>
          </p:cNvPr>
          <p:cNvSpPr txBox="1">
            <a:spLocks/>
          </p:cNvSpPr>
          <p:nvPr/>
        </p:nvSpPr>
        <p:spPr>
          <a:xfrm>
            <a:off x="745833" y="2555110"/>
            <a:ext cx="10972800" cy="309335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Prospectively, compared to Medicare beneficiaries with MDS who do not receive HSCT, do Medicare beneficiaries with MDS who receive HSCT have improved outcomes?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NRM, PFS, Relapse, Overall Survival</a:t>
            </a:r>
          </a:p>
          <a:p>
            <a:pPr marL="457189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Prospectively, in Medicare beneficiaries with MDS who receive HSCT, how do IPSS score, patient age, </a:t>
            </a:r>
            <a:r>
              <a:rPr lang="en-US" sz="2400" dirty="0" err="1">
                <a:solidFill>
                  <a:schemeClr val="tx1"/>
                </a:solidFill>
              </a:rPr>
              <a:t>cytopenias</a:t>
            </a:r>
            <a:r>
              <a:rPr lang="en-US" sz="2400" dirty="0">
                <a:solidFill>
                  <a:schemeClr val="tx1"/>
                </a:solidFill>
              </a:rPr>
              <a:t> and comorbidities predict outcomes?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Prospectively, in Medicare beneficiaries with MDS who receive HSCT, what treatment facility characteristics predict meaningful clinical improvement in outcomes?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1BD93-A9D6-2FA7-065D-6DA3117D5FD5}"/>
              </a:ext>
            </a:extLst>
          </p:cNvPr>
          <p:cNvSpPr txBox="1"/>
          <p:nvPr/>
        </p:nvSpPr>
        <p:spPr>
          <a:xfrm>
            <a:off x="195652" y="402781"/>
            <a:ext cx="11264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cs typeface="Arial" charset="0"/>
              </a:rPr>
              <a:t>The Centers for Medicare and Medicaid services (CMS)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cs typeface="Arial" charset="0"/>
              </a:rPr>
              <a:t>Decision Memo on August 4th 2010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6DE7AC-AC00-601A-8697-831914DC42DE}"/>
              </a:ext>
            </a:extLst>
          </p:cNvPr>
          <p:cNvSpPr/>
          <p:nvPr/>
        </p:nvSpPr>
        <p:spPr>
          <a:xfrm>
            <a:off x="402771" y="2405743"/>
            <a:ext cx="11430000" cy="1556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321BF-474E-32C3-CB49-D725B305933B}"/>
              </a:ext>
            </a:extLst>
          </p:cNvPr>
          <p:cNvSpPr/>
          <p:nvPr/>
        </p:nvSpPr>
        <p:spPr>
          <a:xfrm>
            <a:off x="381000" y="4200915"/>
            <a:ext cx="11430000" cy="22147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27DEBF0-CDD6-AF6C-93A0-409FEEA6419D}"/>
              </a:ext>
            </a:extLst>
          </p:cNvPr>
          <p:cNvSpPr/>
          <p:nvPr/>
        </p:nvSpPr>
        <p:spPr>
          <a:xfrm>
            <a:off x="6662057" y="3624943"/>
            <a:ext cx="446314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7D598-3EBD-1629-EE30-1A80330D8F34}"/>
              </a:ext>
            </a:extLst>
          </p:cNvPr>
          <p:cNvSpPr txBox="1"/>
          <p:nvPr/>
        </p:nvSpPr>
        <p:spPr>
          <a:xfrm>
            <a:off x="7304314" y="3536049"/>
            <a:ext cx="163172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BMT CTN 1102 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0941163-F09C-511D-0B73-CCE3F8C8DBD7}"/>
              </a:ext>
            </a:extLst>
          </p:cNvPr>
          <p:cNvSpPr/>
          <p:nvPr/>
        </p:nvSpPr>
        <p:spPr>
          <a:xfrm>
            <a:off x="6727371" y="6019800"/>
            <a:ext cx="446314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B61DDD-E381-DBC3-74E9-5358B7F23575}"/>
              </a:ext>
            </a:extLst>
          </p:cNvPr>
          <p:cNvSpPr txBox="1"/>
          <p:nvPr/>
        </p:nvSpPr>
        <p:spPr>
          <a:xfrm>
            <a:off x="7304314" y="5933105"/>
            <a:ext cx="29045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CIBMTR study: 10-CMS-MDS </a:t>
            </a:r>
          </a:p>
        </p:txBody>
      </p:sp>
    </p:spTree>
    <p:extLst>
      <p:ext uri="{BB962C8B-B14F-4D97-AF65-F5344CB8AC3E}">
        <p14:creationId xmlns:p14="http://schemas.microsoft.com/office/powerpoint/2010/main" val="3797069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AE039-D5A2-709B-0FBA-C91F88C07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E1B53A-5937-F754-CCD0-40C3F01E63A6}"/>
              </a:ext>
            </a:extLst>
          </p:cNvPr>
          <p:cNvSpPr txBox="1">
            <a:spLocks/>
          </p:cNvSpPr>
          <p:nvPr/>
        </p:nvSpPr>
        <p:spPr>
          <a:xfrm>
            <a:off x="1251437" y="270522"/>
            <a:ext cx="10330963" cy="87704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j-ea"/>
                <a:cs typeface="Tisa Offc Serif Pro Thin" panose="020F0302020204030204" pitchFamily="34" charset="0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Comparison of Patient Age Groups in Allogeneic HCT for MDS: </a:t>
            </a:r>
            <a:br>
              <a:rPr lang="en-US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The Medicare Coverage With Evidence Development Study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0610894-C2CB-C257-FF4C-80478509E771}"/>
              </a:ext>
            </a:extLst>
          </p:cNvPr>
          <p:cNvSpPr txBox="1">
            <a:spLocks/>
          </p:cNvSpPr>
          <p:nvPr/>
        </p:nvSpPr>
        <p:spPr>
          <a:xfrm>
            <a:off x="4754495" y="6428549"/>
            <a:ext cx="670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r>
              <a:rPr lang="en-US" sz="1500">
                <a:solidFill>
                  <a:srgbClr val="000000"/>
                </a:solidFill>
                <a:latin typeface="Arial"/>
              </a:rPr>
              <a:t>Atallah E, et al. JAMA Oncology. 2020; 6:486-493.</a:t>
            </a:r>
            <a:endParaRPr lang="en-US" sz="15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B883D-1D51-496C-7F99-F5FAF08587AD}"/>
              </a:ext>
            </a:extLst>
          </p:cNvPr>
          <p:cNvSpPr txBox="1"/>
          <p:nvPr/>
        </p:nvSpPr>
        <p:spPr>
          <a:xfrm>
            <a:off x="7050024" y="1560317"/>
            <a:ext cx="597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Overall survival by 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4C59A-0197-1B5E-C458-648F5241E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70" y="2068198"/>
            <a:ext cx="5575397" cy="387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91CE19-7B37-14F7-6AA1-3FEAAC15936C}"/>
              </a:ext>
            </a:extLst>
          </p:cNvPr>
          <p:cNvSpPr txBox="1"/>
          <p:nvPr/>
        </p:nvSpPr>
        <p:spPr>
          <a:xfrm>
            <a:off x="637032" y="2068198"/>
            <a:ext cx="49956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Compared outcomes of patients 55-64 years vs ≥65 years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Enrollment Dec 2010 to May 2014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Median follow-up of 47 months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Similar OS between younger and older patients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A30B86-7A3A-4F33-18FB-394E5F19135F}"/>
              </a:ext>
            </a:extLst>
          </p:cNvPr>
          <p:cNvCxnSpPr/>
          <p:nvPr/>
        </p:nvCxnSpPr>
        <p:spPr>
          <a:xfrm>
            <a:off x="565314" y="1334290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92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1323B3-2DBF-77C9-7378-012A836B82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Disclosure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BD88F-DF66-A2A0-E0CC-DB15764A98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C2EC4-1C78-D3E0-089F-2B8652DDE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594" y="1717097"/>
            <a:ext cx="11054039" cy="301755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Institutional research support: </a:t>
            </a:r>
            <a:r>
              <a:rPr lang="en-US" sz="2400" dirty="0" err="1">
                <a:solidFill>
                  <a:schemeClr val="tx1"/>
                </a:solidFill>
              </a:rPr>
              <a:t>Miyarisan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Helocyte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Consultancy: Sanofi, bluebird bio, Ono pharmaceutical, Jazz Pharmaceuticals, </a:t>
            </a:r>
            <a:r>
              <a:rPr lang="en-US" sz="2400" dirty="0" err="1">
                <a:solidFill>
                  <a:schemeClr val="tx1"/>
                </a:solidFill>
              </a:rPr>
              <a:t>Omeros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D210D-185B-C057-987D-8A18AEA83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57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0816E-56E5-E6BC-4837-97D02DD37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99224-E34D-A725-F8AA-EEF960FB7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903" y="1268101"/>
            <a:ext cx="5190473" cy="5121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AE177-50F5-AFAB-17CE-37F990D70FAF}"/>
              </a:ext>
            </a:extLst>
          </p:cNvPr>
          <p:cNvSpPr txBox="1"/>
          <p:nvPr/>
        </p:nvSpPr>
        <p:spPr>
          <a:xfrm>
            <a:off x="800960" y="223996"/>
            <a:ext cx="1017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HLA-matched allogeneic HCT improves</a:t>
            </a:r>
          </a:p>
          <a:p>
            <a:pPr algn="ctr"/>
            <a:r>
              <a:rPr lang="en-US" sz="28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of higher risk MDS: SFGM-TC and GFM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E3CA2C-2D4E-B223-B293-CE9FDDDBFF9E}"/>
              </a:ext>
            </a:extLst>
          </p:cNvPr>
          <p:cNvSpPr/>
          <p:nvPr/>
        </p:nvSpPr>
        <p:spPr>
          <a:xfrm>
            <a:off x="7681897" y="6479425"/>
            <a:ext cx="4295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31F20"/>
                </a:solidFill>
                <a:latin typeface="AdvOT65f8a23b.I"/>
              </a:rPr>
              <a:t>Robin et al. Leukemia </a:t>
            </a:r>
            <a:r>
              <a:rPr lang="en-US" sz="1600" dirty="0">
                <a:solidFill>
                  <a:srgbClr val="231F20"/>
                </a:solidFill>
                <a:latin typeface="AdvOT46dcae81"/>
              </a:rPr>
              <a:t>(2015) </a:t>
            </a:r>
            <a:r>
              <a:rPr lang="en-US" sz="1600" dirty="0">
                <a:solidFill>
                  <a:srgbClr val="231F20"/>
                </a:solidFill>
                <a:latin typeface="AdvOT3b30f6db.B"/>
              </a:rPr>
              <a:t>29, </a:t>
            </a:r>
            <a:r>
              <a:rPr lang="en-US" sz="1600" dirty="0">
                <a:solidFill>
                  <a:srgbClr val="231F20"/>
                </a:solidFill>
                <a:latin typeface="AdvOT46dcae81"/>
              </a:rPr>
              <a:t>1496</a:t>
            </a:r>
            <a:r>
              <a:rPr lang="en-US" sz="1600" dirty="0">
                <a:solidFill>
                  <a:srgbClr val="231F20"/>
                </a:solidFill>
                <a:latin typeface="AdvOT46dcae81+20"/>
              </a:rPr>
              <a:t>–</a:t>
            </a:r>
            <a:r>
              <a:rPr lang="en-US" sz="1600" dirty="0">
                <a:solidFill>
                  <a:srgbClr val="231F20"/>
                </a:solidFill>
                <a:latin typeface="AdvOT46dcae81"/>
              </a:rPr>
              <a:t>150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8A1FCC-9340-C554-3F0F-1BFF48C5CD3F}"/>
              </a:ext>
            </a:extLst>
          </p:cNvPr>
          <p:cNvSpPr/>
          <p:nvPr/>
        </p:nvSpPr>
        <p:spPr>
          <a:xfrm>
            <a:off x="800960" y="4037543"/>
            <a:ext cx="547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N=162 (50: no donor, 112: donor),  median age 60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70BEDF5-8FED-1E48-A699-19A386581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383946"/>
              </p:ext>
            </p:extLst>
          </p:nvPr>
        </p:nvGraphicFramePr>
        <p:xfrm>
          <a:off x="1066225" y="4573948"/>
          <a:ext cx="4158917" cy="1517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31F20"/>
                          </a:solidFill>
                          <a:latin typeface="AdvOT65f8a23b.I"/>
                        </a:rPr>
                        <a:t>IPSS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31F20"/>
                          </a:solidFill>
                          <a:latin typeface="AdvOT65f8a23b.I"/>
                        </a:rPr>
                        <a:t>no donor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31F20"/>
                          </a:solidFill>
                          <a:latin typeface="AdvOT65f8a23b.I"/>
                        </a:rPr>
                        <a:t>donor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Int-1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5 (10%)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8 (7%)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Int-2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28 (56%)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75 (67%)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High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12 (24%)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231F20"/>
                          </a:solidFill>
                          <a:latin typeface="AdvTT6780a46b"/>
                        </a:rPr>
                        <a:t>22 (20%)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3E983C1-DFD8-80F4-E22C-3A448321AF9E}"/>
              </a:ext>
            </a:extLst>
          </p:cNvPr>
          <p:cNvSpPr txBox="1"/>
          <p:nvPr/>
        </p:nvSpPr>
        <p:spPr>
          <a:xfrm>
            <a:off x="800960" y="1839145"/>
            <a:ext cx="55780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Eligibility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 50–70 years</a:t>
            </a:r>
          </a:p>
          <a:p>
            <a:pPr marL="285750" indent="-285750">
              <a:buFontTx/>
              <a:buChar char="-"/>
            </a:pP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novo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 therapy-related MDS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int-2 or high IPSS, or int-1 IPSS with poor risk cytogenetics or platelet transfusion-dependent thrombocytopenia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CMMoL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9ABEF8D-4BBF-8A08-EC66-BE374918D3F2}"/>
              </a:ext>
            </a:extLst>
          </p:cNvPr>
          <p:cNvCxnSpPr/>
          <p:nvPr/>
        </p:nvCxnSpPr>
        <p:spPr>
          <a:xfrm>
            <a:off x="565314" y="120366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086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9305C-93D0-6BFC-1FF7-214433D28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2F683-3AE0-598E-C85B-0E2B9847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82" y="1441332"/>
            <a:ext cx="3632200" cy="530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EE2C88-639F-CABB-E25B-0C9A1016F377}"/>
              </a:ext>
            </a:extLst>
          </p:cNvPr>
          <p:cNvSpPr txBox="1"/>
          <p:nvPr/>
        </p:nvSpPr>
        <p:spPr>
          <a:xfrm>
            <a:off x="542980" y="684062"/>
            <a:ext cx="112675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Comparison Between 5-Azacytidine Treatment and Allogeneic Stem-Cell Transplantation in Elderly Patients With Advanced MDS According to Donor Availability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8F625E-4420-288C-7879-535F941C2EE1}"/>
              </a:ext>
            </a:extLst>
          </p:cNvPr>
          <p:cNvSpPr txBox="1"/>
          <p:nvPr/>
        </p:nvSpPr>
        <p:spPr>
          <a:xfrm>
            <a:off x="7984871" y="6549904"/>
            <a:ext cx="3733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dvOT8a0d451b.B"/>
              </a:rPr>
              <a:t>Kro ̈ger et al. </a:t>
            </a:r>
            <a:r>
              <a:rPr lang="en-US" sz="1400" dirty="0"/>
              <a:t>J Clin Oncol 39:3318-3327. © 2021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01E6B-D13D-D60A-9285-00EED815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33" y="1606432"/>
            <a:ext cx="3505200" cy="497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F6C726-2E14-02D3-0C18-D9538674CF2A}"/>
              </a:ext>
            </a:extLst>
          </p:cNvPr>
          <p:cNvSpPr txBox="1"/>
          <p:nvPr/>
        </p:nvSpPr>
        <p:spPr>
          <a:xfrm>
            <a:off x="4307477" y="263307"/>
            <a:ext cx="357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VidazaAllo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8222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85888-F38C-4F95-1477-A32FE823C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247B8-5FC6-5A2B-3873-4AA2FD03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074" y="1006495"/>
            <a:ext cx="6003091" cy="360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B8404-7BC0-4406-2036-AEBA06DA8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9" y="534778"/>
            <a:ext cx="5155747" cy="6065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F1D609-3C1D-4667-C7EE-A4D2813E893C}"/>
              </a:ext>
            </a:extLst>
          </p:cNvPr>
          <p:cNvSpPr txBox="1"/>
          <p:nvPr/>
        </p:nvSpPr>
        <p:spPr>
          <a:xfrm>
            <a:off x="7984871" y="6549904"/>
            <a:ext cx="3733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dvOT8a0d451b.B"/>
              </a:rPr>
              <a:t>Kroger et al. </a:t>
            </a:r>
            <a:r>
              <a:rPr lang="en-US" sz="1400" dirty="0"/>
              <a:t>J Clin Oncol 39:3318-3327. © 2021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D4586-7869-A925-0A24-F7738F284697}"/>
              </a:ext>
            </a:extLst>
          </p:cNvPr>
          <p:cNvSpPr txBox="1"/>
          <p:nvPr/>
        </p:nvSpPr>
        <p:spPr>
          <a:xfrm>
            <a:off x="4282440" y="273168"/>
            <a:ext cx="6102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VidazaAllo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5570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36E4E5E-7580-6C55-1E13-DA47A5BB6FE3}"/>
              </a:ext>
            </a:extLst>
          </p:cNvPr>
          <p:cNvSpPr txBox="1">
            <a:spLocks/>
          </p:cNvSpPr>
          <p:nvPr/>
        </p:nvSpPr>
        <p:spPr>
          <a:xfrm>
            <a:off x="12777893" y="7692659"/>
            <a:ext cx="731520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446DA-D2FC-491E-A26B-6B2D41D5575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51845-327C-98A4-F5CF-C4E8875AC711}"/>
              </a:ext>
            </a:extLst>
          </p:cNvPr>
          <p:cNvSpPr txBox="1"/>
          <p:nvPr/>
        </p:nvSpPr>
        <p:spPr>
          <a:xfrm>
            <a:off x="7754112" y="6550223"/>
            <a:ext cx="4706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Nakamura, et al. J Clin Oncol 2021; 39:3328-3339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549D8BB-20E2-693F-5E3A-D14E83466C11}"/>
              </a:ext>
            </a:extLst>
          </p:cNvPr>
          <p:cNvSpPr txBox="1">
            <a:spLocks/>
          </p:cNvSpPr>
          <p:nvPr/>
        </p:nvSpPr>
        <p:spPr>
          <a:xfrm>
            <a:off x="4495800" y="5905600"/>
            <a:ext cx="670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r>
              <a:rPr lang="en-US" b="1" i="1" dirty="0">
                <a:solidFill>
                  <a:srgbClr val="000000"/>
                </a:solidFill>
                <a:latin typeface="Arial"/>
              </a:rPr>
              <a:t>NCT02016781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65ACB15-7CD6-862F-2BB9-94AE8795D9A7}"/>
              </a:ext>
            </a:extLst>
          </p:cNvPr>
          <p:cNvSpPr txBox="1">
            <a:spLocks/>
          </p:cNvSpPr>
          <p:nvPr/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defRPr/>
            </a:pPr>
            <a:fld id="{23A446DA-D2FC-491E-A26B-6B2D41D55751}" type="slidenum">
              <a:rPr lang="en-US" sz="1200" smtClean="0">
                <a:solidFill>
                  <a:srgbClr val="000000"/>
                </a:solidFill>
                <a:latin typeface="Arial"/>
              </a:rPr>
              <a:pPr algn="r" defTabSz="914400">
                <a:defRPr/>
              </a:pPr>
              <a:t>23</a:t>
            </a:fld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C97B71-0B72-9578-6C30-F1AA59A32BB5}"/>
              </a:ext>
            </a:extLst>
          </p:cNvPr>
          <p:cNvSpPr txBox="1">
            <a:spLocks/>
          </p:cNvSpPr>
          <p:nvPr/>
        </p:nvSpPr>
        <p:spPr bwMode="auto">
          <a:xfrm>
            <a:off x="1199384" y="358801"/>
            <a:ext cx="7798304" cy="86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j-ea"/>
                <a:cs typeface="Tisa Offc Serif Pro Thin" panose="020F030202020403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BMT CTN 1102 Study Design </a:t>
            </a:r>
            <a:b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multicenter, biologic assignment study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77A7C-E5AB-2BB7-00C7-2317ACF01CD5}"/>
              </a:ext>
            </a:extLst>
          </p:cNvPr>
          <p:cNvSpPr txBox="1"/>
          <p:nvPr/>
        </p:nvSpPr>
        <p:spPr>
          <a:xfrm>
            <a:off x="584200" y="1912627"/>
            <a:ext cx="20828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Enrollment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07826-B7B2-ECED-3E2D-B1DE4766591B}"/>
              </a:ext>
            </a:extLst>
          </p:cNvPr>
          <p:cNvSpPr txBox="1"/>
          <p:nvPr/>
        </p:nvSpPr>
        <p:spPr>
          <a:xfrm>
            <a:off x="533399" y="3584666"/>
            <a:ext cx="6153151" cy="26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Inclusion criteria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MDS, IPSS-R Intermediate -2 or high risk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50-75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 prior therapy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prior unrelated donor search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Eligible for RIC alloHCT from a matched related or unrelated donor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9D6F93-7D58-A155-8C38-C15FE9824134}"/>
              </a:ext>
            </a:extLst>
          </p:cNvPr>
          <p:cNvCxnSpPr>
            <a:cxnSpLocks/>
          </p:cNvCxnSpPr>
          <p:nvPr/>
        </p:nvCxnSpPr>
        <p:spPr>
          <a:xfrm>
            <a:off x="5867400" y="2301241"/>
            <a:ext cx="0" cy="1127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C294D4-A624-1A5A-1153-743B2F9BA8A7}"/>
              </a:ext>
            </a:extLst>
          </p:cNvPr>
          <p:cNvCxnSpPr>
            <a:cxnSpLocks/>
          </p:cNvCxnSpPr>
          <p:nvPr/>
        </p:nvCxnSpPr>
        <p:spPr>
          <a:xfrm>
            <a:off x="5867400" y="2286000"/>
            <a:ext cx="5334000" cy="1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B324AF-071E-6A28-2CC5-D195C9F08ED6}"/>
              </a:ext>
            </a:extLst>
          </p:cNvPr>
          <p:cNvCxnSpPr>
            <a:cxnSpLocks/>
          </p:cNvCxnSpPr>
          <p:nvPr/>
        </p:nvCxnSpPr>
        <p:spPr>
          <a:xfrm>
            <a:off x="5867400" y="3429000"/>
            <a:ext cx="5410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1C4B550-B838-CB81-A929-83426D035039}"/>
              </a:ext>
            </a:extLst>
          </p:cNvPr>
          <p:cNvSpPr txBox="1"/>
          <p:nvPr/>
        </p:nvSpPr>
        <p:spPr>
          <a:xfrm>
            <a:off x="5867392" y="1886521"/>
            <a:ext cx="441959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Donor arm: RIC alloHCT within 6 months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8E38-918D-C168-5C1B-E5DC8CBE7E1B}"/>
              </a:ext>
            </a:extLst>
          </p:cNvPr>
          <p:cNvSpPr txBox="1"/>
          <p:nvPr/>
        </p:nvSpPr>
        <p:spPr>
          <a:xfrm>
            <a:off x="5884331" y="2763456"/>
            <a:ext cx="441959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Donor arm: hypomethylating agent or best available non transplant care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5EBD6-997D-AF2B-794A-C56DC098479D}"/>
              </a:ext>
            </a:extLst>
          </p:cNvPr>
          <p:cNvSpPr txBox="1"/>
          <p:nvPr/>
        </p:nvSpPr>
        <p:spPr>
          <a:xfrm>
            <a:off x="2895600" y="1819870"/>
            <a:ext cx="278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Matched related or unrelated donor search for up to 90 days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FC7A91-1A29-EEA3-8D33-D249B829F835}"/>
              </a:ext>
            </a:extLst>
          </p:cNvPr>
          <p:cNvCxnSpPr/>
          <p:nvPr/>
        </p:nvCxnSpPr>
        <p:spPr>
          <a:xfrm>
            <a:off x="2667000" y="2747684"/>
            <a:ext cx="32003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184491-544B-D9BD-AE57-FE8B9BE42794}"/>
              </a:ext>
            </a:extLst>
          </p:cNvPr>
          <p:cNvSpPr txBox="1"/>
          <p:nvPr/>
        </p:nvSpPr>
        <p:spPr>
          <a:xfrm>
            <a:off x="7950200" y="3772955"/>
            <a:ext cx="4241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Overall survival at 3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Secondary endpoints: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Leukemia free survival at 3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Quality of life (QoL)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effectiveness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96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92A8D9-AE44-2741-43E2-CF997460868D}"/>
              </a:ext>
            </a:extLst>
          </p:cNvPr>
          <p:cNvSpPr txBox="1">
            <a:spLocks/>
          </p:cNvSpPr>
          <p:nvPr/>
        </p:nvSpPr>
        <p:spPr>
          <a:xfrm>
            <a:off x="612309" y="255339"/>
            <a:ext cx="9702124" cy="5127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j-ea"/>
                <a:cs typeface="Tisa Offc Serif Pro Thin" panose="020F0302020204030204" pitchFamily="34" charset="0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Endpoint: Adjusted Overall Survival at 3 Years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A3FE4C6-6EE3-ED35-4F6F-8DFA1BA27B23}"/>
              </a:ext>
            </a:extLst>
          </p:cNvPr>
          <p:cNvSpPr txBox="1">
            <a:spLocks/>
          </p:cNvSpPr>
          <p:nvPr/>
        </p:nvSpPr>
        <p:spPr>
          <a:xfrm>
            <a:off x="2987040" y="5806306"/>
            <a:ext cx="8656320" cy="715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u="sng" dirty="0"/>
              <a:t>Sensitivity Analysis</a:t>
            </a:r>
            <a:r>
              <a:rPr lang="en-US" sz="2160" dirty="0"/>
              <a:t>:  Adjusted OS: 48.0% vs. 28.1%, p=0.0004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3BABD34-8D83-B508-3343-7832B93AF402}"/>
              </a:ext>
            </a:extLst>
          </p:cNvPr>
          <p:cNvSpPr txBox="1">
            <a:spLocks/>
          </p:cNvSpPr>
          <p:nvPr/>
        </p:nvSpPr>
        <p:spPr>
          <a:xfrm>
            <a:off x="13167360" y="7627622"/>
            <a:ext cx="731520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446DA-D2FC-491E-A26B-6B2D41D5575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E8088-48EF-B58C-0761-8DE1A073F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80" y="1239168"/>
            <a:ext cx="6248108" cy="44708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8121EC-C667-F4E0-476D-05303AE7C936}"/>
              </a:ext>
            </a:extLst>
          </p:cNvPr>
          <p:cNvSpPr/>
          <p:nvPr/>
        </p:nvSpPr>
        <p:spPr>
          <a:xfrm>
            <a:off x="2817083" y="989793"/>
            <a:ext cx="3111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ea typeface="Times New Roman" panose="02020603050405020304" pitchFamily="18" charset="0"/>
              </a:rPr>
              <a:t>Absolute Improvement </a:t>
            </a:r>
          </a:p>
          <a:p>
            <a:r>
              <a:rPr lang="en-US" dirty="0">
                <a:ea typeface="Times New Roman" panose="02020603050405020304" pitchFamily="18" charset="0"/>
              </a:rPr>
              <a:t>21.3%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dirty="0">
                <a:ea typeface="Times New Roman" panose="02020603050405020304" pitchFamily="18" charset="0"/>
              </a:rPr>
              <a:t>p=0.0001</a:t>
            </a:r>
            <a:endParaRPr lang="en-US" dirty="0"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57955D66-2C3B-EC1C-ECD0-438B1CC5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664" y="1214201"/>
            <a:ext cx="5295054" cy="4495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94668-FAC9-1E45-360A-2B327495F842}"/>
              </a:ext>
            </a:extLst>
          </p:cNvPr>
          <p:cNvSpPr/>
          <p:nvPr/>
        </p:nvSpPr>
        <p:spPr>
          <a:xfrm>
            <a:off x="6653784" y="2703576"/>
            <a:ext cx="4572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3AD38-42F8-BB8C-266C-DD0A4AEC0578}"/>
              </a:ext>
            </a:extLst>
          </p:cNvPr>
          <p:cNvSpPr txBox="1"/>
          <p:nvPr/>
        </p:nvSpPr>
        <p:spPr>
          <a:xfrm>
            <a:off x="7754112" y="6550223"/>
            <a:ext cx="4706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Nakamura, et al. J Clin Oncol 2021; 39:3328-3339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19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37273EA-44A8-7500-4D23-EAF9C5F0CFDF}"/>
              </a:ext>
            </a:extLst>
          </p:cNvPr>
          <p:cNvSpPr txBox="1">
            <a:spLocks/>
          </p:cNvSpPr>
          <p:nvPr/>
        </p:nvSpPr>
        <p:spPr>
          <a:xfrm>
            <a:off x="13167360" y="7627622"/>
            <a:ext cx="563834" cy="248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446DA-D2FC-491E-A26B-6B2D41D5575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691B7F4A-7D3C-A37C-FDA0-5DEAB9436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4953000" cy="4343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77CF0F6-FD0A-E3E3-998E-BB88E04C0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24000"/>
            <a:ext cx="5962650" cy="4343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A112D98-BBAA-55DD-95C3-81AB30B97075}"/>
              </a:ext>
            </a:extLst>
          </p:cNvPr>
          <p:cNvSpPr txBox="1">
            <a:spLocks/>
          </p:cNvSpPr>
          <p:nvPr/>
        </p:nvSpPr>
        <p:spPr>
          <a:xfrm>
            <a:off x="1001268" y="433257"/>
            <a:ext cx="10189464" cy="69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j-ea"/>
                <a:cs typeface="Tisa Offc Serif Pro Thin" panose="020F0302020204030204" pitchFamily="34" charset="0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+mn-lt"/>
              </a:rPr>
              <a:t>Leukemia-free Survival Advantage with Similar QoL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1AFD2-AD79-A033-FD2B-D33AE03C676F}"/>
              </a:ext>
            </a:extLst>
          </p:cNvPr>
          <p:cNvSpPr txBox="1"/>
          <p:nvPr/>
        </p:nvSpPr>
        <p:spPr>
          <a:xfrm>
            <a:off x="7754112" y="6550223"/>
            <a:ext cx="4706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Nakamura, et al. J Clin Oncol 2021; 39:3328-3339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6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0683-7109-5AD3-CCCA-55766B1C072A}"/>
              </a:ext>
            </a:extLst>
          </p:cNvPr>
          <p:cNvSpPr txBox="1">
            <a:spLocks/>
          </p:cNvSpPr>
          <p:nvPr/>
        </p:nvSpPr>
        <p:spPr>
          <a:xfrm>
            <a:off x="2916596" y="509353"/>
            <a:ext cx="6358805" cy="795867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j-ea"/>
                <a:cs typeface="Tisa Offc Serif Pro Thin" panose="020F0302020204030204" pitchFamily="34" charset="0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– BMT CTN1102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A420D30-32F6-7A91-05FC-BA00158E5DB8}"/>
              </a:ext>
            </a:extLst>
          </p:cNvPr>
          <p:cNvSpPr txBox="1">
            <a:spLocks/>
          </p:cNvSpPr>
          <p:nvPr/>
        </p:nvSpPr>
        <p:spPr>
          <a:xfrm>
            <a:off x="374226" y="1305220"/>
            <a:ext cx="11443547" cy="444548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7F7F7F"/>
                </a:solidFill>
                <a:latin typeface="Whitney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Among higher-risk MDS patient aged 50-75, having a suitable donor leads to improved outcomes.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Subjects </a:t>
            </a:r>
            <a:r>
              <a:rPr lang="en-US" u="sng" dirty="0">
                <a:solidFill>
                  <a:schemeClr val="tx1"/>
                </a:solidFill>
              </a:rPr>
              <a:t>&gt;</a:t>
            </a:r>
            <a:r>
              <a:rPr lang="en-US" dirty="0">
                <a:solidFill>
                  <a:schemeClr val="tx1"/>
                </a:solidFill>
              </a:rPr>
              <a:t> 65 (Medicare aged) had similar results to those &lt; 65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decrease in QOL compared to No Donor arm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As-treated analyses suggest strong advantage for HCT vs. non-HCT therapy	</a:t>
            </a:r>
          </a:p>
          <a:p>
            <a:pPr lvl="1"/>
            <a:endParaRPr lang="en-US" sz="144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HCT should be included as an integral part of MDS management plans for patients with higher-risk disease.</a:t>
            </a:r>
          </a:p>
          <a:p>
            <a:endParaRPr lang="en-US" sz="144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Early referral to an HCT center and coverage by Medicare is recommended.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67536-B07D-8FD5-F2F5-30E0C5A64561}"/>
              </a:ext>
            </a:extLst>
          </p:cNvPr>
          <p:cNvSpPr txBox="1">
            <a:spLocks/>
          </p:cNvSpPr>
          <p:nvPr/>
        </p:nvSpPr>
        <p:spPr>
          <a:xfrm>
            <a:off x="13167360" y="7627622"/>
            <a:ext cx="731520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446DA-D2FC-491E-A26B-6B2D41D55751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32C01F-DC5F-FBC8-49F6-564F04AC8573}"/>
              </a:ext>
            </a:extLst>
          </p:cNvPr>
          <p:cNvCxnSpPr/>
          <p:nvPr/>
        </p:nvCxnSpPr>
        <p:spPr>
          <a:xfrm>
            <a:off x="565314" y="120366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569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23728E6-A1D4-934C-28A4-2754113F2ABA}"/>
              </a:ext>
            </a:extLst>
          </p:cNvPr>
          <p:cNvSpPr txBox="1">
            <a:spLocks/>
          </p:cNvSpPr>
          <p:nvPr/>
        </p:nvSpPr>
        <p:spPr>
          <a:xfrm>
            <a:off x="13167360" y="7627622"/>
            <a:ext cx="731520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446DA-D2FC-491E-A26B-6B2D41D55751}" type="slidenum">
              <a:rPr lang="en-US" sz="1600" smtClean="0"/>
              <a:pPr/>
              <a:t>27</a:t>
            </a:fld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304D8-F010-CD39-1893-8B496605CFD7}"/>
              </a:ext>
            </a:extLst>
          </p:cNvPr>
          <p:cNvSpPr txBox="1">
            <a:spLocks/>
          </p:cNvSpPr>
          <p:nvPr/>
        </p:nvSpPr>
        <p:spPr>
          <a:xfrm>
            <a:off x="3489621" y="389451"/>
            <a:ext cx="5642187" cy="5127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7F7F7F"/>
                </a:solidFill>
                <a:latin typeface="Tisa Offc Serif Pro Thin" panose="020F0302020204030204" pitchFamily="34" charset="0"/>
                <a:ea typeface="+mj-ea"/>
                <a:cs typeface="Tisa Offc Serif Pro Thin" panose="020F0302020204030204" pitchFamily="34" charset="0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Somatic Mutation Analyses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C6BA1-43E5-A5E3-122A-A3BEDAB3CCEC}"/>
              </a:ext>
            </a:extLst>
          </p:cNvPr>
          <p:cNvSpPr txBox="1"/>
          <p:nvPr/>
        </p:nvSpPr>
        <p:spPr>
          <a:xfrm>
            <a:off x="1023065" y="1086595"/>
            <a:ext cx="10145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amples at enrollment in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BMT CTN 1102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HCT (n=197)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compared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 HCT (n=78),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HCT as time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varying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covariate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3A106-25A4-D4DE-6847-97F68FB3D913}"/>
              </a:ext>
            </a:extLst>
          </p:cNvPr>
          <p:cNvSpPr txBox="1"/>
          <p:nvPr/>
        </p:nvSpPr>
        <p:spPr>
          <a:xfrm>
            <a:off x="596500" y="2038712"/>
            <a:ext cx="100123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overall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distribution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gene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mutations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was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similar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donor and no donor arms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nl-NL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TP53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(28%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vs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29%, P=0.89)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nl-NL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ASXL1 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(23%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vs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29%, P=0.37)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nl-NL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SRSF2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(16%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vs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16%, P=0.99)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nl-NL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DNMT3A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(17%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vs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10%, P=0.20)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18EC8F4B-3965-A9E6-D535-8863FFC2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0" y="4029382"/>
            <a:ext cx="7135425" cy="2075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0BD541-0C29-F4CC-28AA-B74D485DBA6D}"/>
              </a:ext>
            </a:extLst>
          </p:cNvPr>
          <p:cNvSpPr txBox="1"/>
          <p:nvPr/>
        </p:nvSpPr>
        <p:spPr>
          <a:xfrm>
            <a:off x="7592781" y="4192312"/>
            <a:ext cx="45992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3-yr OS was </a:t>
            </a:r>
            <a:r>
              <a:rPr lang="nl-N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worse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nl-NL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TP53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mutation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(21% </a:t>
            </a:r>
            <a:r>
              <a:rPr lang="nl-N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vs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52%, P&lt;0.001).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 OS with HCT compared with no HCT in patients with a TP53 mutation (HR 3.22; 95% CI 1.61-6.42; P=0.001)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483507-216F-1262-CA02-E3766B6F89D3}"/>
              </a:ext>
            </a:extLst>
          </p:cNvPr>
          <p:cNvSpPr txBox="1"/>
          <p:nvPr/>
        </p:nvSpPr>
        <p:spPr>
          <a:xfrm>
            <a:off x="8522208" y="6446689"/>
            <a:ext cx="39867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Versluis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ASTCT abstract 2022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4D955D-D07D-6EA7-9026-19ADA151E0CE}"/>
              </a:ext>
            </a:extLst>
          </p:cNvPr>
          <p:cNvCxnSpPr/>
          <p:nvPr/>
        </p:nvCxnSpPr>
        <p:spPr>
          <a:xfrm>
            <a:off x="565314" y="962053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194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2780C4-BEAD-3EF9-8CC2-E6229D0E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32" y="1427637"/>
            <a:ext cx="4592848" cy="4457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AB6FE-C093-66B5-6172-020FB138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06" y="1423669"/>
            <a:ext cx="4469134" cy="43680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08C5F3-0BC6-1260-EECF-1FEC9BDFCC4F}"/>
              </a:ext>
            </a:extLst>
          </p:cNvPr>
          <p:cNvSpPr/>
          <p:nvPr/>
        </p:nvSpPr>
        <p:spPr>
          <a:xfrm>
            <a:off x="1697194" y="492750"/>
            <a:ext cx="87976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</a:rPr>
              <a:t>Allogeneic HCT for therapy-related MDS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92CE0-D0E8-F341-16D5-0DE4E3DB9341}"/>
              </a:ext>
            </a:extLst>
          </p:cNvPr>
          <p:cNvSpPr txBox="1"/>
          <p:nvPr/>
        </p:nvSpPr>
        <p:spPr>
          <a:xfrm>
            <a:off x="5600299" y="6231545"/>
            <a:ext cx="3241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Aldoss</a:t>
            </a:r>
            <a:r>
              <a:rPr lang="en-US" sz="1600" dirty="0"/>
              <a:t> et al. </a:t>
            </a:r>
            <a:r>
              <a:rPr lang="en-US" sz="1600" dirty="0" err="1"/>
              <a:t>Haematologica</a:t>
            </a:r>
            <a:r>
              <a:rPr lang="en-US" sz="1600" dirty="0"/>
              <a:t> 2017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A85B949-49A8-8C57-B4C8-2C8326A80149}"/>
              </a:ext>
            </a:extLst>
          </p:cNvPr>
          <p:cNvCxnSpPr/>
          <p:nvPr/>
        </p:nvCxnSpPr>
        <p:spPr>
          <a:xfrm>
            <a:off x="565314" y="120366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579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34928-3B0B-0B32-0590-58396EDF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037" y="4635604"/>
            <a:ext cx="7129817" cy="173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DA669-5BE9-8397-20BA-C734E0CA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95" y="1413357"/>
            <a:ext cx="4144712" cy="3058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77EC3-173E-8155-DDEB-8585D87BB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379" y="1412390"/>
            <a:ext cx="4545686" cy="30003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DEE20C-8E90-D2FB-3FDC-B611F166C7C6}"/>
              </a:ext>
            </a:extLst>
          </p:cNvPr>
          <p:cNvSpPr/>
          <p:nvPr/>
        </p:nvSpPr>
        <p:spPr>
          <a:xfrm>
            <a:off x="1308597" y="271897"/>
            <a:ext cx="758204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</a:rPr>
              <a:t>Somatic mutations in t-MDS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A320B-4CA8-D354-9A19-86F0AC068755}"/>
              </a:ext>
            </a:extLst>
          </p:cNvPr>
          <p:cNvSpPr txBox="1"/>
          <p:nvPr/>
        </p:nvSpPr>
        <p:spPr>
          <a:xfrm>
            <a:off x="6975371" y="6331814"/>
            <a:ext cx="3241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Aldoss</a:t>
            </a:r>
            <a:r>
              <a:rPr lang="en-US" sz="1600" dirty="0"/>
              <a:t> et al. </a:t>
            </a:r>
            <a:r>
              <a:rPr lang="en-US" sz="1600" dirty="0" err="1"/>
              <a:t>Haematologica</a:t>
            </a:r>
            <a:r>
              <a:rPr lang="en-US" sz="1600" dirty="0"/>
              <a:t> 2017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7BBF27C-A287-A8FD-4926-4653ABFBD725}"/>
              </a:ext>
            </a:extLst>
          </p:cNvPr>
          <p:cNvCxnSpPr/>
          <p:nvPr/>
        </p:nvCxnSpPr>
        <p:spPr>
          <a:xfrm>
            <a:off x="565314" y="120366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03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E6C8F6-367B-3546-A9EF-850BD5F1B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F64C-CED3-C240-8C86-573E4565A4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Transplant in MDS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880D7-F680-5989-2DCC-9BDD05B098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7825" y="338284"/>
            <a:ext cx="10796350" cy="536931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Who/when to transplant: </a:t>
            </a:r>
          </a:p>
          <a:p>
            <a:pPr marL="571500" indent="-571500">
              <a:buFontTx/>
              <a:buChar char="-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Retrospective statistical models</a:t>
            </a:r>
          </a:p>
          <a:p>
            <a:pPr marL="571500" indent="-571500">
              <a:buFontTx/>
              <a:buChar char="-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Prospective studies </a:t>
            </a:r>
          </a:p>
          <a:p>
            <a:pPr marL="571500" indent="-571500">
              <a:buFontTx/>
              <a:buChar char="-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Select subgroups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transplant</a:t>
            </a:r>
          </a:p>
          <a:p>
            <a:pPr marL="571500" indent="-571500">
              <a:buFontTx/>
              <a:buChar char="-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Conditioning intensity</a:t>
            </a:r>
          </a:p>
          <a:p>
            <a:pPr marL="571500" indent="-571500">
              <a:buFontTx/>
              <a:buChar char="-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GVHD prophylaxis</a:t>
            </a:r>
          </a:p>
          <a:p>
            <a:pPr marL="571500" indent="-571500">
              <a:buFontTx/>
              <a:buChar char="-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Donor sources</a:t>
            </a:r>
          </a:p>
        </p:txBody>
      </p:sp>
    </p:spTree>
    <p:extLst>
      <p:ext uri="{BB962C8B-B14F-4D97-AF65-F5344CB8AC3E}">
        <p14:creationId xmlns:p14="http://schemas.microsoft.com/office/powerpoint/2010/main" val="834413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6E401F-0928-150F-51E3-A35BF5705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79" y="1455942"/>
            <a:ext cx="4180190" cy="4112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729F2-D8BE-536F-F772-184CE276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3115"/>
            <a:ext cx="3984856" cy="39717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C1E0B5-C842-1271-7FD6-7013E47A1E81}"/>
              </a:ext>
            </a:extLst>
          </p:cNvPr>
          <p:cNvSpPr/>
          <p:nvPr/>
        </p:nvSpPr>
        <p:spPr>
          <a:xfrm>
            <a:off x="1483551" y="458519"/>
            <a:ext cx="7954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</a:rPr>
              <a:t>Impact of somatic mutations in HCT for t-MDS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386AD-AF2D-C19A-9120-8EF95F4D827B}"/>
              </a:ext>
            </a:extLst>
          </p:cNvPr>
          <p:cNvSpPr/>
          <p:nvPr/>
        </p:nvSpPr>
        <p:spPr>
          <a:xfrm>
            <a:off x="6152047" y="55469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TP53, EZH2, ETV6, RUNX1, or ASXL1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539B1C-B219-3F96-4F30-22EB53D36356}"/>
              </a:ext>
            </a:extLst>
          </p:cNvPr>
          <p:cNvSpPr/>
          <p:nvPr/>
        </p:nvSpPr>
        <p:spPr>
          <a:xfrm>
            <a:off x="3462028" y="5564875"/>
            <a:ext cx="675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TP53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1CCD0-E066-13EA-6CF2-84919EAFA4BA}"/>
              </a:ext>
            </a:extLst>
          </p:cNvPr>
          <p:cNvSpPr txBox="1"/>
          <p:nvPr/>
        </p:nvSpPr>
        <p:spPr>
          <a:xfrm>
            <a:off x="5633717" y="6381949"/>
            <a:ext cx="3241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Aldoss</a:t>
            </a:r>
            <a:r>
              <a:rPr lang="en-US" sz="1600" dirty="0"/>
              <a:t> et al. </a:t>
            </a:r>
            <a:r>
              <a:rPr lang="en-US" sz="1600" dirty="0" err="1"/>
              <a:t>Haematologica</a:t>
            </a:r>
            <a:r>
              <a:rPr lang="en-US" sz="1600" dirty="0"/>
              <a:t> 2017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58D60D-53EF-32CD-3099-C9447257327E}"/>
              </a:ext>
            </a:extLst>
          </p:cNvPr>
          <p:cNvCxnSpPr/>
          <p:nvPr/>
        </p:nvCxnSpPr>
        <p:spPr>
          <a:xfrm>
            <a:off x="565314" y="120366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93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684681-B458-C247-A0CE-EB8250501B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7071" y="531510"/>
            <a:ext cx="7017279" cy="154534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to Transplant?</a:t>
            </a:r>
          </a:p>
        </p:txBody>
      </p:sp>
    </p:spTree>
    <p:extLst>
      <p:ext uri="{BB962C8B-B14F-4D97-AF65-F5344CB8AC3E}">
        <p14:creationId xmlns:p14="http://schemas.microsoft.com/office/powerpoint/2010/main" val="3429984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EC7FD-CCD0-C31C-9A73-EC6D6843B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095" y="6491313"/>
            <a:ext cx="517076" cy="231141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AC79D86-44EF-85A9-9354-E11EC863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489988"/>
            <a:ext cx="5747657" cy="418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D087679-C32F-A6A5-C7E6-E08049218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764" y="265769"/>
            <a:ext cx="7229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90"/>
                </a:solidFill>
              </a:rPr>
              <a:t>Impact of donor source (CIBMTR data)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B6602FD-060D-FC7F-DAB0-155B40D32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255" y="5949250"/>
            <a:ext cx="3075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>
                <a:latin typeface="+mn-lt"/>
              </a:rPr>
              <a:t>Saber et a. Blood. 2013;122:1974-1982.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8F0F2-6785-5835-1F2B-524A0190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800" y="1369159"/>
            <a:ext cx="4559300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9734A-9655-FE06-1750-DE9EDA97E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162" y="3998341"/>
            <a:ext cx="4495800" cy="2438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F0073D-16A3-97ED-D43F-755235EB4296}"/>
              </a:ext>
            </a:extLst>
          </p:cNvPr>
          <p:cNvSpPr txBox="1"/>
          <p:nvPr/>
        </p:nvSpPr>
        <p:spPr>
          <a:xfrm>
            <a:off x="6294373" y="990637"/>
            <a:ext cx="5052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dvTT51434264"/>
              </a:rPr>
              <a:t>H</a:t>
            </a:r>
            <a:r>
              <a:rPr lang="en-US" sz="1800" dirty="0">
                <a:solidFill>
                  <a:srgbClr val="002060"/>
                </a:solidFill>
                <a:effectLst/>
                <a:latin typeface="AdvTT51434264"/>
              </a:rPr>
              <a:t>aploidentical relative vs. MUD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C9314-AF5D-8EC3-6A5E-39D8B58436AD}"/>
              </a:ext>
            </a:extLst>
          </p:cNvPr>
          <p:cNvSpPr txBox="1"/>
          <p:nvPr/>
        </p:nvSpPr>
        <p:spPr>
          <a:xfrm>
            <a:off x="7179282" y="6552797"/>
            <a:ext cx="4223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</a:rPr>
              <a:t>Grunwald et al. Blood Adv. 2021 Feb 23; 5(4): 985–993.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83D4AA-3C82-E062-D8A5-2A71F0B89141}"/>
              </a:ext>
            </a:extLst>
          </p:cNvPr>
          <p:cNvSpPr txBox="1"/>
          <p:nvPr/>
        </p:nvSpPr>
        <p:spPr>
          <a:xfrm>
            <a:off x="7554686" y="148998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32E09-D46B-20E6-418B-80DB96F0EAED}"/>
              </a:ext>
            </a:extLst>
          </p:cNvPr>
          <p:cNvSpPr txBox="1"/>
          <p:nvPr/>
        </p:nvSpPr>
        <p:spPr>
          <a:xfrm>
            <a:off x="9938658" y="1489988"/>
            <a:ext cx="91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Relapse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0B15B7-8AB4-888E-3A8C-7D2DFF1AD245}"/>
              </a:ext>
            </a:extLst>
          </p:cNvPr>
          <p:cNvSpPr txBox="1"/>
          <p:nvPr/>
        </p:nvSpPr>
        <p:spPr>
          <a:xfrm>
            <a:off x="7554686" y="4038197"/>
            <a:ext cx="51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F2A58C-57AD-6E7F-B694-13E5FF06A344}"/>
              </a:ext>
            </a:extLst>
          </p:cNvPr>
          <p:cNvSpPr txBox="1"/>
          <p:nvPr/>
        </p:nvSpPr>
        <p:spPr>
          <a:xfrm>
            <a:off x="10169484" y="406233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94255-A410-7DCA-7FFD-D6138D24446A}"/>
              </a:ext>
            </a:extLst>
          </p:cNvPr>
          <p:cNvSpPr txBox="1"/>
          <p:nvPr/>
        </p:nvSpPr>
        <p:spPr>
          <a:xfrm>
            <a:off x="596900" y="1214721"/>
            <a:ext cx="5052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dvTT51434264"/>
              </a:rPr>
              <a:t>MRD, </a:t>
            </a:r>
            <a:r>
              <a:rPr lang="en-US" sz="1800" dirty="0">
                <a:solidFill>
                  <a:srgbClr val="002060"/>
                </a:solidFill>
                <a:effectLst/>
                <a:latin typeface="AdvTT51434264"/>
              </a:rPr>
              <a:t>MUD, MMUD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5" name="Picture 1" descr="page6image48675488">
            <a:extLst>
              <a:ext uri="{FF2B5EF4-FFF2-40B4-BE49-F238E27FC236}">
                <a16:creationId xmlns:a16="http://schemas.microsoft.com/office/drawing/2014/main" id="{13CB93A3-3B4B-DC8F-7E51-D3A4E008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6image48675600">
            <a:extLst>
              <a:ext uri="{FF2B5EF4-FFF2-40B4-BE49-F238E27FC236}">
                <a16:creationId xmlns:a16="http://schemas.microsoft.com/office/drawing/2014/main" id="{BA68F41A-7710-B2C3-1CFB-C0F3FD45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38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6image48675712">
            <a:extLst>
              <a:ext uri="{FF2B5EF4-FFF2-40B4-BE49-F238E27FC236}">
                <a16:creationId xmlns:a16="http://schemas.microsoft.com/office/drawing/2014/main" id="{9587D330-95BB-FCC6-EEDE-A25DD737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29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6image48675824">
            <a:extLst>
              <a:ext uri="{FF2B5EF4-FFF2-40B4-BE49-F238E27FC236}">
                <a16:creationId xmlns:a16="http://schemas.microsoft.com/office/drawing/2014/main" id="{FE5E29A4-92D6-3610-82B1-5B28ED96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13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B5800B-0828-B84F-E2FA-7985FF6BA567}"/>
              </a:ext>
            </a:extLst>
          </p:cNvPr>
          <p:cNvCxnSpPr/>
          <p:nvPr/>
        </p:nvCxnSpPr>
        <p:spPr>
          <a:xfrm>
            <a:off x="596900" y="965734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779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6image48675488">
            <a:extLst>
              <a:ext uri="{FF2B5EF4-FFF2-40B4-BE49-F238E27FC236}">
                <a16:creationId xmlns:a16="http://schemas.microsoft.com/office/drawing/2014/main" id="{F0480A8B-A980-85D2-6AE6-229448CC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6image48675600">
            <a:extLst>
              <a:ext uri="{FF2B5EF4-FFF2-40B4-BE49-F238E27FC236}">
                <a16:creationId xmlns:a16="http://schemas.microsoft.com/office/drawing/2014/main" id="{5CF20482-D8FF-6E09-94D5-2D913950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38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6image48675712">
            <a:extLst>
              <a:ext uri="{FF2B5EF4-FFF2-40B4-BE49-F238E27FC236}">
                <a16:creationId xmlns:a16="http://schemas.microsoft.com/office/drawing/2014/main" id="{11024240-9385-A805-E249-A74AEFB7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29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6image48675824">
            <a:extLst>
              <a:ext uri="{FF2B5EF4-FFF2-40B4-BE49-F238E27FC236}">
                <a16:creationId xmlns:a16="http://schemas.microsoft.com/office/drawing/2014/main" id="{47761380-D10E-03EB-5F7D-75941C5B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13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7A21007-4B43-C466-7844-4F849502F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764" y="265769"/>
            <a:ext cx="7229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90"/>
                </a:solidFill>
              </a:rPr>
              <a:t>Impact of Conditioning Intensity</a:t>
            </a:r>
          </a:p>
        </p:txBody>
      </p:sp>
      <p:pic>
        <p:nvPicPr>
          <p:cNvPr id="3" name="Picture 1" descr="page6image48675488">
            <a:extLst>
              <a:ext uri="{FF2B5EF4-FFF2-40B4-BE49-F238E27FC236}">
                <a16:creationId xmlns:a16="http://schemas.microsoft.com/office/drawing/2014/main" id="{83893224-FF6F-5ACB-5970-12E2DEC19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ge6image48675600">
            <a:extLst>
              <a:ext uri="{FF2B5EF4-FFF2-40B4-BE49-F238E27FC236}">
                <a16:creationId xmlns:a16="http://schemas.microsoft.com/office/drawing/2014/main" id="{D55206F1-B32C-5C01-1A2B-3C63BE94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38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age6image48675712">
            <a:extLst>
              <a:ext uri="{FF2B5EF4-FFF2-40B4-BE49-F238E27FC236}">
                <a16:creationId xmlns:a16="http://schemas.microsoft.com/office/drawing/2014/main" id="{99C5A049-33B8-2468-FE1F-23F3A0133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29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age6image48675824">
            <a:extLst>
              <a:ext uri="{FF2B5EF4-FFF2-40B4-BE49-F238E27FC236}">
                <a16:creationId xmlns:a16="http://schemas.microsoft.com/office/drawing/2014/main" id="{F331EDA1-25C3-D5DC-B766-45542C5C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13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gure">
            <a:extLst>
              <a:ext uri="{FF2B5EF4-FFF2-40B4-BE49-F238E27FC236}">
                <a16:creationId xmlns:a16="http://schemas.microsoft.com/office/drawing/2014/main" id="{45EFA3AF-1CE2-5751-B527-CE7FDCDA8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6" y="1870360"/>
            <a:ext cx="5630837" cy="2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4743D-2C2F-F641-8487-5162080B06B3}"/>
              </a:ext>
            </a:extLst>
          </p:cNvPr>
          <p:cNvSpPr txBox="1"/>
          <p:nvPr/>
        </p:nvSpPr>
        <p:spPr>
          <a:xfrm>
            <a:off x="1267229" y="1174457"/>
            <a:ext cx="280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BMT CTN 0901: MAC vs. 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9C203-7C5C-46BC-142A-371F7AB52E42}"/>
              </a:ext>
            </a:extLst>
          </p:cNvPr>
          <p:cNvSpPr txBox="1"/>
          <p:nvPr/>
        </p:nvSpPr>
        <p:spPr>
          <a:xfrm>
            <a:off x="1612900" y="5119394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MDS: 20%, mostly </a:t>
            </a:r>
            <a:r>
              <a:rPr lang="en-US" dirty="0" err="1"/>
              <a:t>BuFlu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D383F-3495-4F7C-2A39-5A2CB803CAF8}"/>
              </a:ext>
            </a:extLst>
          </p:cNvPr>
          <p:cNvSpPr txBox="1"/>
          <p:nvPr/>
        </p:nvSpPr>
        <p:spPr>
          <a:xfrm>
            <a:off x="1193800" y="5945925"/>
            <a:ext cx="38399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Scott et al. J Clin Oncol 35:1154-1161, 2017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2E3B15-E948-E0F4-01DB-9252EB79E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859" y="1523003"/>
            <a:ext cx="5017407" cy="4730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F421BA-058C-11A5-8E1B-6650E232AA1B}"/>
              </a:ext>
            </a:extLst>
          </p:cNvPr>
          <p:cNvSpPr txBox="1"/>
          <p:nvPr/>
        </p:nvSpPr>
        <p:spPr>
          <a:xfrm>
            <a:off x="7287028" y="1174457"/>
            <a:ext cx="347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CIBMTR: age&gt;=60, </a:t>
            </a:r>
            <a:r>
              <a:rPr lang="en-US" dirty="0" err="1"/>
              <a:t>FluMel</a:t>
            </a:r>
            <a:r>
              <a:rPr lang="en-US" dirty="0"/>
              <a:t> vs. </a:t>
            </a:r>
            <a:r>
              <a:rPr lang="en-US" dirty="0" err="1"/>
              <a:t>FluBu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18483A-6FEA-1C10-E5DE-1CB29156172A}"/>
              </a:ext>
            </a:extLst>
          </p:cNvPr>
          <p:cNvSpPr txBox="1"/>
          <p:nvPr/>
        </p:nvSpPr>
        <p:spPr>
          <a:xfrm>
            <a:off x="6781800" y="6396420"/>
            <a:ext cx="5116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5B616B"/>
                </a:solidFill>
                <a:effectLst/>
              </a:rPr>
              <a:t>Oran et al. Transplant Cell </a:t>
            </a:r>
            <a:r>
              <a:rPr lang="en-US" sz="1400" b="0" i="0" dirty="0" err="1">
                <a:solidFill>
                  <a:srgbClr val="5B616B"/>
                </a:solidFill>
                <a:effectLst/>
              </a:rPr>
              <a:t>Ther</a:t>
            </a:r>
            <a:r>
              <a:rPr lang="en-US" sz="1400" b="0" i="0" dirty="0">
                <a:solidFill>
                  <a:srgbClr val="0071BC"/>
                </a:solidFill>
                <a:effectLst/>
              </a:rPr>
              <a:t>. </a:t>
            </a:r>
            <a:r>
              <a:rPr lang="en-US" sz="1400" b="0" i="0" dirty="0">
                <a:solidFill>
                  <a:srgbClr val="5B616B"/>
                </a:solidFill>
                <a:effectLst/>
              </a:rPr>
              <a:t>2021 Nov;27(11):921.e1-921.e10</a:t>
            </a:r>
            <a:endParaRPr lang="en-US" sz="1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D971CF-4D38-B23C-7E14-CBDB11A29D65}"/>
              </a:ext>
            </a:extLst>
          </p:cNvPr>
          <p:cNvCxnSpPr/>
          <p:nvPr/>
        </p:nvCxnSpPr>
        <p:spPr>
          <a:xfrm>
            <a:off x="565314" y="987949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959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449922-B102-2441-8FE4-3CF6FD92A22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99E60-AE08-EA4C-95A4-4C3F56421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BFBFD8E-5F78-0334-24B7-E96B3FBAE99D}"/>
              </a:ext>
            </a:extLst>
          </p:cNvPr>
          <p:cNvSpPr txBox="1">
            <a:spLocks/>
          </p:cNvSpPr>
          <p:nvPr/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000" b="0" i="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FAA8F1-E25B-7BA5-5D68-19FA4694B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396" y="438592"/>
            <a:ext cx="84943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90"/>
                </a:solidFill>
              </a:rPr>
              <a:t>Risk Stratification for Recipient Comorbidity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42F0C-4896-5AB1-DF75-45A4F29EF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7" y="2032240"/>
            <a:ext cx="4746172" cy="3783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707596-0D3A-E555-72C8-3C22AB3E5322}"/>
              </a:ext>
            </a:extLst>
          </p:cNvPr>
          <p:cNvSpPr txBox="1"/>
          <p:nvPr/>
        </p:nvSpPr>
        <p:spPr>
          <a:xfrm>
            <a:off x="1012368" y="6020977"/>
            <a:ext cx="4093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 err="1">
                <a:solidFill>
                  <a:srgbClr val="5B616B"/>
                </a:solidFill>
                <a:effectLst/>
              </a:rPr>
              <a:t>Sorror</a:t>
            </a:r>
            <a:r>
              <a:rPr lang="en-US" sz="1400" b="0" i="0" dirty="0">
                <a:solidFill>
                  <a:srgbClr val="5B616B"/>
                </a:solidFill>
                <a:effectLst/>
              </a:rPr>
              <a:t> et al. Blood</a:t>
            </a:r>
            <a:r>
              <a:rPr lang="en-US" sz="1400" b="0" i="0" dirty="0">
                <a:solidFill>
                  <a:srgbClr val="0071BC"/>
                </a:solidFill>
                <a:effectLst/>
              </a:rPr>
              <a:t>. </a:t>
            </a:r>
            <a:r>
              <a:rPr lang="en-US" sz="1400" b="0" i="0" dirty="0">
                <a:solidFill>
                  <a:srgbClr val="5B616B"/>
                </a:solidFill>
                <a:effectLst/>
              </a:rPr>
              <a:t>2005 Oct 15;106(8):2912-9.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6AAA7-B064-C929-282E-EAFF5C38C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01" y="2581729"/>
            <a:ext cx="5404014" cy="29355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0609E-B355-B830-905C-FB01DC944B2B}"/>
              </a:ext>
            </a:extLst>
          </p:cNvPr>
          <p:cNvSpPr txBox="1"/>
          <p:nvPr/>
        </p:nvSpPr>
        <p:spPr>
          <a:xfrm>
            <a:off x="7470325" y="5868265"/>
            <a:ext cx="3709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1A1A1A"/>
                </a:solidFill>
                <a:effectLst/>
              </a:rPr>
              <a:t>Olin et al. Blood Adv (2020) 4 (12): 2810–2820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496D4D-E358-55FA-D989-803EA474EBE7}"/>
              </a:ext>
            </a:extLst>
          </p:cNvPr>
          <p:cNvSpPr txBox="1"/>
          <p:nvPr/>
        </p:nvSpPr>
        <p:spPr>
          <a:xfrm>
            <a:off x="7808301" y="1347115"/>
            <a:ext cx="21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Geriatric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EF757-B347-1079-31B9-45FD21D0EDBB}"/>
              </a:ext>
            </a:extLst>
          </p:cNvPr>
          <p:cNvSpPr txBox="1"/>
          <p:nvPr/>
        </p:nvSpPr>
        <p:spPr>
          <a:xfrm>
            <a:off x="1666396" y="1367463"/>
            <a:ext cx="315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HCT Comorbidity Index (HCT-CI)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B6268F-CA35-FBE2-0BE1-AFF478E087C2}"/>
              </a:ext>
            </a:extLst>
          </p:cNvPr>
          <p:cNvCxnSpPr/>
          <p:nvPr/>
        </p:nvCxnSpPr>
        <p:spPr>
          <a:xfrm>
            <a:off x="452294" y="1084367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948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C59BC33-CCBF-9AE0-C05B-34E6F490D177}"/>
              </a:ext>
            </a:extLst>
          </p:cNvPr>
          <p:cNvSpPr txBox="1">
            <a:spLocks/>
          </p:cNvSpPr>
          <p:nvPr/>
        </p:nvSpPr>
        <p:spPr bwMode="auto">
          <a:xfrm>
            <a:off x="615082" y="1177291"/>
            <a:ext cx="11160906" cy="552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Improvement in MDS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therapy (pre-HCT therapy) –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more effective, less toxic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Improvement in risk stratification and access to HCT</a:t>
            </a:r>
          </a:p>
          <a:p>
            <a:pPr marL="800089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MDS risk</a:t>
            </a:r>
          </a:p>
          <a:p>
            <a:pPr marL="800089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Patient risk (age, comorbidity)</a:t>
            </a:r>
          </a:p>
          <a:p>
            <a:pPr marL="800089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Mismatched donors (haploidentical, mismatch unrelated)</a:t>
            </a:r>
          </a:p>
          <a:p>
            <a:pPr marL="800089" lvl="1" indent="-342900"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Improvement in HCT strategy</a:t>
            </a:r>
          </a:p>
          <a:p>
            <a:pPr marL="800089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Conditioning, post-HCT maintenance</a:t>
            </a:r>
          </a:p>
          <a:p>
            <a:pPr marL="800089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GVHD prophylaxis/therapy</a:t>
            </a:r>
          </a:p>
          <a:p>
            <a:pPr marL="800089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Immune reconstitution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912FA-4DA3-B6CE-CA47-E979F3DCF1F2}"/>
              </a:ext>
            </a:extLst>
          </p:cNvPr>
          <p:cNvSpPr txBox="1"/>
          <p:nvPr/>
        </p:nvSpPr>
        <p:spPr>
          <a:xfrm>
            <a:off x="3471334" y="312715"/>
            <a:ext cx="4690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Ongoing/Future Efforts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60B07D-7F66-E349-BD5E-7F92B06DCB02}"/>
              </a:ext>
            </a:extLst>
          </p:cNvPr>
          <p:cNvCxnSpPr/>
          <p:nvPr/>
        </p:nvCxnSpPr>
        <p:spPr>
          <a:xfrm>
            <a:off x="515547" y="1037390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624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57BB1AD-E64E-5E87-FAA3-C8A2BB3131E6}"/>
              </a:ext>
            </a:extLst>
          </p:cNvPr>
          <p:cNvSpPr txBox="1">
            <a:spLocks/>
          </p:cNvSpPr>
          <p:nvPr/>
        </p:nvSpPr>
        <p:spPr>
          <a:xfrm>
            <a:off x="13167360" y="7627622"/>
            <a:ext cx="731520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446DA-D2FC-491E-A26B-6B2D41D55751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8CEA00-B0A7-F6C4-F11E-181278114843}"/>
              </a:ext>
            </a:extLst>
          </p:cNvPr>
          <p:cNvGrpSpPr/>
          <p:nvPr/>
        </p:nvGrpSpPr>
        <p:grpSpPr>
          <a:xfrm>
            <a:off x="446785" y="237217"/>
            <a:ext cx="11298429" cy="6383565"/>
            <a:chOff x="309459" y="187988"/>
            <a:chExt cx="11298429" cy="63835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EA5BAA-DE5F-8963-D276-72C241911273}"/>
                </a:ext>
              </a:extLst>
            </p:cNvPr>
            <p:cNvSpPr txBox="1"/>
            <p:nvPr/>
          </p:nvSpPr>
          <p:spPr>
            <a:xfrm>
              <a:off x="4302116" y="187988"/>
              <a:ext cx="2490362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Older patients with MDS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9672FE-F9A2-7547-50CF-00DC695AA1AC}"/>
                </a:ext>
              </a:extLst>
            </p:cNvPr>
            <p:cNvSpPr txBox="1"/>
            <p:nvPr/>
          </p:nvSpPr>
          <p:spPr>
            <a:xfrm>
              <a:off x="1913006" y="1102090"/>
              <a:ext cx="7150420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Risk stratification of MDS</a:t>
              </a:r>
            </a:p>
            <a:p>
              <a:pPr algn="ctr"/>
              <a:r>
                <a:rPr lang="en-US" dirty="0"/>
                <a:t>Higher risk? (IPSS/IPSS-R, symptomatic cytopenia, somatic mutations, etc.)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07606FE-A518-5EE2-EA00-808F2C72A362}"/>
                </a:ext>
              </a:extLst>
            </p:cNvPr>
            <p:cNvCxnSpPr>
              <a:cxnSpLocks/>
              <a:stCxn id="4" idx="2"/>
              <a:endCxn id="14" idx="0"/>
            </p:cNvCxnSpPr>
            <p:nvPr/>
          </p:nvCxnSpPr>
          <p:spPr>
            <a:xfrm flipH="1">
              <a:off x="2472964" y="1748421"/>
              <a:ext cx="3015252" cy="69296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637007E-EED8-F903-123F-8928B67DE66B}"/>
                </a:ext>
              </a:extLst>
            </p:cNvPr>
            <p:cNvCxnSpPr>
              <a:cxnSpLocks/>
              <a:stCxn id="4" idx="2"/>
              <a:endCxn id="39" idx="0"/>
            </p:cNvCxnSpPr>
            <p:nvPr/>
          </p:nvCxnSpPr>
          <p:spPr>
            <a:xfrm>
              <a:off x="5488216" y="1748421"/>
              <a:ext cx="2647529" cy="6644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EF1774-4411-3289-C7FE-A222DCA0D74D}"/>
                </a:ext>
              </a:extLst>
            </p:cNvPr>
            <p:cNvSpPr txBox="1"/>
            <p:nvPr/>
          </p:nvSpPr>
          <p:spPr>
            <a:xfrm>
              <a:off x="7507228" y="1841687"/>
              <a:ext cx="491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86F47A-4F4B-DCD9-48F0-26EFC85ACACF}"/>
                </a:ext>
              </a:extLst>
            </p:cNvPr>
            <p:cNvSpPr txBox="1"/>
            <p:nvPr/>
          </p:nvSpPr>
          <p:spPr>
            <a:xfrm>
              <a:off x="2882045" y="187594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380064-6AB9-0EF1-7BF0-738A40732D29}"/>
                </a:ext>
              </a:extLst>
            </p:cNvPr>
            <p:cNvSpPr txBox="1"/>
            <p:nvPr/>
          </p:nvSpPr>
          <p:spPr>
            <a:xfrm>
              <a:off x="5397796" y="2999476"/>
              <a:ext cx="5475898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Risk stratification of the patient</a:t>
              </a:r>
            </a:p>
            <a:p>
              <a:pPr algn="ctr"/>
              <a:r>
                <a:rPr lang="en-US" dirty="0"/>
                <a:t> Fitness as an HCT candidate? (performance status, comorbidity, geriatric assessment, organ functions, etc.)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A72A04-1D77-DD26-3FCB-2E215674E0D0}"/>
                </a:ext>
              </a:extLst>
            </p:cNvPr>
            <p:cNvCxnSpPr>
              <a:cxnSpLocks/>
              <a:stCxn id="10" idx="2"/>
              <a:endCxn id="13" idx="0"/>
            </p:cNvCxnSpPr>
            <p:nvPr/>
          </p:nvCxnSpPr>
          <p:spPr>
            <a:xfrm>
              <a:off x="8135745" y="3922806"/>
              <a:ext cx="1493871" cy="62116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DAA947-C943-D287-B9D8-BA3C57F6DD34}"/>
                </a:ext>
              </a:extLst>
            </p:cNvPr>
            <p:cNvSpPr txBox="1"/>
            <p:nvPr/>
          </p:nvSpPr>
          <p:spPr>
            <a:xfrm>
              <a:off x="7919886" y="603944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4E0BEF-4667-165A-5616-DDF239702C82}"/>
                </a:ext>
              </a:extLst>
            </p:cNvPr>
            <p:cNvSpPr txBox="1"/>
            <p:nvPr/>
          </p:nvSpPr>
          <p:spPr>
            <a:xfrm>
              <a:off x="8401814" y="4543975"/>
              <a:ext cx="2455604" cy="120032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Non-HCT therapy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Prehabilitation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Optimization of comorbid conditions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67CE80-2BDB-235E-BAE6-DD64A929A7B1}"/>
                </a:ext>
              </a:extLst>
            </p:cNvPr>
            <p:cNvSpPr txBox="1"/>
            <p:nvPr/>
          </p:nvSpPr>
          <p:spPr>
            <a:xfrm>
              <a:off x="1569479" y="2441381"/>
              <a:ext cx="180697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Non-HCT therapy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9378AF7-F6B0-4E1A-FA7D-EDBA7E57FFE3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2472964" y="2810713"/>
              <a:ext cx="0" cy="89531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C7E5A4-69E6-2874-DBDC-D09A16E464FF}"/>
                </a:ext>
              </a:extLst>
            </p:cNvPr>
            <p:cNvSpPr txBox="1"/>
            <p:nvPr/>
          </p:nvSpPr>
          <p:spPr>
            <a:xfrm>
              <a:off x="1373629" y="3706032"/>
              <a:ext cx="219866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Disease response?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4CB8B3-4F65-26E4-4048-51AFE5B6EF8A}"/>
                </a:ext>
              </a:extLst>
            </p:cNvPr>
            <p:cNvCxnSpPr>
              <a:cxnSpLocks/>
              <a:stCxn id="16" idx="2"/>
              <a:endCxn id="21" idx="0"/>
            </p:cNvCxnSpPr>
            <p:nvPr/>
          </p:nvCxnSpPr>
          <p:spPr>
            <a:xfrm flipH="1">
              <a:off x="1408794" y="4075364"/>
              <a:ext cx="1064170" cy="101937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0EED029-A535-4DDD-7314-8B5958356DF8}"/>
                </a:ext>
              </a:extLst>
            </p:cNvPr>
            <p:cNvCxnSpPr>
              <a:cxnSpLocks/>
              <a:stCxn id="16" idx="2"/>
              <a:endCxn id="19" idx="0"/>
            </p:cNvCxnSpPr>
            <p:nvPr/>
          </p:nvCxnSpPr>
          <p:spPr>
            <a:xfrm>
              <a:off x="2472964" y="4075364"/>
              <a:ext cx="1253152" cy="103089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CBE3F8-FBEC-5723-3448-7D490FEA6E47}"/>
                </a:ext>
              </a:extLst>
            </p:cNvPr>
            <p:cNvSpPr txBox="1"/>
            <p:nvPr/>
          </p:nvSpPr>
          <p:spPr>
            <a:xfrm>
              <a:off x="2626781" y="5106259"/>
              <a:ext cx="219866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Disease progression</a:t>
              </a:r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33EC35D5-BC51-1DD9-604C-8B3D7B410442}"/>
                </a:ext>
              </a:extLst>
            </p:cNvPr>
            <p:cNvSpPr/>
            <p:nvPr/>
          </p:nvSpPr>
          <p:spPr>
            <a:xfrm rot="1572912" flipH="1">
              <a:off x="4578265" y="1756146"/>
              <a:ext cx="45719" cy="342150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022FB3-D464-C021-87B6-9E939CD216DD}"/>
                </a:ext>
              </a:extLst>
            </p:cNvPr>
            <p:cNvSpPr txBox="1"/>
            <p:nvPr/>
          </p:nvSpPr>
          <p:spPr>
            <a:xfrm>
              <a:off x="309459" y="5094742"/>
              <a:ext cx="219866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Continue therapy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E8D781-7E91-CDF8-AF5C-62C9DE252B9E}"/>
                </a:ext>
              </a:extLst>
            </p:cNvPr>
            <p:cNvSpPr txBox="1"/>
            <p:nvPr/>
          </p:nvSpPr>
          <p:spPr>
            <a:xfrm>
              <a:off x="964108" y="4270242"/>
              <a:ext cx="491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480B29-2A02-A7C2-9A60-F64DE23CE1E8}"/>
                </a:ext>
              </a:extLst>
            </p:cNvPr>
            <p:cNvSpPr txBox="1"/>
            <p:nvPr/>
          </p:nvSpPr>
          <p:spPr>
            <a:xfrm>
              <a:off x="3166216" y="4228955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</a:t>
              </a:r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CDE73D78-68FB-6708-FC57-C26B4364D7A7}"/>
                </a:ext>
              </a:extLst>
            </p:cNvPr>
            <p:cNvSpPr/>
            <p:nvPr/>
          </p:nvSpPr>
          <p:spPr>
            <a:xfrm>
              <a:off x="5431850" y="692357"/>
              <a:ext cx="230894" cy="34103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1DBCA2C-DD77-027C-1CFC-CD26B0E0E041}"/>
                </a:ext>
              </a:extLst>
            </p:cNvPr>
            <p:cNvCxnSpPr>
              <a:cxnSpLocks/>
              <a:stCxn id="10" idx="2"/>
              <a:endCxn id="40" idx="0"/>
            </p:cNvCxnSpPr>
            <p:nvPr/>
          </p:nvCxnSpPr>
          <p:spPr>
            <a:xfrm flipH="1">
              <a:off x="6266308" y="3922806"/>
              <a:ext cx="1869437" cy="78979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2A42F2-725F-D74C-5232-77929D573F0A}"/>
                </a:ext>
              </a:extLst>
            </p:cNvPr>
            <p:cNvSpPr txBox="1"/>
            <p:nvPr/>
          </p:nvSpPr>
          <p:spPr>
            <a:xfrm>
              <a:off x="5905568" y="4085811"/>
              <a:ext cx="491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F5BC1C-5485-3C17-D300-16161B05545F}"/>
                </a:ext>
              </a:extLst>
            </p:cNvPr>
            <p:cNvSpPr txBox="1"/>
            <p:nvPr/>
          </p:nvSpPr>
          <p:spPr>
            <a:xfrm>
              <a:off x="8527889" y="6202221"/>
              <a:ext cx="219866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Improvement?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AEE0C8-98D4-539C-3E3A-00525B7ABEAD}"/>
                </a:ext>
              </a:extLst>
            </p:cNvPr>
            <p:cNvCxnSpPr>
              <a:cxnSpLocks/>
            </p:cNvCxnSpPr>
            <p:nvPr/>
          </p:nvCxnSpPr>
          <p:spPr>
            <a:xfrm>
              <a:off x="9622678" y="5744304"/>
              <a:ext cx="8661" cy="4231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A741CC6-2A91-7436-55AB-F91B929ACCE5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10726558" y="6386887"/>
              <a:ext cx="871338" cy="105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57BD09-96EF-A68C-3931-EA358E6100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97896" y="3468319"/>
              <a:ext cx="0" cy="29185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721CE7A-75FB-E32F-CAE2-C2B89EBB7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73694" y="3470149"/>
              <a:ext cx="73419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5DDA97E-393F-9385-7E54-7BA98B053480}"/>
                </a:ext>
              </a:extLst>
            </p:cNvPr>
            <p:cNvSpPr txBox="1"/>
            <p:nvPr/>
          </p:nvSpPr>
          <p:spPr>
            <a:xfrm>
              <a:off x="10894384" y="6037706"/>
              <a:ext cx="491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3E0F7A-1AD4-16DB-EAB2-BE80411C01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11255" y="6400399"/>
              <a:ext cx="816634" cy="9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62249A-E373-8817-1BBC-9541D6087A96}"/>
                </a:ext>
              </a:extLst>
            </p:cNvPr>
            <p:cNvCxnSpPr/>
            <p:nvPr/>
          </p:nvCxnSpPr>
          <p:spPr>
            <a:xfrm flipV="1">
              <a:off x="7711255" y="5167785"/>
              <a:ext cx="0" cy="12409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4D8F224-556F-E59C-4C53-69CBE35BD552}"/>
                </a:ext>
              </a:extLst>
            </p:cNvPr>
            <p:cNvCxnSpPr/>
            <p:nvPr/>
          </p:nvCxnSpPr>
          <p:spPr>
            <a:xfrm>
              <a:off x="7711255" y="5167785"/>
              <a:ext cx="6369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row: Down 19">
              <a:extLst>
                <a:ext uri="{FF2B5EF4-FFF2-40B4-BE49-F238E27FC236}">
                  <a16:creationId xmlns:a16="http://schemas.microsoft.com/office/drawing/2014/main" id="{0A61E7FC-65D9-2437-BA7D-6E753DAA3489}"/>
                </a:ext>
              </a:extLst>
            </p:cNvPr>
            <p:cNvSpPr/>
            <p:nvPr/>
          </p:nvSpPr>
          <p:spPr>
            <a:xfrm>
              <a:off x="6214532" y="5123733"/>
              <a:ext cx="105503" cy="31369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5B5635-A8B9-6A47-715F-D4C8FB92CDFE}"/>
                </a:ext>
              </a:extLst>
            </p:cNvPr>
            <p:cNvSpPr txBox="1"/>
            <p:nvPr/>
          </p:nvSpPr>
          <p:spPr>
            <a:xfrm>
              <a:off x="5326373" y="5553630"/>
              <a:ext cx="1885713" cy="338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HCT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9A843C-D1F5-F0EC-0DD7-8EEB4A2FC917}"/>
                </a:ext>
              </a:extLst>
            </p:cNvPr>
            <p:cNvSpPr txBox="1"/>
            <p:nvPr/>
          </p:nvSpPr>
          <p:spPr>
            <a:xfrm>
              <a:off x="9415455" y="4021951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2D83B6-A2A5-156E-F0C6-F168B07C994E}"/>
                </a:ext>
              </a:extLst>
            </p:cNvPr>
            <p:cNvSpPr txBox="1"/>
            <p:nvPr/>
          </p:nvSpPr>
          <p:spPr>
            <a:xfrm>
              <a:off x="7192888" y="2412833"/>
              <a:ext cx="1885713" cy="338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HCT Referral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BA32904-C352-6C0B-49F4-FF1E436C17DF}"/>
                </a:ext>
              </a:extLst>
            </p:cNvPr>
            <p:cNvSpPr/>
            <p:nvPr/>
          </p:nvSpPr>
          <p:spPr>
            <a:xfrm>
              <a:off x="5547297" y="4712597"/>
              <a:ext cx="143802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Donor search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5252A14-6F0A-C490-76E2-099FBD34BFCB}"/>
                </a:ext>
              </a:extLst>
            </p:cNvPr>
            <p:cNvCxnSpPr>
              <a:cxnSpLocks/>
              <a:stCxn id="39" idx="2"/>
              <a:endCxn id="10" idx="0"/>
            </p:cNvCxnSpPr>
            <p:nvPr/>
          </p:nvCxnSpPr>
          <p:spPr>
            <a:xfrm>
              <a:off x="8135745" y="2751387"/>
              <a:ext cx="0" cy="2480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0354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DA308A-FAE1-F9EB-97B3-B525A223C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3E0E2C8-20C4-5A26-A680-D70602968BF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8792" y="364893"/>
            <a:ext cx="3656638" cy="85430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87707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E19484-C58A-B0FC-0509-28226F853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561" y="467620"/>
            <a:ext cx="39805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4000" b="1" dirty="0">
                <a:solidFill>
                  <a:srgbClr val="2D2D8A"/>
                </a:solidFill>
              </a:rPr>
              <a:t>Allogeneic HCT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A61B653-84BE-9EAC-B9A8-DE3590B894AE}"/>
              </a:ext>
            </a:extLst>
          </p:cNvPr>
          <p:cNvSpPr txBox="1">
            <a:spLocks/>
          </p:cNvSpPr>
          <p:nvPr/>
        </p:nvSpPr>
        <p:spPr bwMode="auto">
          <a:xfrm>
            <a:off x="953971" y="1563867"/>
            <a:ext cx="10739412" cy="394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The only potentially curative treatment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Eliminates malignant hematopoietic clones through conditioning chemo-radiotherapy and graft-versus-leukemia (GVL) effects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Restores hematopoiesis with donor-derived progenitor cells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Associated with significant risks of transplant-related mortality/morbidity (GVHD, infection, organ toxicity, graft failure)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6E1949-102D-D3EB-E5D3-8EF583D6CB01}"/>
              </a:ext>
            </a:extLst>
          </p:cNvPr>
          <p:cNvCxnSpPr/>
          <p:nvPr/>
        </p:nvCxnSpPr>
        <p:spPr>
          <a:xfrm>
            <a:off x="632012" y="141194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48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extLst>
              <a:ext uri="{FF2B5EF4-FFF2-40B4-BE49-F238E27FC236}">
                <a16:creationId xmlns:a16="http://schemas.microsoft.com/office/drawing/2014/main" id="{C338309E-732D-726C-026C-BFEB2009F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399" y="2059545"/>
            <a:ext cx="886762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3600" dirty="0" err="1">
                <a:solidFill>
                  <a:srgbClr val="000000"/>
                </a:solidFill>
              </a:rPr>
              <a:t>Myelo</a:t>
            </a:r>
            <a:r>
              <a:rPr lang="en-US" sz="3600" dirty="0">
                <a:solidFill>
                  <a:srgbClr val="000000"/>
                </a:solidFill>
              </a:rPr>
              <a:t> (=bone marrow)</a:t>
            </a:r>
          </a:p>
          <a:p>
            <a:pPr algn="ctr">
              <a:buFontTx/>
              <a:buChar char="•"/>
            </a:pPr>
            <a:endParaRPr lang="en-US" sz="36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Dysplastic (=looks funny in shape/size)</a:t>
            </a:r>
          </a:p>
          <a:p>
            <a:pPr algn="ctr">
              <a:buFontTx/>
              <a:buChar char="•"/>
            </a:pPr>
            <a:endParaRPr lang="en-US" sz="36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Syndrome (=we don’t really know what it is)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AD640-1F5D-68C7-A667-0A35CC252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959" y="523565"/>
            <a:ext cx="6135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Myelodysplastic Syndrome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D59D9E-71F3-1E8A-67CF-EC36C5935EBF}"/>
              </a:ext>
            </a:extLst>
          </p:cNvPr>
          <p:cNvCxnSpPr/>
          <p:nvPr/>
        </p:nvCxnSpPr>
        <p:spPr>
          <a:xfrm>
            <a:off x="632012" y="141194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60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EAF6C-0B39-96FF-CFC9-493C7CD9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959" y="523565"/>
            <a:ext cx="67249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Components of the syndrome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C128F6B-79DB-5637-EEE8-E7CE5A4D1B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820901"/>
              </p:ext>
            </p:extLst>
          </p:nvPr>
        </p:nvGraphicFramePr>
        <p:xfrm>
          <a:off x="2422959" y="1169896"/>
          <a:ext cx="8013823" cy="5513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B1F86A-9D8F-3A38-EAB3-107E8646DE7B}"/>
              </a:ext>
            </a:extLst>
          </p:cNvPr>
          <p:cNvCxnSpPr/>
          <p:nvPr/>
        </p:nvCxnSpPr>
        <p:spPr>
          <a:xfrm>
            <a:off x="632012" y="141194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85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CE24FB-56E1-F439-3639-1341DDBAB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50704"/>
              </p:ext>
            </p:extLst>
          </p:nvPr>
        </p:nvGraphicFramePr>
        <p:xfrm>
          <a:off x="1766885" y="2864784"/>
          <a:ext cx="8240892" cy="211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8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65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Feature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ICUS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IDUS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CHIP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CCUS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MDS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Somatic mutation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Clonal </a:t>
                      </a:r>
                      <a:r>
                        <a:rPr lang="en-US" dirty="0" err="1"/>
                        <a:t>karyotipic</a:t>
                      </a:r>
                      <a:r>
                        <a:rPr lang="en-US" dirty="0"/>
                        <a:t> abnormality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+/-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+/-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+/-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Marrow dysplasia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r>
                        <a:rPr lang="en-US" dirty="0" err="1"/>
                        <a:t>Cytopenia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CAA734-0521-D914-6A2B-FF1EFDE64820}"/>
              </a:ext>
            </a:extLst>
          </p:cNvPr>
          <p:cNvSpPr txBox="1"/>
          <p:nvPr/>
        </p:nvSpPr>
        <p:spPr>
          <a:xfrm>
            <a:off x="1409146" y="366672"/>
            <a:ext cx="820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</a:rPr>
              <a:t>Indolent Myeloid Hematopoietic Disorders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27E555-2D4C-60F3-CC4E-3D84B1FC7999}"/>
              </a:ext>
            </a:extLst>
          </p:cNvPr>
          <p:cNvSpPr/>
          <p:nvPr/>
        </p:nvSpPr>
        <p:spPr>
          <a:xfrm>
            <a:off x="1809717" y="1337221"/>
            <a:ext cx="7605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0"/>
              <a:buChar char="Ø"/>
            </a:pPr>
            <a:r>
              <a:rPr lang="en-US" sz="2000" dirty="0"/>
              <a:t> Idiopathic </a:t>
            </a:r>
            <a:r>
              <a:rPr lang="en-US" sz="2000" dirty="0" err="1"/>
              <a:t>Cytopenias</a:t>
            </a:r>
            <a:r>
              <a:rPr lang="en-US" sz="2000" dirty="0"/>
              <a:t> of Unknown Significance (ICUS)</a:t>
            </a:r>
          </a:p>
          <a:p>
            <a:pPr>
              <a:buFont typeface="Wingdings" charset="0"/>
              <a:buChar char="Ø"/>
            </a:pPr>
            <a:r>
              <a:rPr lang="en-US" sz="2000" dirty="0"/>
              <a:t> Idiopathic Dysplasia of Unknown Significance (IDUS)</a:t>
            </a:r>
          </a:p>
          <a:p>
            <a:pPr>
              <a:buFont typeface="Wingdings" charset="0"/>
              <a:buChar char="Ø"/>
            </a:pPr>
            <a:r>
              <a:rPr lang="en-US" sz="2000" dirty="0"/>
              <a:t> Clonal Hematopoiesis of Indeterminate Potential (CHIP)</a:t>
            </a:r>
          </a:p>
          <a:p>
            <a:pPr>
              <a:buFont typeface="Wingdings" charset="0"/>
              <a:buChar char="Ø"/>
            </a:pPr>
            <a:r>
              <a:rPr lang="en-US" sz="2000" dirty="0"/>
              <a:t> Clonal </a:t>
            </a:r>
            <a:r>
              <a:rPr lang="en-US" sz="2000" dirty="0" err="1"/>
              <a:t>Cytopenias</a:t>
            </a:r>
            <a:r>
              <a:rPr lang="en-US" sz="2000" dirty="0"/>
              <a:t> of Unknown Significance (CCUS)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26AA0A6-F50B-F8AD-146C-E5C6E107FBE1}"/>
              </a:ext>
            </a:extLst>
          </p:cNvPr>
          <p:cNvSpPr/>
          <p:nvPr/>
        </p:nvSpPr>
        <p:spPr bwMode="auto">
          <a:xfrm>
            <a:off x="4554488" y="5079437"/>
            <a:ext cx="138023" cy="21566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82DD1-4B32-2BF2-2A2A-3B0695AC8605}"/>
              </a:ext>
            </a:extLst>
          </p:cNvPr>
          <p:cNvSpPr txBox="1"/>
          <p:nvPr/>
        </p:nvSpPr>
        <p:spPr>
          <a:xfrm>
            <a:off x="3811179" y="5391391"/>
            <a:ext cx="1624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Likely immune-mediated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85444-5E06-FACA-D7BA-54A7DA7FD27F}"/>
              </a:ext>
            </a:extLst>
          </p:cNvPr>
          <p:cNvSpPr txBox="1"/>
          <p:nvPr/>
        </p:nvSpPr>
        <p:spPr>
          <a:xfrm>
            <a:off x="7414145" y="5391391"/>
            <a:ext cx="162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Cloncal</a:t>
            </a:r>
            <a:r>
              <a:rPr lang="en-US" sz="1600" dirty="0"/>
              <a:t> hematopoietic disease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E652293-4AAD-5BBD-9DDC-6FE7A94DF39B}"/>
              </a:ext>
            </a:extLst>
          </p:cNvPr>
          <p:cNvSpPr/>
          <p:nvPr/>
        </p:nvSpPr>
        <p:spPr bwMode="auto">
          <a:xfrm>
            <a:off x="8226464" y="5079436"/>
            <a:ext cx="138023" cy="21566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36DE888-702C-B30A-1417-A11D82576D5E}"/>
              </a:ext>
            </a:extLst>
          </p:cNvPr>
          <p:cNvSpPr/>
          <p:nvPr/>
        </p:nvSpPr>
        <p:spPr bwMode="auto">
          <a:xfrm rot="16200000">
            <a:off x="6330317" y="4662845"/>
            <a:ext cx="131552" cy="1222795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D696B-31DC-95D2-84E2-BA2C6BD13CF9}"/>
              </a:ext>
            </a:extLst>
          </p:cNvPr>
          <p:cNvSpPr txBox="1"/>
          <p:nvPr/>
        </p:nvSpPr>
        <p:spPr>
          <a:xfrm>
            <a:off x="5612662" y="5468335"/>
            <a:ext cx="1624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Not a disease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4B81C7-3936-A913-9A59-BCB4D79189D1}"/>
              </a:ext>
            </a:extLst>
          </p:cNvPr>
          <p:cNvCxnSpPr/>
          <p:nvPr/>
        </p:nvCxnSpPr>
        <p:spPr>
          <a:xfrm>
            <a:off x="685693" y="1147678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3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5CA83ED1-F5DD-71CD-DC6E-430E11073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294" y="424092"/>
            <a:ext cx="909956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000090"/>
                </a:solidFill>
                <a:latin typeface="Arial" charset="0"/>
                <a:cs typeface="Arial" charset="0"/>
              </a:rPr>
              <a:t>Components of MDS diagnosis and spectrum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C4E60DC-E967-0ADD-0676-A0304218E6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651483"/>
              </p:ext>
            </p:extLst>
          </p:nvPr>
        </p:nvGraphicFramePr>
        <p:xfrm>
          <a:off x="2176824" y="1055138"/>
          <a:ext cx="7196668" cy="495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7A9EFAB-4F04-C014-F684-3307EB909CE4}"/>
              </a:ext>
            </a:extLst>
          </p:cNvPr>
          <p:cNvSpPr/>
          <p:nvPr/>
        </p:nvSpPr>
        <p:spPr>
          <a:xfrm>
            <a:off x="6121925" y="1786899"/>
            <a:ext cx="792805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CHIP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864D5F-0C0F-D732-EC1E-52B1AA81CB12}"/>
              </a:ext>
            </a:extLst>
          </p:cNvPr>
          <p:cNvSpPr/>
          <p:nvPr/>
        </p:nvSpPr>
        <p:spPr>
          <a:xfrm>
            <a:off x="7315207" y="4937640"/>
            <a:ext cx="797439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ICUS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7E4B2-8998-59AE-C883-E87F624E38A5}"/>
              </a:ext>
            </a:extLst>
          </p:cNvPr>
          <p:cNvSpPr/>
          <p:nvPr/>
        </p:nvSpPr>
        <p:spPr>
          <a:xfrm>
            <a:off x="3380246" y="5232407"/>
            <a:ext cx="797439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IDUS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8C5D23-CC94-5259-6907-AE862AD0142B}"/>
              </a:ext>
            </a:extLst>
          </p:cNvPr>
          <p:cNvSpPr/>
          <p:nvPr/>
        </p:nvSpPr>
        <p:spPr>
          <a:xfrm>
            <a:off x="5951078" y="3305638"/>
            <a:ext cx="911402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CCUS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932726-6819-D24F-41E2-BBBEDFC1A981}"/>
              </a:ext>
            </a:extLst>
          </p:cNvPr>
          <p:cNvSpPr/>
          <p:nvPr/>
        </p:nvSpPr>
        <p:spPr>
          <a:xfrm>
            <a:off x="5101525" y="3787901"/>
            <a:ext cx="1096574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/>
              <a:t>MDS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60512-1AA7-A44C-5F38-8EDE67C9BE25}"/>
              </a:ext>
            </a:extLst>
          </p:cNvPr>
          <p:cNvSpPr txBox="1"/>
          <p:nvPr/>
        </p:nvSpPr>
        <p:spPr>
          <a:xfrm>
            <a:off x="3585731" y="6347853"/>
            <a:ext cx="502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Aplastic anemia with clonal hematopoiesis?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0664BF-E506-C298-4902-257E150B92BA}"/>
              </a:ext>
            </a:extLst>
          </p:cNvPr>
          <p:cNvCxnSpPr/>
          <p:nvPr/>
        </p:nvCxnSpPr>
        <p:spPr>
          <a:xfrm>
            <a:off x="685693" y="1147678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68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01DDEC-92B7-5517-5329-A64AE8E82552}"/>
              </a:ext>
            </a:extLst>
          </p:cNvPr>
          <p:cNvCxnSpPr/>
          <p:nvPr/>
        </p:nvCxnSpPr>
        <p:spPr>
          <a:xfrm>
            <a:off x="565314" y="1203661"/>
            <a:ext cx="1106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>
            <a:extLst>
              <a:ext uri="{FF2B5EF4-FFF2-40B4-BE49-F238E27FC236}">
                <a16:creationId xmlns:a16="http://schemas.microsoft.com/office/drawing/2014/main" id="{A9D55044-94F2-89DD-9CC5-5BBC78729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16" y="1381398"/>
            <a:ext cx="39581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</a:rPr>
              <a:t>IPSS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cytopenia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cytogenetics</a:t>
            </a:r>
            <a:r>
              <a:rPr lang="en-US" dirty="0">
                <a:solidFill>
                  <a:srgbClr val="000000"/>
                </a:solidFill>
              </a:rPr>
              <a:t>, %blasts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353966-2B2C-7EC6-67FC-953F6E061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4" y="2328575"/>
            <a:ext cx="3149182" cy="39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62F4337-2492-6540-57FF-64272551B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61" y="2328575"/>
            <a:ext cx="3417115" cy="371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755DAA32-696A-04BC-BCCD-8736503BA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8183" y="308942"/>
            <a:ext cx="6484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4000" b="1" dirty="0">
                <a:solidFill>
                  <a:srgbClr val="000090"/>
                </a:solidFill>
              </a:rPr>
              <a:t>Prognosis: risk from MDS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F89988C-0ED1-9D81-3697-6EC5FF071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89" y="1409380"/>
            <a:ext cx="39581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</a:rPr>
              <a:t>IPSS-R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cytopenia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cytogenetics</a:t>
            </a:r>
            <a:r>
              <a:rPr lang="en-US" dirty="0">
                <a:solidFill>
                  <a:srgbClr val="000000"/>
                </a:solidFill>
              </a:rPr>
              <a:t>, %blasts </a:t>
            </a:r>
          </a:p>
        </p:txBody>
      </p:sp>
      <p:pic>
        <p:nvPicPr>
          <p:cNvPr id="1026" name="Picture 2" descr="page1image2279668544">
            <a:extLst>
              <a:ext uri="{FF2B5EF4-FFF2-40B4-BE49-F238E27FC236}">
                <a16:creationId xmlns:a16="http://schemas.microsoft.com/office/drawing/2014/main" id="{0D813E02-D439-A949-B5AC-4A250EE47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741" y="2454538"/>
            <a:ext cx="3115355" cy="400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E0A2940C-0C7A-D992-D862-6A8550492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616" y="1377320"/>
            <a:ext cx="38876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</a:rPr>
              <a:t>IPSS-M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cytopenia, cytogenetics, %blasts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Somatic mutations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D83E7D-F168-F324-1AE2-795556A7A60A}"/>
              </a:ext>
            </a:extLst>
          </p:cNvPr>
          <p:cNvSpPr txBox="1"/>
          <p:nvPr/>
        </p:nvSpPr>
        <p:spPr>
          <a:xfrm>
            <a:off x="9002650" y="6425992"/>
            <a:ext cx="3012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4D4D4D"/>
                </a:solidFill>
                <a:effectLst/>
                <a:latin typeface="OTNEJMScalaSansLF"/>
              </a:rPr>
              <a:t>NEJM Evid 2022;1(7)</a:t>
            </a:r>
          </a:p>
          <a:p>
            <a:pPr algn="l"/>
            <a:r>
              <a:rPr lang="en-US" sz="1200" b="1" i="0" dirty="0">
                <a:solidFill>
                  <a:srgbClr val="4D4D4D"/>
                </a:solidFill>
                <a:effectLst/>
                <a:latin typeface="OTNEJMScalaSansLF"/>
              </a:rPr>
              <a:t>DOI: 10.1056/EVIDoa2200008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9898BF-EDC7-90DB-2435-348C2DFBB3BD}"/>
              </a:ext>
            </a:extLst>
          </p:cNvPr>
          <p:cNvSpPr txBox="1"/>
          <p:nvPr/>
        </p:nvSpPr>
        <p:spPr>
          <a:xfrm>
            <a:off x="1128269" y="6276258"/>
            <a:ext cx="25862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4D4D4D"/>
                </a:solidFill>
                <a:effectLst/>
                <a:latin typeface="OTNEJMScalaSansLF"/>
              </a:rPr>
              <a:t>Blood</a:t>
            </a:r>
            <a:r>
              <a:rPr lang="en-US" sz="1200" b="0" i="0" dirty="0">
                <a:solidFill>
                  <a:srgbClr val="4D4D4D"/>
                </a:solidFill>
                <a:effectLst/>
                <a:latin typeface="OTNEJMScalaSansLF"/>
              </a:rPr>
              <a:t> 1997;89:2079–2088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DA1722-51F1-3494-6F38-026FA2D8BAEC}"/>
              </a:ext>
            </a:extLst>
          </p:cNvPr>
          <p:cNvSpPr txBox="1"/>
          <p:nvPr/>
        </p:nvSpPr>
        <p:spPr>
          <a:xfrm>
            <a:off x="5217027" y="6280414"/>
            <a:ext cx="3149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4D4D4D"/>
                </a:solidFill>
                <a:effectLst/>
                <a:latin typeface="OTNEJMScalaSansLF"/>
              </a:rPr>
              <a:t>Blood</a:t>
            </a:r>
            <a:r>
              <a:rPr lang="en-US" sz="1200" b="0" i="0" dirty="0">
                <a:solidFill>
                  <a:srgbClr val="4D4D4D"/>
                </a:solidFill>
                <a:effectLst/>
                <a:latin typeface="OTNEJMScalaSansLF"/>
              </a:rPr>
              <a:t> 2012;120:2454–2465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2192501"/>
      </p:ext>
    </p:extLst>
  </p:cSld>
  <p:clrMapOvr>
    <a:masterClrMapping/>
  </p:clrMapOvr>
</p:sld>
</file>

<file path=ppt/theme/theme1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qu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1811</Words>
  <Application>Microsoft Macintosh PowerPoint</Application>
  <PresentationFormat>Widescreen</PresentationFormat>
  <Paragraphs>342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AdvOT3b30f6db.B</vt:lpstr>
      <vt:lpstr>AdvOT46dcae81</vt:lpstr>
      <vt:lpstr>AdvOT46dcae81+20</vt:lpstr>
      <vt:lpstr>AdvOT65f8a23b.I</vt:lpstr>
      <vt:lpstr>AdvOT8a0d451b.B</vt:lpstr>
      <vt:lpstr>AdvTT51434264</vt:lpstr>
      <vt:lpstr>AdvTT6780a46b</vt:lpstr>
      <vt:lpstr>NexusSerif</vt:lpstr>
      <vt:lpstr>OTNEJMScalaSansLF</vt:lpstr>
      <vt:lpstr>Whitney Light</vt:lpstr>
      <vt:lpstr>Arial</vt:lpstr>
      <vt:lpstr>Calibri</vt:lpstr>
      <vt:lpstr>Courier New</vt:lpstr>
      <vt:lpstr>Helvetica</vt:lpstr>
      <vt:lpstr>Tisa Offc Serif Pro Thin</vt:lpstr>
      <vt:lpstr>Wingdings</vt:lpstr>
      <vt:lpstr>Blue</vt:lpstr>
      <vt:lpstr>Aqua</vt:lpstr>
      <vt:lpstr>Green</vt:lpstr>
      <vt:lpstr>Purple</vt:lpstr>
      <vt:lpstr>Orange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Searle</dc:creator>
  <cp:lastModifiedBy>Microsoft Office User</cp:lastModifiedBy>
  <cp:revision>174</cp:revision>
  <dcterms:created xsi:type="dcterms:W3CDTF">2022-01-18T18:05:43Z</dcterms:created>
  <dcterms:modified xsi:type="dcterms:W3CDTF">2023-07-15T13:14:03Z</dcterms:modified>
</cp:coreProperties>
</file>