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782" r:id="rId3"/>
    <p:sldId id="258" r:id="rId4"/>
    <p:sldId id="773" r:id="rId5"/>
    <p:sldId id="775" r:id="rId6"/>
    <p:sldId id="774" r:id="rId7"/>
    <p:sldId id="776" r:id="rId8"/>
    <p:sldId id="777" r:id="rId9"/>
    <p:sldId id="778" r:id="rId10"/>
    <p:sldId id="779" r:id="rId11"/>
    <p:sldId id="780" r:id="rId12"/>
    <p:sldId id="7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82"/>
    <p:restoredTop sz="96695"/>
  </p:normalViewPr>
  <p:slideViewPr>
    <p:cSldViewPr snapToGrid="0" snapToObjects="1">
      <p:cViewPr varScale="1">
        <p:scale>
          <a:sx n="134" d="100"/>
          <a:sy n="134" d="100"/>
        </p:scale>
        <p:origin x="384" y="176"/>
      </p:cViewPr>
      <p:guideLst/>
    </p:cSldViewPr>
  </p:slideViewPr>
  <p:outlineViewPr>
    <p:cViewPr>
      <p:scale>
        <a:sx n="33" d="100"/>
        <a:sy n="33" d="100"/>
      </p:scale>
      <p:origin x="0" y="-6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37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D881CD-23BE-3044-B2C7-E5E359E51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52A362-3275-024A-B04A-1D175B40B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48681-7FB5-2548-813D-0FEB56A4A0F9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4B4CF-5B33-B543-A74C-708F89EF08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9BEA7-228F-EC41-8EED-FD9A503A7C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5B96D-E86B-D249-9E06-1FDC107A2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95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08664-6665-5347-A709-F112E70086C1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9D8B0-A449-3843-9885-6D3CA3C08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3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7FC30-2551-B94C-BB26-85118E47B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29" y="6349733"/>
            <a:ext cx="1818974" cy="431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14060-C04C-0145-8B6C-0EC603710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3026" y="6337526"/>
            <a:ext cx="1818974" cy="5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1527-F74A-0743-AB73-9A83A160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DD870-F5AF-834E-A213-77BC9A6BC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72A98-71B0-094C-B14A-46ECA071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CC886-4FAE-F04E-868C-7215162B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67A3E-F923-9D45-ACCF-EACC1583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8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751C5-DB28-A44A-842F-FD8BD846A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5B9FC-5031-E644-B32E-12BF1293B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BC9D-111B-6D4A-B960-3E0679B5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80B23-3D3C-D249-AC69-6904716F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83D6-82E7-8E42-A48D-CF86BBA6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2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1752-BB87-964C-B68D-E0B1D0E2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4FC8-563C-8B46-8B86-765455EA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A69E5-4D48-6C4C-8AF7-C7380DB0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E3140-4DBD-CD4A-A08D-23331D9F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DCAE-6B03-D44F-B1BB-8ED11629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1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9639-36B9-294B-A037-05818209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7105-F966-2749-868F-03C5AC99F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5159-DFB5-5B47-87AA-B1EC488C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F3D1B-44D2-574A-8D1A-8C3B9479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9102-FFE7-6447-BB39-3F729856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9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F32F-FA65-3D40-A39A-407F3D11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67D96-F6BF-1A45-A1A0-8173019E8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3F124-F4C4-3149-A49B-9FEDCABAF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B2D06-703D-0447-BE15-2040AC3E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42B6-E197-B24A-8A06-5491AF29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6C5FC-133B-634C-9C3A-7BA42C65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DFB3-A530-544A-B96C-5298B075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BC1C4-E664-8E47-9B1C-858CA7E01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425E8-6678-CB4B-A7E0-88DF7D00C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3834C-5436-1C45-9913-A084B4969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DB4BC-89DE-0F49-87DA-E8B1D29A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FE2DDA-E7BB-1041-ACEA-4A3660CE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CD408-598B-1245-A703-20B95689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0DEAB-77BB-3E47-862F-09752C25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8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2374-74A0-1C4D-9540-193BB482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C8E26-4438-0E48-9609-D8BE3C34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F59BC-F305-7844-9094-1268A83D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9F111-752F-8F46-9587-199D434C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8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9C2F0-2CD4-1B4E-AFC6-540365F0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0F528-2BFE-344A-B678-359979D7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8DC8C-C93C-944E-8F7E-5E142A47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8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D530-2FEF-D045-BF73-4DECAE1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B8EC-37C9-E44B-B3C9-7DCD4D11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5AB72-DBF0-8A4E-9486-A7F4655B4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CAC6B-E501-F64A-90CB-6D44AF2C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B0D48-C1C3-444D-ADD6-FF0613D7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1D77-9CEB-5940-B915-21C7BF95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9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155D-8CFD-7744-92CD-496E7BB3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46AF8-8C64-0444-9843-BB29BECAA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F30F2-6688-7747-9C39-F56A454E6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6E29-63B3-1941-8B54-2D829D4D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0BEC4-2961-A441-8CB9-AB580E1D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3E44C-61ED-5E40-9AFF-B5DBEE64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2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34EAE-C4B2-6441-9F49-F008464E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21B31-889F-D940-9C72-F259579D8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AA890-21BD-FC4E-AB77-D651AF14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F15C8-99C6-C246-B3C6-FECC88A5408A}" type="datetimeFigureOut">
              <a:rPr lang="en-US" smtClean="0"/>
              <a:t>7/14/23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BC83E-88ED-F14D-8A1D-9B184F0E4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D0CC3-FDAE-BC40-A0AD-3076C8F1E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4C94-229F-CE4B-8312-3F03D3D67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5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02823E-0165-B740-94F7-9EA31C6DBFA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0740" y="1296806"/>
            <a:ext cx="1093389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b="1" dirty="0">
                <a:solidFill>
                  <a:srgbClr val="233DE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Myelodysplastic Syndromes</a:t>
            </a:r>
            <a:br>
              <a:rPr lang="en-US" altLang="en-US" sz="4000" b="1" dirty="0">
                <a:solidFill>
                  <a:srgbClr val="233DE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233DE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Non-Transplant Management</a:t>
            </a:r>
            <a:endParaRPr lang="en-US" altLang="en-US" sz="4000" dirty="0">
              <a:solidFill>
                <a:srgbClr val="233DE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592039-7DB9-ED43-8500-EADCA9F7674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841885" y="3342626"/>
            <a:ext cx="8000999" cy="9389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Paul J. Shami, M.D.</a:t>
            </a:r>
          </a:p>
          <a:p>
            <a:pPr marL="0" indent="0" algn="ctr"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Division of Hematology and Hematologic Malignancies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Huntsman Cancer Center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University of Utah</a:t>
            </a:r>
          </a:p>
          <a:p>
            <a:pPr marL="0" indent="0" algn="ctr">
              <a:buNone/>
            </a:pP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44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253730"/>
            <a:ext cx="8505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32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Prognostic System Molecular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19F11-593C-494C-B0B8-A8683DA2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443488"/>
            <a:ext cx="11125200" cy="44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356" y="47280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28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– Low Risk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95" y="1609725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Treat if clinically significant low blood counts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Clinical trial if available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Transfusion support as needed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Iron chelation therapy if indicated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If significant anemia and 5q- present: Lenalidomide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Erythropoietin (if erythropoietin level below 500 mU/mL) +/- G-CSF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Luspatercept (SF3B1 mutation or ring sideroblasts &gt;15%)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Antithymocyte globulin/cyclosporine/eltrombopag in selected patients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Chemotherapy (azacitidine or decitabine or decitabine/cedazuridine)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0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356" y="47280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32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– High Risk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20" y="2533650"/>
            <a:ext cx="10963071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Clinical trial if available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Chemotherapy (azacitidine or decitabine or decitabine/cedazuridine)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Bone marrow transplant if feasible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8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49" y="273050"/>
            <a:ext cx="9267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Cells Production in the Bone Marrow </a:t>
            </a:r>
          </a:p>
        </p:txBody>
      </p:sp>
      <p:pic>
        <p:nvPicPr>
          <p:cNvPr id="4" name="Picture 3" descr="slide_8">
            <a:extLst>
              <a:ext uri="{FF2B5EF4-FFF2-40B4-BE49-F238E27FC236}">
                <a16:creationId xmlns:a16="http://schemas.microsoft.com/office/drawing/2014/main" id="{659079FE-E78F-CD4C-94FF-BF792E11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813" y="1187450"/>
            <a:ext cx="87122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62520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21" y="2219325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type of bone marrow cancer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Manifested by low blood counts (low white blood cells, low red blood cells, low platelets)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Associated with a more or less high risk of developing acute myeloid leukemia</a:t>
            </a:r>
          </a:p>
        </p:txBody>
      </p:sp>
    </p:spTree>
    <p:extLst>
      <p:ext uri="{BB962C8B-B14F-4D97-AF65-F5344CB8AC3E}">
        <p14:creationId xmlns:p14="http://schemas.microsoft.com/office/powerpoint/2010/main" val="134839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520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21" y="2152650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About 20,000 new cases per year in the USA (likely an underestimate)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Mostly seen older patients (&gt; 60)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Incidence increases with age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Survival varies depending on risk category</a:t>
            </a:r>
          </a:p>
        </p:txBody>
      </p:sp>
    </p:spTree>
    <p:extLst>
      <p:ext uri="{BB962C8B-B14F-4D97-AF65-F5344CB8AC3E}">
        <p14:creationId xmlns:p14="http://schemas.microsoft.com/office/powerpoint/2010/main" val="51323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99" y="68235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64" y="2486025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Cause generally unknown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Exposure to radiation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Certain chemotherapy drugs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Certain chemical exposures (benzene and others)</a:t>
            </a:r>
          </a:p>
        </p:txBody>
      </p:sp>
    </p:spTree>
    <p:extLst>
      <p:ext uri="{BB962C8B-B14F-4D97-AF65-F5344CB8AC3E}">
        <p14:creationId xmlns:p14="http://schemas.microsoft.com/office/powerpoint/2010/main" val="411730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99" y="66330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64" y="2276475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Frequently asymptomatic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Symptoms related to type and degree of low blood counts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Shortness of breath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Bruising and bleeding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Fevers and infections</a:t>
            </a:r>
          </a:p>
        </p:txBody>
      </p:sp>
    </p:spTree>
    <p:extLst>
      <p:ext uri="{BB962C8B-B14F-4D97-AF65-F5344CB8AC3E}">
        <p14:creationId xmlns:p14="http://schemas.microsoft.com/office/powerpoint/2010/main" val="322814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4423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68526C-46F5-E548-84BC-ED35D37B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21" y="1733550"/>
            <a:ext cx="109630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514350" indent="-5143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History and physical exam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blood count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Iron, Vitamin B12, Folate level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Erythropoietin level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Bone marrow biopsy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Morphology (cell appearance under the microscope)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Flow cytometry (identification of abnormal cells)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abnormalities (chromosomes and DNA mutations)</a:t>
            </a:r>
          </a:p>
        </p:txBody>
      </p:sp>
    </p:spTree>
    <p:extLst>
      <p:ext uri="{BB962C8B-B14F-4D97-AF65-F5344CB8AC3E}">
        <p14:creationId xmlns:p14="http://schemas.microsoft.com/office/powerpoint/2010/main" val="59956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4423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44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C56D5-B6A3-8742-A927-F2C85B75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250"/>
            <a:ext cx="12192000" cy="39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697FE7-6CE2-8047-9183-16B15153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75" y="168005"/>
            <a:ext cx="8505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Syndromes</a:t>
            </a:r>
          </a:p>
          <a:p>
            <a:pPr algn="ctr"/>
            <a:r>
              <a:rPr lang="en-US" altLang="en-US" sz="3200" b="1" dirty="0">
                <a:solidFill>
                  <a:srgbClr val="233D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International Prognostic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8CA55-DB90-AC47-8817-BFE497BC1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00150"/>
            <a:ext cx="6794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AADB5-F72C-6B44-89CA-0A7144EB6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4057650"/>
            <a:ext cx="61468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17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314</Words>
  <Application>Microsoft Macintosh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Calibri Light</vt:lpstr>
      <vt:lpstr>Office Theme</vt:lpstr>
      <vt:lpstr>Myelodysplastic Syndromes Non-Transplant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Shami</dc:creator>
  <cp:lastModifiedBy>Paul Shami</cp:lastModifiedBy>
  <cp:revision>209</cp:revision>
  <dcterms:created xsi:type="dcterms:W3CDTF">2021-10-18T18:14:15Z</dcterms:created>
  <dcterms:modified xsi:type="dcterms:W3CDTF">2023-07-15T02:57:51Z</dcterms:modified>
</cp:coreProperties>
</file>