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44.jpg" ContentType="image/jpg"/>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6" r:id="rId3"/>
  </p:sldMasterIdLst>
  <p:notesMasterIdLst>
    <p:notesMasterId r:id="rId52"/>
  </p:notesMasterIdLst>
  <p:sldIdLst>
    <p:sldId id="410" r:id="rId4"/>
    <p:sldId id="431" r:id="rId5"/>
    <p:sldId id="432" r:id="rId6"/>
    <p:sldId id="626" r:id="rId7"/>
    <p:sldId id="627" r:id="rId8"/>
    <p:sldId id="628" r:id="rId9"/>
    <p:sldId id="269" r:id="rId10"/>
    <p:sldId id="270" r:id="rId11"/>
    <p:sldId id="274" r:id="rId12"/>
    <p:sldId id="273" r:id="rId13"/>
    <p:sldId id="629" r:id="rId14"/>
    <p:sldId id="281" r:id="rId15"/>
    <p:sldId id="305" r:id="rId16"/>
    <p:sldId id="307" r:id="rId17"/>
    <p:sldId id="308" r:id="rId18"/>
    <p:sldId id="309" r:id="rId19"/>
    <p:sldId id="1297" r:id="rId20"/>
    <p:sldId id="1298" r:id="rId21"/>
    <p:sldId id="397" r:id="rId22"/>
    <p:sldId id="1289" r:id="rId23"/>
    <p:sldId id="1290" r:id="rId24"/>
    <p:sldId id="1291" r:id="rId25"/>
    <p:sldId id="1293" r:id="rId26"/>
    <p:sldId id="1294" r:id="rId27"/>
    <p:sldId id="1305" r:id="rId28"/>
    <p:sldId id="541" r:id="rId29"/>
    <p:sldId id="258" r:id="rId30"/>
    <p:sldId id="597" r:id="rId31"/>
    <p:sldId id="622" r:id="rId32"/>
    <p:sldId id="623" r:id="rId33"/>
    <p:sldId id="613" r:id="rId34"/>
    <p:sldId id="614" r:id="rId35"/>
    <p:sldId id="615" r:id="rId36"/>
    <p:sldId id="610" r:id="rId37"/>
    <p:sldId id="611" r:id="rId38"/>
    <p:sldId id="616" r:id="rId39"/>
    <p:sldId id="617" r:id="rId40"/>
    <p:sldId id="618" r:id="rId41"/>
    <p:sldId id="620" r:id="rId42"/>
    <p:sldId id="625" r:id="rId43"/>
    <p:sldId id="259" r:id="rId44"/>
    <p:sldId id="263" r:id="rId45"/>
    <p:sldId id="266" r:id="rId46"/>
    <p:sldId id="267" r:id="rId47"/>
    <p:sldId id="268" r:id="rId48"/>
    <p:sldId id="1306" r:id="rId49"/>
    <p:sldId id="624" r:id="rId50"/>
    <p:sldId id="26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5"/>
    <p:restoredTop sz="96327"/>
  </p:normalViewPr>
  <p:slideViewPr>
    <p:cSldViewPr snapToGrid="0">
      <p:cViewPr varScale="1">
        <p:scale>
          <a:sx n="88" d="100"/>
          <a:sy n="88" d="100"/>
        </p:scale>
        <p:origin x="192" y="8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4CAAF-B2ED-AA4F-B7B2-DD15D8B5B30F}" type="datetimeFigureOut">
              <a:rPr lang="en-US" smtClean="0"/>
              <a:t>7/15/23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66CA4-3097-2844-9162-294B23787C84}" type="slidenum">
              <a:rPr lang="en-US" smtClean="0"/>
              <a:t>‹#›</a:t>
            </a:fld>
            <a:endParaRPr lang="en-US"/>
          </a:p>
        </p:txBody>
      </p:sp>
    </p:spTree>
    <p:extLst>
      <p:ext uri="{BB962C8B-B14F-4D97-AF65-F5344CB8AC3E}">
        <p14:creationId xmlns:p14="http://schemas.microsoft.com/office/powerpoint/2010/main" val="184188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16079-3C87-6F44-9473-DC1847141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29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50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71F27-5BA4-FB48-A98E-90232329380D}" type="slidenum">
              <a:rPr lang="en-US" smtClean="0"/>
              <a:t>30</a:t>
            </a:fld>
            <a:endParaRPr lang="en-US"/>
          </a:p>
        </p:txBody>
      </p:sp>
    </p:spTree>
    <p:extLst>
      <p:ext uri="{BB962C8B-B14F-4D97-AF65-F5344CB8AC3E}">
        <p14:creationId xmlns:p14="http://schemas.microsoft.com/office/powerpoint/2010/main" val="3034834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358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55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43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65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86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816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462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77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charset="0"/>
              <a:ea typeface="ＭＳ Ｐゴシック" charset="0"/>
              <a:cs typeface="msgothic"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Constitution of a cohort of IBMF patients, likely inherited, with unresolved origin after initial evaluation.</a:t>
            </a:r>
            <a:r>
              <a:rPr lang="en-GB">
                <a:latin typeface="Arial" charset="0"/>
                <a:cs typeface="msgothic" charset="0"/>
              </a:rPr>
              <a:t> *FA diagnosis was performed at initial evaluation, for all patients whose samples were sent in our laboratory, as we previously described, for example, MMC sensitivity in peripheral blood and skin fibroblast cells.</a:t>
            </a:r>
            <a:r>
              <a:rPr lang="en-GB" baseline="33000">
                <a:latin typeface="Arial" charset="0"/>
                <a:cs typeface="msgothic" charset="0"/>
              </a:rPr>
              <a:t>18,19</a:t>
            </a:r>
            <a:r>
              <a:rPr lang="en-GB">
                <a:latin typeface="Arial" charset="0"/>
                <a:cs typeface="msgothic" charset="0"/>
              </a:rPr>
              <a:t> **Typical DBA, SDS, and other CN, and DC patients who were diagnosed up front with these syndromes based on a syndromic presentation were not included in the current </a:t>
            </a:r>
            <a:r>
              <a:rPr lang="en-GB" altLang="en-GB">
                <a:latin typeface="Arial" charset="0"/>
                <a:cs typeface="msgothic" charset="0"/>
              </a:rPr>
              <a:t>“</a:t>
            </a:r>
            <a:r>
              <a:rPr lang="en-GB">
                <a:latin typeface="Arial" charset="0"/>
                <a:cs typeface="msgothic" charset="0"/>
              </a:rPr>
              <a:t>undiagnosed cases</a:t>
            </a:r>
            <a:r>
              <a:rPr lang="en-GB" altLang="en-GB">
                <a:latin typeface="Arial" charset="0"/>
                <a:cs typeface="msgothic" charset="0"/>
              </a:rPr>
              <a:t>”</a:t>
            </a:r>
            <a:r>
              <a:rPr lang="en-GB">
                <a:latin typeface="Arial" charset="0"/>
                <a:cs typeface="msgothic" charset="0"/>
              </a:rPr>
              <a:t> WES study. Nevertheless, we subsequently identified additional patients with mutated DBA, SDS, or DC genes in our cohort through WES analysis. A posteriori, some of these patients had a presentation that might have been recognized as syndromic if fully evaluated. ***Physical abnormalities suggesting an inherited origin included skeletal abnormalities (thumb, jaw, or any limb malformation); neurological defects (developmental delay or intellectual disability, dyspraxia, attention deficit disorder, or abnormal MRI image); growth retardation; skin, nail, or hair abnormalities; genitourinary or renal malformations (renal agenesis, cryptorchidic testis); cardiac abnormalities (valvular heart disease, heart failure); lung abnormalities (mainly restrictive syndrome or fibrosis), liver abnormalities (cirrhosis, fibrosis). BMF, bone marrow failure; MMC, mitomycin C; WES, whole-exome sequencing.</a:t>
            </a:r>
          </a:p>
        </p:txBody>
      </p:sp>
    </p:spTree>
    <p:extLst>
      <p:ext uri="{BB962C8B-B14F-4D97-AF65-F5344CB8AC3E}">
        <p14:creationId xmlns:p14="http://schemas.microsoft.com/office/powerpoint/2010/main" val="76926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82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3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charset="0"/>
              <a:ea typeface="ＭＳ Ｐゴシック" charset="0"/>
              <a:cs typeface="msgothic"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Integrated portrait of IBMF diseases.</a:t>
            </a:r>
            <a:r>
              <a:rPr lang="en-GB">
                <a:latin typeface="Arial" charset="0"/>
                <a:cs typeface="msgothic" charset="0"/>
              </a:rPr>
              <a:t> Genetically defined entities are shown. The genes found mutated in our current IBMF cohort are shown as colored ellipses, the sizes of which correspond to patient frequency; these cases are integrated in an updated general portrait of IBMF diseases.</a:t>
            </a:r>
          </a:p>
        </p:txBody>
      </p:sp>
    </p:spTree>
    <p:extLst>
      <p:ext uri="{BB962C8B-B14F-4D97-AF65-F5344CB8AC3E}">
        <p14:creationId xmlns:p14="http://schemas.microsoft.com/office/powerpoint/2010/main" val="265115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Slide 93: </a:t>
            </a:r>
            <a:r>
              <a:rPr lang="en-US" dirty="0"/>
              <a:t>Allogeneic HCT is the treatment of choice for young patients with severe aplastic anemia who have an HLA-matched sibling donor.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Among 1,081 pediatric patients who underwent transplantation for SAA between 2009 and 2019, the 3-year probabilities (95%CI) of survival were 98% (96-99%), 86% (80-93%), 90% (95-99%), and 76% (69-84%) after transplants with</a:t>
            </a:r>
            <a:r>
              <a:rPr lang="en-US" baseline="0" dirty="0"/>
              <a:t> Matched related donors, Matched unrelated donors, Haploidentical and mismatched unrelated donors</a:t>
            </a:r>
            <a:r>
              <a:rPr lang="en-US" dirty="0"/>
              <a:t>,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Among 1,504 adult patients who underwent transplantation for SAA between 2009 and 2019, the 3-year probabilities (95%CI) of survival were 84% (81-87%), 80% (74-86%), 77% (74-81%), and 62% (54-71%) after transplants with</a:t>
            </a:r>
            <a:r>
              <a:rPr lang="en-US" baseline="0" dirty="0"/>
              <a:t> Matched related donors, Matched unrelated donors, Haploidentical and mismatched unrelated donors</a:t>
            </a:r>
            <a:r>
              <a:rPr lang="en-US" dirty="0"/>
              <a:t>,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a:spcBef>
                <a:spcPts val="0"/>
              </a:spcBef>
              <a:spcAft>
                <a:spcPts val="0"/>
              </a:spcAft>
            </a:pPr>
            <a:r>
              <a:rPr lang="en-US" sz="1200" dirty="0">
                <a:solidFill>
                  <a:srgbClr val="FF0000"/>
                </a:solidFill>
                <a:effectLst/>
                <a:latin typeface="Calibri" panose="020F0502020204030204" pitchFamily="34" charset="0"/>
                <a:ea typeface="DengXian" panose="02010600030101010101" pitchFamily="2" charset="-122"/>
              </a:rPr>
              <a:t>Trend data only is presented and any significant p values reflect global differences between indicated groups and not any specific differences between indicated groups.  Caution interpreting these univariate curves is important as adjustment for other relevant factors using multi-variable analyses has not been done.</a:t>
            </a:r>
            <a:endParaRPr lang="en-US" sz="1200" dirty="0">
              <a:effectLst/>
              <a:latin typeface="Calibri" panose="020F0502020204030204" pitchFamily="34" charset="0"/>
              <a:ea typeface="DengXian"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7D8BB-B0DC-458B-94EA-B6CA89503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3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71F27-5BA4-FB48-A98E-90232329380D}" type="slidenum">
              <a:rPr lang="en-US" smtClean="0"/>
              <a:t>12</a:t>
            </a:fld>
            <a:endParaRPr lang="en-US"/>
          </a:p>
        </p:txBody>
      </p:sp>
    </p:spTree>
    <p:extLst>
      <p:ext uri="{BB962C8B-B14F-4D97-AF65-F5344CB8AC3E}">
        <p14:creationId xmlns:p14="http://schemas.microsoft.com/office/powerpoint/2010/main" val="375951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Slide 93: </a:t>
            </a:r>
            <a:r>
              <a:rPr lang="en-US" dirty="0"/>
              <a:t>Allogeneic HCT is the treatment of choice for young patients with severe aplastic anemia who have an HLA-matched sibling donor.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Among 1,081 pediatric patients who underwent transplantation for SAA between 2009 and 2019, the 3-year probabilities (95%CI) of survival were 98% (96-99%), 86% (80-93%), 90% (95-99%), and 76% (69-84%) after transplants with</a:t>
            </a:r>
            <a:r>
              <a:rPr lang="en-US" baseline="0" dirty="0"/>
              <a:t> Matched related donors, Matched unrelated donors, Haploidentical and mismatched unrelated donors</a:t>
            </a:r>
            <a:r>
              <a:rPr lang="en-US" dirty="0"/>
              <a:t>,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Among 1,504 adult patients who underwent transplantation for SAA between 2009 and 2019, the 3-year probabilities (95%CI) of survival were 84% (81-87%), 80% (74-86%), 77% (74-81%), and 62% (54-71%) after transplants with</a:t>
            </a:r>
            <a:r>
              <a:rPr lang="en-US" baseline="0" dirty="0"/>
              <a:t> Matched related donors, Matched unrelated donors, Haploidentical and mismatched unrelated donors</a:t>
            </a:r>
            <a:r>
              <a:rPr lang="en-US" dirty="0"/>
              <a:t>,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a:spcBef>
                <a:spcPts val="0"/>
              </a:spcBef>
              <a:spcAft>
                <a:spcPts val="0"/>
              </a:spcAft>
            </a:pPr>
            <a:r>
              <a:rPr lang="en-US" sz="1200" dirty="0">
                <a:solidFill>
                  <a:srgbClr val="FF0000"/>
                </a:solidFill>
                <a:effectLst/>
                <a:latin typeface="Calibri" panose="020F0502020204030204" pitchFamily="34" charset="0"/>
                <a:ea typeface="DengXian" panose="02010600030101010101" pitchFamily="2" charset="-122"/>
              </a:rPr>
              <a:t>Trend data only is presented and any significant p values reflect global differences between indicated groups and not any specific differences between indicated groups.  Caution interpreting these univariate curves is important as adjustment for other relevant factors using multi-variable analyses has not been done.</a:t>
            </a:r>
            <a:endParaRPr lang="en-US" sz="1200" dirty="0">
              <a:effectLst/>
              <a:latin typeface="Calibri" panose="020F0502020204030204" pitchFamily="34" charset="0"/>
              <a:ea typeface="DengXian" panose="02010600030101010101" pitchFamily="2" charset="-122"/>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7D8BB-B0DC-458B-94EA-B6CA89503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13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Events for Graft-Failure-Free Survival including death, primary graft failure, secondary graft failure</a:t>
            </a:r>
          </a:p>
          <a:p>
            <a:endParaRPr lang="en-US" sz="1200" dirty="0"/>
          </a:p>
          <a:p>
            <a:r>
              <a:rPr lang="en-US" sz="1200" kern="1200" dirty="0">
                <a:solidFill>
                  <a:schemeClr val="tx1"/>
                </a:solidFill>
                <a:effectLst/>
                <a:latin typeface="+mn-lt"/>
                <a:ea typeface="+mn-ea"/>
                <a:cs typeface="+mn-cs"/>
              </a:rPr>
              <a:t>The survival shown in the single center experience (OS: 94% [90% CI, 88-100]) and multicenter results demonstrated here (OS: 81% [95% CI: 62%- 91%])  have overlapping confidence intervals which is reassuring for the broader applicability of this specific platform in SAA.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1B2F-B7A4-4416-8D41-02EBE22E8F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64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287C1-2393-9D4F-90B7-9590D40A115A}" type="slidenum">
              <a:rPr lang="en-US" smtClean="0"/>
              <a:t>27</a:t>
            </a:fld>
            <a:endParaRPr lang="en-US"/>
          </a:p>
        </p:txBody>
      </p:sp>
    </p:spTree>
    <p:extLst>
      <p:ext uri="{BB962C8B-B14F-4D97-AF65-F5344CB8AC3E}">
        <p14:creationId xmlns:p14="http://schemas.microsoft.com/office/powerpoint/2010/main" val="124389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71F27-5BA4-FB48-A98E-9023232938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44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A84B-5FF2-B453-E40D-E583DF973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C3F58-0EC8-38D3-D16B-203BCF0BCD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C547-5B9E-9C9C-50E4-8C4A6B3574D8}"/>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3411015B-AAEB-3D0A-A116-3683EC143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82F09-400E-4630-3F12-5600AE9536FE}"/>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276675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BF7F-0BA8-5A98-A956-F3F444001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CC2045-095C-3FCC-39E2-2C22C8775B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C5628-1C94-0451-9D1E-28CF7443F524}"/>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30C4279B-098C-87F0-71FA-14BBEFF3C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8B335-CD65-002C-486B-C5797BD60EEC}"/>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218209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920742-56D5-CD22-A076-11C21E6EA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DB4ED-9D7E-E5BE-87A4-812DBDFD3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FEA0A-A8D3-1623-9CB4-6BE435EAC613}"/>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6311EAEA-800C-87DA-2309-2AEA77E3E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A2266-05F5-7FEA-BB9F-CE4B0A0CE29D}"/>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3715910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16435" y="424413"/>
            <a:ext cx="8559131" cy="514773"/>
          </a:xfrm>
          <a:prstGeom prst="rect">
            <a:avLst/>
          </a:prstGeom>
        </p:spPr>
        <p:txBody>
          <a:bodyPr wrap="square" lIns="0" tIns="0" rIns="0" bIns="0">
            <a:spAutoFit/>
          </a:bodyPr>
          <a:lstStyle>
            <a:lvl1pPr>
              <a:defRPr sz="3267"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373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8059" y="330544"/>
            <a:ext cx="9915882" cy="502766"/>
          </a:xfrm>
        </p:spPr>
        <p:txBody>
          <a:bodyPr lIns="0" tIns="0" rIns="0" bIns="0"/>
          <a:lstStyle>
            <a:lvl1pPr>
              <a:defRPr sz="3267" b="1" i="0">
                <a:solidFill>
                  <a:schemeClr val="tx1"/>
                </a:solidFill>
                <a:latin typeface="Arial"/>
                <a:cs typeface="Arial"/>
              </a:defRPr>
            </a:lvl1pPr>
          </a:lstStyle>
          <a:p>
            <a:endParaRPr/>
          </a:p>
        </p:txBody>
      </p:sp>
      <p:sp>
        <p:nvSpPr>
          <p:cNvPr id="3" name="Holder 3"/>
          <p:cNvSpPr>
            <a:spLocks noGrp="1"/>
          </p:cNvSpPr>
          <p:nvPr>
            <p:ph type="body" idx="1"/>
          </p:nvPr>
        </p:nvSpPr>
        <p:spPr>
          <a:xfrm>
            <a:off x="686559" y="2768714"/>
            <a:ext cx="10818881" cy="246221"/>
          </a:xfrm>
        </p:spPr>
        <p:txBody>
          <a:bodyPr lIns="0" tIns="0" rIns="0" bIns="0"/>
          <a:lstStyle>
            <a:lvl1pPr>
              <a:defRPr sz="16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555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
            <a:ext cx="12192000" cy="1060450"/>
          </a:xfrm>
          <a:custGeom>
            <a:avLst/>
            <a:gdLst/>
            <a:ahLst/>
            <a:cxnLst/>
            <a:rect l="l" t="t" r="r" b="b"/>
            <a:pathLst>
              <a:path w="18288000" h="1590675">
                <a:moveTo>
                  <a:pt x="18287999" y="1590674"/>
                </a:moveTo>
                <a:lnTo>
                  <a:pt x="0" y="1590674"/>
                </a:lnTo>
                <a:lnTo>
                  <a:pt x="0" y="0"/>
                </a:lnTo>
                <a:lnTo>
                  <a:pt x="18287999" y="0"/>
                </a:lnTo>
                <a:lnTo>
                  <a:pt x="18287999" y="1590674"/>
                </a:lnTo>
                <a:close/>
              </a:path>
            </a:pathLst>
          </a:custGeom>
          <a:solidFill>
            <a:srgbClr val="DFECFF"/>
          </a:solidFill>
        </p:spPr>
        <p:txBody>
          <a:bodyPr wrap="square" lIns="0" tIns="0" rIns="0" bIns="0" rtlCol="0"/>
          <a:lstStyle/>
          <a:p>
            <a:endParaRPr sz="1200"/>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0" y="152503"/>
            <a:ext cx="1011101" cy="685799"/>
          </a:xfrm>
          <a:prstGeom prst="rect">
            <a:avLst/>
          </a:prstGeom>
        </p:spPr>
      </p:pic>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11175962" y="177515"/>
            <a:ext cx="1015999" cy="634999"/>
          </a:xfrm>
          <a:prstGeom prst="rect">
            <a:avLst/>
          </a:prstGeom>
        </p:spPr>
      </p:pic>
      <p:sp>
        <p:nvSpPr>
          <p:cNvPr id="2" name="Holder 2"/>
          <p:cNvSpPr>
            <a:spLocks noGrp="1"/>
          </p:cNvSpPr>
          <p:nvPr>
            <p:ph type="title"/>
          </p:nvPr>
        </p:nvSpPr>
        <p:spPr>
          <a:xfrm>
            <a:off x="1138059" y="330544"/>
            <a:ext cx="9915882" cy="502766"/>
          </a:xfrm>
        </p:spPr>
        <p:txBody>
          <a:bodyPr lIns="0" tIns="0" rIns="0" bIns="0"/>
          <a:lstStyle>
            <a:lvl1pPr>
              <a:defRPr sz="3267" b="1" i="0">
                <a:solidFill>
                  <a:schemeClr val="tx1"/>
                </a:solidFill>
                <a:latin typeface="Arial"/>
                <a:cs typeface="Arial"/>
              </a:defRPr>
            </a:lvl1pPr>
          </a:lstStyle>
          <a:p>
            <a:endParaRPr/>
          </a:p>
        </p:txBody>
      </p:sp>
      <p:sp>
        <p:nvSpPr>
          <p:cNvPr id="3" name="Holder 3"/>
          <p:cNvSpPr>
            <a:spLocks noGrp="1"/>
          </p:cNvSpPr>
          <p:nvPr>
            <p:ph sz="half" idx="2"/>
          </p:nvPr>
        </p:nvSpPr>
        <p:spPr>
          <a:xfrm>
            <a:off x="677333" y="1493420"/>
            <a:ext cx="3409527" cy="184666"/>
          </a:xfrm>
          <a:prstGeom prst="rect">
            <a:avLst/>
          </a:prstGeom>
        </p:spPr>
        <p:txBody>
          <a:bodyPr wrap="square" lIns="0" tIns="0" rIns="0" bIns="0">
            <a:spAutoFit/>
          </a:bodyPr>
          <a:lstStyle>
            <a:lvl1pPr>
              <a:defRPr sz="1200" b="0" i="0">
                <a:solidFill>
                  <a:schemeClr val="tx1"/>
                </a:solidFill>
                <a:latin typeface="Microsoft Sans Serif"/>
                <a:cs typeface="Microsoft Sans Serif"/>
              </a:defRPr>
            </a:lvl1pPr>
          </a:lstStyle>
          <a:p>
            <a:endParaRPr/>
          </a:p>
        </p:txBody>
      </p:sp>
      <p:sp>
        <p:nvSpPr>
          <p:cNvPr id="4" name="Holder 4"/>
          <p:cNvSpPr>
            <a:spLocks noGrp="1"/>
          </p:cNvSpPr>
          <p:nvPr>
            <p:ph sz="half" idx="3"/>
          </p:nvPr>
        </p:nvSpPr>
        <p:spPr>
          <a:xfrm>
            <a:off x="7968721" y="1493420"/>
            <a:ext cx="3560656" cy="184666"/>
          </a:xfrm>
          <a:prstGeom prst="rect">
            <a:avLst/>
          </a:prstGeom>
        </p:spPr>
        <p:txBody>
          <a:bodyPr wrap="square" lIns="0" tIns="0" rIns="0" bIns="0">
            <a:spAutoFit/>
          </a:bodyPr>
          <a:lstStyle>
            <a:lvl1pPr>
              <a:defRPr sz="1200" b="0" i="0">
                <a:solidFill>
                  <a:schemeClr val="tx1"/>
                </a:solidFill>
                <a:latin typeface="Microsoft Sans Serif"/>
                <a:cs typeface="Microsoft Sans Serif"/>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117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8059" y="330544"/>
            <a:ext cx="9915882" cy="502766"/>
          </a:xfrm>
        </p:spPr>
        <p:txBody>
          <a:bodyPr lIns="0" tIns="0" rIns="0" bIns="0"/>
          <a:lstStyle>
            <a:lvl1pPr>
              <a:defRPr sz="3267"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404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792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593A-54FE-4043-8360-C5E09EFD6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F9D52-3F2C-4DE7-A60F-AB9E1B51A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AA6BB-0CE3-4EB5-BBD4-FC4CC150F56D}"/>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392FCA18-ED3F-439E-853A-038697A30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6B688-3D69-4F3B-9D03-C7EE6CCE5D2D}"/>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3950136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CC4BD-4DDA-439B-8238-51EE9A129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AFDD5-45A1-4F06-AED6-35C0F2DE4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5EE28-EEDE-4380-BEEA-8E1C35FEB5D9}"/>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AFB15641-59A8-47A4-83A0-AA9A8FAC8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4E98D-F3DF-48AA-BBEB-37CDCF95B048}"/>
              </a:ext>
            </a:extLst>
          </p:cNvPr>
          <p:cNvSpPr>
            <a:spLocks noGrp="1"/>
          </p:cNvSpPr>
          <p:nvPr>
            <p:ph type="sldNum" sz="quarter" idx="12"/>
          </p:nvPr>
        </p:nvSpPr>
        <p:spPr/>
        <p:txBody>
          <a:bodyPr/>
          <a:lstStyle/>
          <a:p>
            <a:fld id="{1097DD8D-03C8-486B-A98E-3D666B5F67D7}" type="slidenum">
              <a:rPr lang="en-US" smtClean="0"/>
              <a:t>‹#›</a:t>
            </a:fld>
            <a:endParaRPr lang="en-US"/>
          </a:p>
        </p:txBody>
      </p:sp>
      <p:pic>
        <p:nvPicPr>
          <p:cNvPr id="7" name="Picture 6">
            <a:extLst>
              <a:ext uri="{FF2B5EF4-FFF2-40B4-BE49-F238E27FC236}">
                <a16:creationId xmlns:a16="http://schemas.microsoft.com/office/drawing/2014/main" id="{7E9BF1FC-7EA8-461B-AD1B-DD04E157D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498" y="6176963"/>
            <a:ext cx="11937003" cy="585267"/>
          </a:xfrm>
          <a:prstGeom prst="rect">
            <a:avLst/>
          </a:prstGeom>
        </p:spPr>
      </p:pic>
      <p:pic>
        <p:nvPicPr>
          <p:cNvPr id="9" name="Picture 8">
            <a:extLst>
              <a:ext uri="{FF2B5EF4-FFF2-40B4-BE49-F238E27FC236}">
                <a16:creationId xmlns:a16="http://schemas.microsoft.com/office/drawing/2014/main" id="{ADF09ACE-9647-4703-96A8-E0E3893DC5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94816" y="6197506"/>
            <a:ext cx="2487384" cy="682811"/>
          </a:xfrm>
          <a:prstGeom prst="rect">
            <a:avLst/>
          </a:prstGeom>
        </p:spPr>
      </p:pic>
    </p:spTree>
    <p:extLst>
      <p:ext uri="{BB962C8B-B14F-4D97-AF65-F5344CB8AC3E}">
        <p14:creationId xmlns:p14="http://schemas.microsoft.com/office/powerpoint/2010/main" val="3623192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17E27-055D-48EB-8CDC-CD0FA204F7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70E682-A560-4DA0-96FE-9A75650A92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AAB01-0C03-4A39-9D4B-ED8E7D00DC9C}"/>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703F3C21-2BF8-4537-B224-0FDDC835C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B2696-BD98-410D-8BB8-8810B1F3B2AC}"/>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337661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FE82-7DF4-1EF7-657C-F9B306FD4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D2A08-01FD-BDE9-9BA3-0332227CD0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2009E-1E60-B949-E4BF-4CC182F04AD9}"/>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45B8673A-EDAA-6C8B-3D4B-D65E43641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91BFE-F00D-0627-088A-3C7CDD8E5B24}"/>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2916650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AF60-F516-4616-A195-6D259A717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96A7D-C7FB-4F5B-BE77-1597AFE93D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2786E-FBA7-4E6E-91A1-ACFD5DD71F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63D4E1-96DD-4106-A599-8F0FB5BF8B23}"/>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6" name="Footer Placeholder 5">
            <a:extLst>
              <a:ext uri="{FF2B5EF4-FFF2-40B4-BE49-F238E27FC236}">
                <a16:creationId xmlns:a16="http://schemas.microsoft.com/office/drawing/2014/main" id="{E221FF81-7A11-4424-AA92-4BF6A1455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614B4-8F4F-4E11-8D12-F97A9F693B8A}"/>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311170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8ADF-E7C2-4B66-B8F3-E036448813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0B68E0-CD0B-4C43-9C7B-5E3F0C619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2D4AF-E5F1-42FD-A468-9E76E6C69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32366-3862-4681-A0F9-3B88937C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579EF-1D8B-40D8-8439-5A377FD5F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79500-F0B5-4DEE-BD78-C91125162C6A}"/>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8" name="Footer Placeholder 7">
            <a:extLst>
              <a:ext uri="{FF2B5EF4-FFF2-40B4-BE49-F238E27FC236}">
                <a16:creationId xmlns:a16="http://schemas.microsoft.com/office/drawing/2014/main" id="{07D90232-91D6-4947-A8DD-68ECD858B1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63116-6C33-4480-A1A3-C6AE05420F46}"/>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1883366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5BF0-0F74-4E8E-8A9E-B641BBFAB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E7F3B5-8AF3-497F-B68D-F63EE13E2888}"/>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4" name="Footer Placeholder 3">
            <a:extLst>
              <a:ext uri="{FF2B5EF4-FFF2-40B4-BE49-F238E27FC236}">
                <a16:creationId xmlns:a16="http://schemas.microsoft.com/office/drawing/2014/main" id="{B8774A51-B9DE-4807-B8A4-B686781600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2206A-F052-41D4-A550-AB9B1E8684A5}"/>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277967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D95B4-3DC4-4890-9FA3-B99C818B2D78}"/>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3" name="Footer Placeholder 2">
            <a:extLst>
              <a:ext uri="{FF2B5EF4-FFF2-40B4-BE49-F238E27FC236}">
                <a16:creationId xmlns:a16="http://schemas.microsoft.com/office/drawing/2014/main" id="{A736C22B-4765-4D57-BBE2-5AE535089A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1F04C1-B22F-4CFD-A62B-B89E4E19BC3F}"/>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109409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53FB-0D63-4CD6-A9C6-EECF74809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50C095-2C84-4BA2-9864-2C8F65493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CAA69-CB60-446F-8532-FB0B7B3AE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0575A-A536-400A-803D-C2C66A8325AF}"/>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6" name="Footer Placeholder 5">
            <a:extLst>
              <a:ext uri="{FF2B5EF4-FFF2-40B4-BE49-F238E27FC236}">
                <a16:creationId xmlns:a16="http://schemas.microsoft.com/office/drawing/2014/main" id="{649F65B6-FCA7-487D-BCE2-450212205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EAF86-6A5B-48C6-AAC3-55E9A7627561}"/>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204784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5E5D-562E-421F-A83C-104C79E25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B578D-0894-4F4C-8D81-BA170D352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6CFF79-4173-4E59-BC7E-FAB25D7FD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A2486-81E3-49DC-982B-3B307BCEF291}"/>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6" name="Footer Placeholder 5">
            <a:extLst>
              <a:ext uri="{FF2B5EF4-FFF2-40B4-BE49-F238E27FC236}">
                <a16:creationId xmlns:a16="http://schemas.microsoft.com/office/drawing/2014/main" id="{C69F6C02-0F6D-4B80-88BB-9EADC5E32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3E3B1-09FA-44E9-AA4C-91010FB24B75}"/>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119537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9301-5B12-483F-A6E4-DAD0F6D6FD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9E5175-D932-434B-B36A-38C463DA13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BC2FA-1E90-4747-AF33-D61B8C82B600}"/>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E4552B0A-1DE2-44F6-8EB9-A478CBAC5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DB463-DE3C-442C-A24D-05C169FCCAB0}"/>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2990370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80DB79-4E5F-4866-9C96-FE2CEBFCA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303686-4BCB-4D7C-BFD6-55B15F3D8B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23C0C-DB93-4C3D-A360-602C89DF54B8}"/>
              </a:ext>
            </a:extLst>
          </p:cNvPr>
          <p:cNvSpPr>
            <a:spLocks noGrp="1"/>
          </p:cNvSpPr>
          <p:nvPr>
            <p:ph type="dt" sz="half" idx="10"/>
          </p:nvPr>
        </p:nvSpPr>
        <p:spPr/>
        <p:txBody>
          <a:body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B263EA0E-5330-4A8D-BAE2-B9329E45E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5C806-2B91-4963-B412-9474B5EA4339}"/>
              </a:ext>
            </a:extLst>
          </p:cNvPr>
          <p:cNvSpPr>
            <a:spLocks noGrp="1"/>
          </p:cNvSpPr>
          <p:nvPr>
            <p:ph type="sldNum" sz="quarter" idx="12"/>
          </p:nvPr>
        </p:nvSpPr>
        <p:spPr/>
        <p:txBody>
          <a:bodyPr/>
          <a:lstStyle/>
          <a:p>
            <a:fld id="{1097DD8D-03C8-486B-A98E-3D666B5F67D7}" type="slidenum">
              <a:rPr lang="en-US" smtClean="0"/>
              <a:t>‹#›</a:t>
            </a:fld>
            <a:endParaRPr lang="en-US"/>
          </a:p>
        </p:txBody>
      </p:sp>
    </p:spTree>
    <p:extLst>
      <p:ext uri="{BB962C8B-B14F-4D97-AF65-F5344CB8AC3E}">
        <p14:creationId xmlns:p14="http://schemas.microsoft.com/office/powerpoint/2010/main" val="244046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FBD4-CA07-EE71-E597-0E93F089D9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3B446-B487-BD57-93E8-73235F413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3FE586-F8D1-5C18-F8A9-876C971F1CBA}"/>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46182497-2BA2-45E3-8CA9-41ABA78AB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93136-E336-69FB-9534-5C9F4C4B3577}"/>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425004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2B98-E5D6-2F55-88AC-4AB50D572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B3ECD-D722-41C4-A2C8-05A8F0834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F6E108-D9C1-3CE2-832F-06BCF38E8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4297A7-37DD-4503-FF66-BEB0E777AC37}"/>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6" name="Footer Placeholder 5">
            <a:extLst>
              <a:ext uri="{FF2B5EF4-FFF2-40B4-BE49-F238E27FC236}">
                <a16:creationId xmlns:a16="http://schemas.microsoft.com/office/drawing/2014/main" id="{140FCDC0-3B9A-0D20-5A32-E58067260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47C1F-C0AC-C079-B980-D7C351AE9172}"/>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222310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C444-A6BB-E361-3621-7772DAA73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1093AB-2915-9330-1BF9-BD5F6C40B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1DA72-C871-72D8-B54B-BACB30A59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CEE0BA-BCF3-53DC-B8FA-BAFC78986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3A2922-7DC6-FA83-B885-4CB3DDA4F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B8678-FB25-A62D-6CF5-FCE6847B3BB7}"/>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8" name="Footer Placeholder 7">
            <a:extLst>
              <a:ext uri="{FF2B5EF4-FFF2-40B4-BE49-F238E27FC236}">
                <a16:creationId xmlns:a16="http://schemas.microsoft.com/office/drawing/2014/main" id="{74385183-B9CD-80E4-EE42-FF2442065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FE81B-5288-E02F-65EC-3FA506BD74D6}"/>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76800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CA60-9A8E-7065-B733-613FB07093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C59B45-57C3-A8ED-94A5-3EC8705BBE2D}"/>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4" name="Footer Placeholder 3">
            <a:extLst>
              <a:ext uri="{FF2B5EF4-FFF2-40B4-BE49-F238E27FC236}">
                <a16:creationId xmlns:a16="http://schemas.microsoft.com/office/drawing/2014/main" id="{4572D665-E110-9516-A962-5929F3DA2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6BE8B-4403-171D-D36A-8939919C17CF}"/>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18151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093D5-922C-BCF7-CFBB-B2F4FA853025}"/>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3" name="Footer Placeholder 2">
            <a:extLst>
              <a:ext uri="{FF2B5EF4-FFF2-40B4-BE49-F238E27FC236}">
                <a16:creationId xmlns:a16="http://schemas.microsoft.com/office/drawing/2014/main" id="{52F999B5-A823-B088-AC92-D8892EDBA2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82A947-3E32-D24A-6500-5E89943C010D}"/>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131949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3A5B-8AD0-495A-9F31-368FEB51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E8300-2AED-A2C4-D96B-6A561C67F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7621C-493A-3483-ABF0-1CF81ED71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4EB6D-D1F3-EF63-EB08-CE81AB3CC68D}"/>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6" name="Footer Placeholder 5">
            <a:extLst>
              <a:ext uri="{FF2B5EF4-FFF2-40B4-BE49-F238E27FC236}">
                <a16:creationId xmlns:a16="http://schemas.microsoft.com/office/drawing/2014/main" id="{D09365A7-0FED-9CA1-23F0-C44F5FDE2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98C9A-6BD5-BA88-6FEB-180132A79A23}"/>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81492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94A6-3547-F388-35F1-CF067E955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0F5C1-3A26-0D4B-C5F3-F27520CBA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7ACCA1-106E-1819-73D5-2359DB7C2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74C77-4C07-37AD-411E-3ADDB6EC185B}"/>
              </a:ext>
            </a:extLst>
          </p:cNvPr>
          <p:cNvSpPr>
            <a:spLocks noGrp="1"/>
          </p:cNvSpPr>
          <p:nvPr>
            <p:ph type="dt" sz="half" idx="10"/>
          </p:nvPr>
        </p:nvSpPr>
        <p:spPr/>
        <p:txBody>
          <a:bodyPr/>
          <a:lstStyle/>
          <a:p>
            <a:fld id="{5FAB7DB1-1D6B-EF48-A732-3DD601483ABD}" type="datetimeFigureOut">
              <a:rPr lang="en-US" smtClean="0"/>
              <a:t>7/15/23</a:t>
            </a:fld>
            <a:endParaRPr lang="en-US"/>
          </a:p>
        </p:txBody>
      </p:sp>
      <p:sp>
        <p:nvSpPr>
          <p:cNvPr id="6" name="Footer Placeholder 5">
            <a:extLst>
              <a:ext uri="{FF2B5EF4-FFF2-40B4-BE49-F238E27FC236}">
                <a16:creationId xmlns:a16="http://schemas.microsoft.com/office/drawing/2014/main" id="{0C5F6FAA-178C-AA3B-D374-2B3D5301D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514E-EAA1-1D4B-9C2A-40E92885E339}"/>
              </a:ext>
            </a:extLst>
          </p:cNvPr>
          <p:cNvSpPr>
            <a:spLocks noGrp="1"/>
          </p:cNvSpPr>
          <p:nvPr>
            <p:ph type="sldNum" sz="quarter" idx="12"/>
          </p:nvPr>
        </p:nvSpPr>
        <p:spPr/>
        <p:txBody>
          <a:bodyPr/>
          <a:lstStyle/>
          <a:p>
            <a:fld id="{DF7504A0-5CE7-2141-AE42-DE4B856EDCA2}" type="slidenum">
              <a:rPr lang="en-US" smtClean="0"/>
              <a:t>‹#›</a:t>
            </a:fld>
            <a:endParaRPr lang="en-US"/>
          </a:p>
        </p:txBody>
      </p:sp>
    </p:spTree>
    <p:extLst>
      <p:ext uri="{BB962C8B-B14F-4D97-AF65-F5344CB8AC3E}">
        <p14:creationId xmlns:p14="http://schemas.microsoft.com/office/powerpoint/2010/main" val="175670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E162B-9574-E5C8-4906-FCD88604A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34BE1-25D4-2BA0-A954-841766119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D01F8-2E4E-7962-1E1A-EBCF567AD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B7DB1-1D6B-EF48-A732-3DD601483ABD}" type="datetimeFigureOut">
              <a:rPr lang="en-US" smtClean="0"/>
              <a:t>7/15/23</a:t>
            </a:fld>
            <a:endParaRPr lang="en-US"/>
          </a:p>
        </p:txBody>
      </p:sp>
      <p:sp>
        <p:nvSpPr>
          <p:cNvPr id="5" name="Footer Placeholder 4">
            <a:extLst>
              <a:ext uri="{FF2B5EF4-FFF2-40B4-BE49-F238E27FC236}">
                <a16:creationId xmlns:a16="http://schemas.microsoft.com/office/drawing/2014/main" id="{D2C22EF4-95F6-D159-829E-0C8B861A2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029840-327A-C838-3886-876F94215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504A0-5CE7-2141-AE42-DE4B856EDCA2}" type="slidenum">
              <a:rPr lang="en-US" smtClean="0"/>
              <a:t>‹#›</a:t>
            </a:fld>
            <a:endParaRPr lang="en-US"/>
          </a:p>
        </p:txBody>
      </p:sp>
    </p:spTree>
    <p:extLst>
      <p:ext uri="{BB962C8B-B14F-4D97-AF65-F5344CB8AC3E}">
        <p14:creationId xmlns:p14="http://schemas.microsoft.com/office/powerpoint/2010/main" val="307852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8059" y="330544"/>
            <a:ext cx="9915882" cy="754053"/>
          </a:xfrm>
          <a:prstGeom prst="rect">
            <a:avLst/>
          </a:prstGeom>
        </p:spPr>
        <p:txBody>
          <a:bodyPr wrap="square" lIns="0" tIns="0" rIns="0" bIns="0">
            <a:spAutoFit/>
          </a:bodyPr>
          <a:lstStyle>
            <a:lvl1pPr>
              <a:defRPr sz="4900" b="1" i="0">
                <a:solidFill>
                  <a:schemeClr val="tx1"/>
                </a:solidFill>
                <a:latin typeface="Arial"/>
                <a:cs typeface="Arial"/>
              </a:defRPr>
            </a:lvl1pPr>
          </a:lstStyle>
          <a:p>
            <a:endParaRPr/>
          </a:p>
        </p:txBody>
      </p:sp>
      <p:sp>
        <p:nvSpPr>
          <p:cNvPr id="3" name="Holder 3"/>
          <p:cNvSpPr>
            <a:spLocks noGrp="1"/>
          </p:cNvSpPr>
          <p:nvPr>
            <p:ph type="body" idx="1"/>
          </p:nvPr>
        </p:nvSpPr>
        <p:spPr>
          <a:xfrm>
            <a:off x="686559" y="2768714"/>
            <a:ext cx="10818881" cy="369332"/>
          </a:xfrm>
          <a:prstGeom prst="rect">
            <a:avLst/>
          </a:prstGeom>
        </p:spPr>
        <p:txBody>
          <a:bodyPr wrap="square" lIns="0" tIns="0" rIns="0" bIns="0">
            <a:spAutoFit/>
          </a:bodyPr>
          <a:lstStyle>
            <a:lvl1pPr>
              <a:defRPr sz="24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227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B0FD1-A802-42BD-8676-088D83303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6728F3-00C9-45EA-97A5-249CB7524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64086-F03D-4280-B5BA-B516B6F3A7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3D3D8-280A-4156-9E1F-B5CB9264623B}" type="datetimeFigureOut">
              <a:rPr lang="en-US" smtClean="0"/>
              <a:t>7/15/23</a:t>
            </a:fld>
            <a:endParaRPr lang="en-US"/>
          </a:p>
        </p:txBody>
      </p:sp>
      <p:sp>
        <p:nvSpPr>
          <p:cNvPr id="5" name="Footer Placeholder 4">
            <a:extLst>
              <a:ext uri="{FF2B5EF4-FFF2-40B4-BE49-F238E27FC236}">
                <a16:creationId xmlns:a16="http://schemas.microsoft.com/office/drawing/2014/main" id="{D46B05D2-860F-41AB-BF5B-96DF5EB37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10918-0452-4D3B-9254-6CB24EFA6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7DD8D-03C8-486B-A98E-3D666B5F67D7}" type="slidenum">
              <a:rPr lang="en-US" smtClean="0"/>
              <a:t>‹#›</a:t>
            </a:fld>
            <a:endParaRPr lang="en-US"/>
          </a:p>
        </p:txBody>
      </p:sp>
    </p:spTree>
    <p:extLst>
      <p:ext uri="{BB962C8B-B14F-4D97-AF65-F5344CB8AC3E}">
        <p14:creationId xmlns:p14="http://schemas.microsoft.com/office/powerpoint/2010/main" val="38736683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Users/mpulsipher/Library/Containers/com.microsoft.Outlook/Data/Library/Caches/Signatures/signature_74784070" TargetMode="External"/><Relationship Id="rId5" Type="http://schemas.openxmlformats.org/officeDocument/2006/relationships/image" Target="../media/image7.tiff"/><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3A%2F%2Fwww.nhlbi.nih.gov%2F&amp;psig=AOvVaw1KYT-VhLL5FsWxKVUWVdl8&amp;ust=1574190989063075"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 Id="rId9"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www.google.com/url?sa=i&amp;rct=j&amp;q=&amp;esrc=s&amp;source=images&amp;cd=&amp;ved=2ahUKEwi489bivPTlAhUEvp4KHTgaD-oQjRx6BAgBEAQ&amp;url=https://www.nhlbi.nih.gov/&amp;psig=AOvVaw1KYT-VhLL5FsWxKVUWVdl8&amp;ust=1574190989063075"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B43E-595C-4F87-8F2B-128A8B41D221}"/>
              </a:ext>
            </a:extLst>
          </p:cNvPr>
          <p:cNvSpPr>
            <a:spLocks noGrp="1"/>
          </p:cNvSpPr>
          <p:nvPr>
            <p:ph type="ctrTitle"/>
          </p:nvPr>
        </p:nvSpPr>
        <p:spPr>
          <a:xfrm>
            <a:off x="1524000" y="2011614"/>
            <a:ext cx="9144000" cy="1317823"/>
          </a:xfrm>
        </p:spPr>
        <p:txBody>
          <a:bodyPr>
            <a:noAutofit/>
          </a:bodyPr>
          <a:lstStyle/>
          <a:p>
            <a:pPr>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BMT for Severe Aplastic Anemia:</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a:latin typeface="Calibri" panose="020F0502020204030204" pitchFamily="34" charset="0"/>
                <a:ea typeface="Calibri" panose="020F0502020204030204" pitchFamily="34" charset="0"/>
                <a:cs typeface="Times New Roman" panose="02020603050405020304" pitchFamily="18" charset="0"/>
              </a:rPr>
              <a:t>When, Who, How?</a:t>
            </a:r>
            <a:endParaRPr lang="en-US" sz="2000" b="1" dirty="0">
              <a:solidFill>
                <a:srgbClr val="005A97"/>
              </a:solidFill>
            </a:endParaRPr>
          </a:p>
        </p:txBody>
      </p:sp>
      <p:sp>
        <p:nvSpPr>
          <p:cNvPr id="3" name="Subtitle 2">
            <a:extLst>
              <a:ext uri="{FF2B5EF4-FFF2-40B4-BE49-F238E27FC236}">
                <a16:creationId xmlns:a16="http://schemas.microsoft.com/office/drawing/2014/main" id="{8C29B1D2-2430-4252-9F73-00153D682378}"/>
              </a:ext>
            </a:extLst>
          </p:cNvPr>
          <p:cNvSpPr>
            <a:spLocks noGrp="1"/>
          </p:cNvSpPr>
          <p:nvPr>
            <p:ph type="subTitle"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Michael A. Pulsipher, MD</a:t>
            </a:r>
          </a:p>
          <a:p>
            <a:r>
              <a:rPr lang="en-US" dirty="0">
                <a:latin typeface="Arial" panose="020B0604020202020204" pitchFamily="34" charset="0"/>
                <a:cs typeface="Arial" panose="020B0604020202020204" pitchFamily="34" charset="0"/>
              </a:rPr>
              <a:t>Division Chief, Pediatric Hematology and Oncology</a:t>
            </a:r>
          </a:p>
          <a:p>
            <a:r>
              <a:rPr lang="en-US" dirty="0">
                <a:latin typeface="Arial" panose="020B0604020202020204" pitchFamily="34" charset="0"/>
                <a:cs typeface="Arial" panose="020B0604020202020204" pitchFamily="34" charset="0"/>
              </a:rPr>
              <a:t>Director, Children’s and Adolescent Cancer Initiative at Huntsman Cancer Institute and Intermountain Primary Children’s Hospital</a:t>
            </a:r>
          </a:p>
          <a:p>
            <a:r>
              <a:rPr lang="en-US" dirty="0">
                <a:latin typeface="Arial" panose="020B0604020202020204" pitchFamily="34" charset="0"/>
                <a:cs typeface="Arial" panose="020B0604020202020204" pitchFamily="34" charset="0"/>
              </a:rPr>
              <a:t>IPCH-HCI Presidential Chair in Pediatric Oncology and Hematology</a:t>
            </a:r>
          </a:p>
          <a:p>
            <a:endParaRPr lang="en-US" dirty="0"/>
          </a:p>
        </p:txBody>
      </p:sp>
      <p:pic>
        <p:nvPicPr>
          <p:cNvPr id="4" name="Picture 3">
            <a:extLst>
              <a:ext uri="{FF2B5EF4-FFF2-40B4-BE49-F238E27FC236}">
                <a16:creationId xmlns:a16="http://schemas.microsoft.com/office/drawing/2014/main" id="{0CD3953B-9BA4-415A-981C-F1BAFEAB6E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3061" y="6249633"/>
            <a:ext cx="3042168" cy="274344"/>
          </a:xfrm>
          <a:prstGeom prst="rect">
            <a:avLst/>
          </a:prstGeom>
        </p:spPr>
      </p:pic>
      <p:pic>
        <p:nvPicPr>
          <p:cNvPr id="5" name="Picture 4">
            <a:extLst>
              <a:ext uri="{FF2B5EF4-FFF2-40B4-BE49-F238E27FC236}">
                <a16:creationId xmlns:a16="http://schemas.microsoft.com/office/drawing/2014/main" id="{A91972AB-C028-4753-BF81-1F63EFEFB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245" y="6109413"/>
            <a:ext cx="2615411" cy="554784"/>
          </a:xfrm>
          <a:prstGeom prst="rect">
            <a:avLst/>
          </a:prstGeom>
        </p:spPr>
      </p:pic>
      <p:sp>
        <p:nvSpPr>
          <p:cNvPr id="6" name="Rectangle 2">
            <a:extLst>
              <a:ext uri="{FF2B5EF4-FFF2-40B4-BE49-F238E27FC236}">
                <a16:creationId xmlns:a16="http://schemas.microsoft.com/office/drawing/2014/main" id="{DF01BBEC-D8A5-8148-8C4E-F724E216F70B}"/>
              </a:ext>
            </a:extLst>
          </p:cNvPr>
          <p:cNvSpPr>
            <a:spLocks noChangeArrowheads="1"/>
          </p:cNvSpPr>
          <p:nvPr/>
        </p:nvSpPr>
        <p:spPr bwMode="auto">
          <a:xfrm flipV="1">
            <a:off x="4322150" y="6340346"/>
            <a:ext cx="126306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5" name="Picture 1" descr="signature_74784070">
            <a:extLst>
              <a:ext uri="{FF2B5EF4-FFF2-40B4-BE49-F238E27FC236}">
                <a16:creationId xmlns:a16="http://schemas.microsoft.com/office/drawing/2014/main" id="{2221FF7E-AA31-AF40-95B5-97ED6CEDA58B}"/>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652180" y="6249633"/>
            <a:ext cx="2121592" cy="414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F27F42C-E89F-5A42-AE4E-CCE1AD9485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771" y="228425"/>
            <a:ext cx="2753201" cy="1512049"/>
          </a:xfrm>
          <a:prstGeom prst="rect">
            <a:avLst/>
          </a:prstGeom>
        </p:spPr>
      </p:pic>
      <p:pic>
        <p:nvPicPr>
          <p:cNvPr id="8" name="Picture 7">
            <a:extLst>
              <a:ext uri="{FF2B5EF4-FFF2-40B4-BE49-F238E27FC236}">
                <a16:creationId xmlns:a16="http://schemas.microsoft.com/office/drawing/2014/main" id="{D1873693-EC00-8C44-B90F-766DBCE4625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23573" y="273727"/>
            <a:ext cx="1905000" cy="1066800"/>
          </a:xfrm>
          <a:prstGeom prst="rect">
            <a:avLst/>
          </a:prstGeom>
        </p:spPr>
      </p:pic>
      <p:pic>
        <p:nvPicPr>
          <p:cNvPr id="10" name="Picture 9">
            <a:extLst>
              <a:ext uri="{FF2B5EF4-FFF2-40B4-BE49-F238E27FC236}">
                <a16:creationId xmlns:a16="http://schemas.microsoft.com/office/drawing/2014/main" id="{F2411DB5-A19D-A549-B9D7-D01274AAA6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77736" y="231432"/>
            <a:ext cx="1968500" cy="1028700"/>
          </a:xfrm>
          <a:prstGeom prst="rect">
            <a:avLst/>
          </a:prstGeom>
        </p:spPr>
      </p:pic>
      <p:pic>
        <p:nvPicPr>
          <p:cNvPr id="11" name="Picture 10">
            <a:extLst>
              <a:ext uri="{FF2B5EF4-FFF2-40B4-BE49-F238E27FC236}">
                <a16:creationId xmlns:a16="http://schemas.microsoft.com/office/drawing/2014/main" id="{66AB1FC9-9757-CD4D-917F-53940ADAA90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12802" y="312365"/>
            <a:ext cx="2039427" cy="1344168"/>
          </a:xfrm>
          <a:prstGeom prst="rect">
            <a:avLst/>
          </a:prstGeom>
        </p:spPr>
      </p:pic>
    </p:spTree>
    <p:extLst>
      <p:ext uri="{BB962C8B-B14F-4D97-AF65-F5344CB8AC3E}">
        <p14:creationId xmlns:p14="http://schemas.microsoft.com/office/powerpoint/2010/main" val="264065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98880" y="360037"/>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587" fontAlgn="base" hangingPunct="0">
              <a:lnSpc>
                <a:spcPct val="93000"/>
              </a:lnSpc>
              <a:spcBef>
                <a:spcPct val="0"/>
              </a:spcBef>
              <a:spcAft>
                <a:spcPct val="0"/>
              </a:spcAft>
              <a:buClr>
                <a:srgbClr val="000000"/>
              </a:buClr>
              <a:buSzPct val="45000"/>
            </a:pPr>
            <a:r>
              <a:rPr lang="en-GB" b="1" dirty="0">
                <a:latin typeface="Arial" charset="0"/>
              </a:rPr>
              <a:t>48% of these Patients had a disease: Subtypes below </a:t>
            </a:r>
          </a:p>
          <a:p>
            <a:pPr algn="ctr" defTabSz="414587" fontAlgn="base" hangingPunct="0">
              <a:lnSpc>
                <a:spcPct val="93000"/>
              </a:lnSpc>
              <a:spcBef>
                <a:spcPct val="0"/>
              </a:spcBef>
              <a:spcAft>
                <a:spcPct val="0"/>
              </a:spcAft>
              <a:buClr>
                <a:srgbClr val="000000"/>
              </a:buClr>
              <a:buSzPct val="45000"/>
            </a:pPr>
            <a:endParaRPr lang="en-GB" b="1" dirty="0">
              <a:latin typeface="Arial"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7523" y="6074562"/>
            <a:ext cx="1893600" cy="5227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120" y="979303"/>
            <a:ext cx="7714080" cy="489363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241120" y="5972311"/>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587" fontAlgn="base" hangingPunct="0">
              <a:lnSpc>
                <a:spcPct val="93000"/>
              </a:lnSpc>
              <a:spcBef>
                <a:spcPct val="0"/>
              </a:spcBef>
              <a:spcAft>
                <a:spcPct val="0"/>
              </a:spcAft>
              <a:buClr>
                <a:srgbClr val="000000"/>
              </a:buClr>
              <a:buSzPct val="45000"/>
            </a:pPr>
            <a:r>
              <a:rPr lang="en-GB" sz="1100" b="1">
                <a:latin typeface="Arial" charset="0"/>
              </a:rPr>
              <a:t>Olivier Bluteau et al. Blood 2018;131:717-732</a:t>
            </a:r>
          </a:p>
        </p:txBody>
      </p:sp>
      <p:sp>
        <p:nvSpPr>
          <p:cNvPr id="3077" name="Text Box 5"/>
          <p:cNvSpPr txBox="1">
            <a:spLocks noChangeArrowheads="1"/>
          </p:cNvSpPr>
          <p:nvPr/>
        </p:nvSpPr>
        <p:spPr bwMode="auto">
          <a:xfrm>
            <a:off x="1621920" y="6613179"/>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587" fontAlgn="base" hangingPunct="0">
              <a:lnSpc>
                <a:spcPct val="93000"/>
              </a:lnSpc>
              <a:spcBef>
                <a:spcPct val="0"/>
              </a:spcBef>
              <a:spcAft>
                <a:spcPct val="0"/>
              </a:spcAft>
              <a:buClr>
                <a:srgbClr val="000000"/>
              </a:buClr>
              <a:buSzPct val="45000"/>
            </a:pPr>
            <a:r>
              <a:rPr lang="en-GB" sz="900">
                <a:latin typeface="Arial" charset="0"/>
              </a:rPr>
              <a:t>©2018 by American Society of Hematology</a:t>
            </a:r>
          </a:p>
        </p:txBody>
      </p:sp>
    </p:spTree>
    <p:extLst>
      <p:ext uri="{BB962C8B-B14F-4D97-AF65-F5344CB8AC3E}">
        <p14:creationId xmlns:p14="http://schemas.microsoft.com/office/powerpoint/2010/main" val="3810344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63E1E3-B692-4731-82E4-79345472D20E}"/>
              </a:ext>
            </a:extLst>
          </p:cNvPr>
          <p:cNvSpPr>
            <a:spLocks noGrp="1"/>
          </p:cNvSpPr>
          <p:nvPr>
            <p:ph type="title"/>
          </p:nvPr>
        </p:nvSpPr>
        <p:spPr>
          <a:xfrm>
            <a:off x="1707089" y="495817"/>
            <a:ext cx="14873823" cy="933654"/>
          </a:xfrm>
        </p:spPr>
        <p:txBody>
          <a:bodyPr/>
          <a:lstStyle/>
          <a:p>
            <a:r>
              <a:rPr lang="en-US" sz="2800"/>
              <a:t>Survival after Allogeneic HCTs for Severe Aplastic Anemia (SAA), </a:t>
            </a:r>
            <a:r>
              <a:rPr lang="en-US"/>
              <a:t>in the US, </a:t>
            </a:r>
            <a:r>
              <a:rPr lang="en-US" sz="2800"/>
              <a:t>2009-2019</a:t>
            </a:r>
            <a:endParaRPr lang="en-US" sz="2800" dirty="0"/>
          </a:p>
        </p:txBody>
      </p:sp>
      <p:pic>
        <p:nvPicPr>
          <p:cNvPr id="3" name="Picture 2">
            <a:extLst>
              <a:ext uri="{FF2B5EF4-FFF2-40B4-BE49-F238E27FC236}">
                <a16:creationId xmlns:a16="http://schemas.microsoft.com/office/drawing/2014/main" id="{7BE95FA7-8A06-4778-ABBC-84BE8DAA1490}"/>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739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sp>
        <p:nvSpPr>
          <p:cNvPr id="9" name="TextBox 8"/>
          <p:cNvSpPr txBox="1"/>
          <p:nvPr/>
        </p:nvSpPr>
        <p:spPr>
          <a:xfrm>
            <a:off x="3248058" y="156690"/>
            <a:ext cx="5655394" cy="646331"/>
          </a:xfrm>
          <a:prstGeom prst="rect">
            <a:avLst/>
          </a:prstGeom>
          <a:noFill/>
        </p:spPr>
        <p:txBody>
          <a:bodyPr wrap="none" rtlCol="0">
            <a:spAutoFit/>
          </a:bodyPr>
          <a:lstStyle/>
          <a:p>
            <a:pPr algn="ctr" defTabSz="457223">
              <a:defRPr/>
            </a:pPr>
            <a:r>
              <a:rPr lang="en-US" sz="2800" b="1" dirty="0">
                <a:solidFill>
                  <a:srgbClr val="000000"/>
                </a:solidFill>
                <a:latin typeface="Calibri"/>
                <a:ea typeface="ＭＳ Ｐゴシック"/>
                <a:cs typeface="Calibri"/>
              </a:rPr>
              <a:t>Initial Management of SAA </a:t>
            </a:r>
            <a:r>
              <a:rPr lang="en-US" sz="1050" b="1" dirty="0" err="1">
                <a:solidFill>
                  <a:srgbClr val="000000"/>
                </a:solidFill>
                <a:latin typeface="Calibri"/>
                <a:ea typeface="ＭＳ Ｐゴシック"/>
                <a:cs typeface="Calibri"/>
              </a:rPr>
              <a:t>Scheinberg</a:t>
            </a:r>
            <a:r>
              <a:rPr lang="en-US" sz="1050" b="1" dirty="0">
                <a:solidFill>
                  <a:srgbClr val="000000"/>
                </a:solidFill>
                <a:latin typeface="Calibri"/>
                <a:ea typeface="ＭＳ Ｐゴシック"/>
                <a:cs typeface="Calibri"/>
              </a:rPr>
              <a:t> Blood 2012</a:t>
            </a:r>
            <a:r>
              <a:rPr lang="en-US" sz="3600" b="1" dirty="0">
                <a:solidFill>
                  <a:srgbClr val="000000"/>
                </a:solidFill>
                <a:latin typeface="Calibri"/>
                <a:ea typeface="ＭＳ Ｐゴシック"/>
                <a:cs typeface="Calibri"/>
              </a:rPr>
              <a:t> </a:t>
            </a:r>
            <a:endParaRPr lang="en-US" sz="2000" b="1" dirty="0">
              <a:solidFill>
                <a:srgbClr val="000000"/>
              </a:solidFill>
              <a:latin typeface="Calibri"/>
              <a:ea typeface="ＭＳ Ｐゴシック"/>
              <a:cs typeface="Calibri"/>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pic>
        <p:nvPicPr>
          <p:cNvPr id="12" name="Picture 11">
            <a:extLst>
              <a:ext uri="{FF2B5EF4-FFF2-40B4-BE49-F238E27FC236}">
                <a16:creationId xmlns:a16="http://schemas.microsoft.com/office/drawing/2014/main" id="{640A8BDA-C447-EE42-AC68-83F95FD3DCEF}"/>
              </a:ext>
            </a:extLst>
          </p:cNvPr>
          <p:cNvPicPr>
            <a:picLocks noChangeAspect="1"/>
          </p:cNvPicPr>
          <p:nvPr/>
        </p:nvPicPr>
        <p:blipFill>
          <a:blip r:embed="rId8"/>
          <a:stretch>
            <a:fillRect/>
          </a:stretch>
        </p:blipFill>
        <p:spPr>
          <a:xfrm>
            <a:off x="2203450" y="922812"/>
            <a:ext cx="7785100" cy="5369347"/>
          </a:xfrm>
          <a:prstGeom prst="rect">
            <a:avLst/>
          </a:prstGeom>
        </p:spPr>
      </p:pic>
      <p:sp>
        <p:nvSpPr>
          <p:cNvPr id="2" name="TextBox 1">
            <a:extLst>
              <a:ext uri="{FF2B5EF4-FFF2-40B4-BE49-F238E27FC236}">
                <a16:creationId xmlns:a16="http://schemas.microsoft.com/office/drawing/2014/main" id="{A8737218-D68B-4C16-88D4-5CC8C2D9664E}"/>
              </a:ext>
            </a:extLst>
          </p:cNvPr>
          <p:cNvSpPr txBox="1"/>
          <p:nvPr/>
        </p:nvSpPr>
        <p:spPr>
          <a:xfrm>
            <a:off x="6697258" y="981764"/>
            <a:ext cx="3624903" cy="1200329"/>
          </a:xfrm>
          <a:prstGeom prst="rect">
            <a:avLst/>
          </a:prstGeom>
          <a:noFill/>
          <a:ln>
            <a:solidFill>
              <a:srgbClr val="FF0000"/>
            </a:solidFill>
          </a:ln>
        </p:spPr>
        <p:txBody>
          <a:bodyPr wrap="none" rtlCol="0">
            <a:spAutoFit/>
          </a:bodyPr>
          <a:lstStyle/>
          <a:p>
            <a:pPr algn="ctr"/>
            <a:r>
              <a:rPr lang="en-US" dirty="0">
                <a:solidFill>
                  <a:srgbClr val="FF0000"/>
                </a:solidFill>
              </a:rPr>
              <a:t>For age &lt;40 and no sibling donor, </a:t>
            </a:r>
          </a:p>
          <a:p>
            <a:pPr algn="ctr"/>
            <a:r>
              <a:rPr lang="en-US" dirty="0">
                <a:solidFill>
                  <a:srgbClr val="FF0000"/>
                </a:solidFill>
              </a:rPr>
              <a:t>no randomized trials have addressed</a:t>
            </a:r>
          </a:p>
          <a:p>
            <a:pPr algn="ctr"/>
            <a:r>
              <a:rPr lang="en-US" dirty="0">
                <a:solidFill>
                  <a:srgbClr val="FF0000"/>
                </a:solidFill>
              </a:rPr>
              <a:t>best treatment modality: there is no</a:t>
            </a:r>
          </a:p>
          <a:p>
            <a:pPr algn="ctr"/>
            <a:r>
              <a:rPr lang="en-US" dirty="0">
                <a:solidFill>
                  <a:srgbClr val="FF0000"/>
                </a:solidFill>
              </a:rPr>
              <a:t>SOC</a:t>
            </a:r>
          </a:p>
        </p:txBody>
      </p:sp>
    </p:spTree>
    <p:extLst>
      <p:ext uri="{BB962C8B-B14F-4D97-AF65-F5344CB8AC3E}">
        <p14:creationId xmlns:p14="http://schemas.microsoft.com/office/powerpoint/2010/main" val="42304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38E58EA-BA47-7945-A8C1-96A2A187B9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250" y="1771650"/>
            <a:ext cx="8953500" cy="3314700"/>
          </a:xfrm>
          <a:prstGeom prst="rect">
            <a:avLst/>
          </a:prstGeom>
        </p:spPr>
      </p:pic>
      <p:pic>
        <p:nvPicPr>
          <p:cNvPr id="2" name="Picture 1">
            <a:extLst>
              <a:ext uri="{FF2B5EF4-FFF2-40B4-BE49-F238E27FC236}">
                <a16:creationId xmlns:a16="http://schemas.microsoft.com/office/drawing/2014/main" id="{4AED7C6E-61E5-CFEF-2DB1-850DCA1A9F32}"/>
              </a:ext>
            </a:extLst>
          </p:cNvPr>
          <p:cNvPicPr>
            <a:picLocks noChangeAspect="1"/>
          </p:cNvPicPr>
          <p:nvPr/>
        </p:nvPicPr>
        <p:blipFill>
          <a:blip r:embed="rId3"/>
          <a:stretch>
            <a:fillRect/>
          </a:stretch>
        </p:blipFill>
        <p:spPr>
          <a:xfrm>
            <a:off x="4800600" y="838201"/>
            <a:ext cx="2194070" cy="701945"/>
          </a:xfrm>
          <a:prstGeom prst="rect">
            <a:avLst/>
          </a:prstGeom>
        </p:spPr>
      </p:pic>
      <p:sp>
        <p:nvSpPr>
          <p:cNvPr id="3" name="TextBox 2">
            <a:extLst>
              <a:ext uri="{FF2B5EF4-FFF2-40B4-BE49-F238E27FC236}">
                <a16:creationId xmlns:a16="http://schemas.microsoft.com/office/drawing/2014/main" id="{CD900A7B-21CA-4B67-5914-7D4E6749D238}"/>
              </a:ext>
            </a:extLst>
          </p:cNvPr>
          <p:cNvSpPr txBox="1"/>
          <p:nvPr/>
        </p:nvSpPr>
        <p:spPr>
          <a:xfrm>
            <a:off x="2286000" y="5715000"/>
            <a:ext cx="7260834" cy="369332"/>
          </a:xfrm>
          <a:prstGeom prst="rect">
            <a:avLst/>
          </a:prstGeom>
          <a:noFill/>
        </p:spPr>
        <p:txBody>
          <a:bodyPr wrap="none" rtlCol="0">
            <a:spAutoFit/>
          </a:bodyPr>
          <a:lstStyle/>
          <a:p>
            <a:r>
              <a:rPr lang="en-US" dirty="0"/>
              <a:t>*The largest set of outcomes in pediatric aplastic anemia published to date.</a:t>
            </a:r>
          </a:p>
        </p:txBody>
      </p:sp>
    </p:spTree>
    <p:extLst>
      <p:ext uri="{BB962C8B-B14F-4D97-AF65-F5344CB8AC3E}">
        <p14:creationId xmlns:p14="http://schemas.microsoft.com/office/powerpoint/2010/main" val="363293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NAPAAC AA: Response criteria</a:t>
            </a:r>
          </a:p>
        </p:txBody>
      </p:sp>
      <p:sp>
        <p:nvSpPr>
          <p:cNvPr id="3" name="Content Placeholder 2"/>
          <p:cNvSpPr>
            <a:spLocks noGrp="1"/>
          </p:cNvSpPr>
          <p:nvPr>
            <p:ph idx="1"/>
          </p:nvPr>
        </p:nvSpPr>
        <p:spPr>
          <a:xfrm>
            <a:off x="2152650" y="1456267"/>
            <a:ext cx="7886700" cy="5401733"/>
          </a:xfrm>
        </p:spPr>
        <p:txBody>
          <a:bodyPr>
            <a:normAutofit fontScale="92500"/>
          </a:bodyPr>
          <a:lstStyle/>
          <a:p>
            <a:pPr lvl="1"/>
            <a:endParaRPr lang="en-US" sz="28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Partial response (PR) or better:  </a:t>
            </a:r>
            <a:r>
              <a:rPr lang="en-US" dirty="0">
                <a:solidFill>
                  <a:srgbClr val="FF0000"/>
                </a:solidFill>
                <a:latin typeface="Arial" panose="020B0604020202020204" pitchFamily="34" charset="0"/>
                <a:cs typeface="Arial" panose="020B0604020202020204" pitchFamily="34" charset="0"/>
              </a:rPr>
              <a:t>71%</a:t>
            </a:r>
          </a:p>
          <a:p>
            <a:pPr lvl="1"/>
            <a:r>
              <a:rPr lang="en-US" sz="2800" dirty="0">
                <a:latin typeface="Arial" panose="020B0604020202020204" pitchFamily="34" charset="0"/>
                <a:cs typeface="Arial" panose="020B0604020202020204" pitchFamily="34" charset="0"/>
              </a:rPr>
              <a:t>Hgb ≥ 8 g/dL, ANC ≥ 500/µL, </a:t>
            </a:r>
            <a:r>
              <a:rPr lang="en-US" sz="2800" dirty="0" err="1">
                <a:latin typeface="Arial" panose="020B0604020202020204" pitchFamily="34" charset="0"/>
                <a:cs typeface="Arial" panose="020B0604020202020204" pitchFamily="34" charset="0"/>
              </a:rPr>
              <a:t>Plts</a:t>
            </a: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20,000/µL</a:t>
            </a:r>
          </a:p>
          <a:p>
            <a:pPr lvl="1"/>
            <a:r>
              <a:rPr lang="en-US" sz="2800" dirty="0">
                <a:latin typeface="Arial" panose="020B0604020202020204" pitchFamily="34" charset="0"/>
                <a:cs typeface="Arial" panose="020B0604020202020204" pitchFamily="34" charset="0"/>
              </a:rPr>
              <a:t>Transfusion-independent</a:t>
            </a:r>
          </a:p>
          <a:p>
            <a:pPr lvl="1"/>
            <a:endParaRPr lang="en-US" sz="28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Very good partial response (VGPR) or better: </a:t>
            </a:r>
            <a:r>
              <a:rPr lang="en-US" dirty="0">
                <a:solidFill>
                  <a:srgbClr val="FF0000"/>
                </a:solidFill>
                <a:latin typeface="Arial" panose="020B0604020202020204" pitchFamily="34" charset="0"/>
                <a:cs typeface="Arial" panose="020B0604020202020204" pitchFamily="34" charset="0"/>
              </a:rPr>
              <a:t>68%</a:t>
            </a:r>
          </a:p>
          <a:p>
            <a:pPr lvl="1"/>
            <a:r>
              <a:rPr lang="en-US" sz="2800" dirty="0">
                <a:latin typeface="Arial" panose="020B0604020202020204" pitchFamily="34" charset="0"/>
                <a:cs typeface="Arial" panose="020B0604020202020204" pitchFamily="34" charset="0"/>
              </a:rPr>
              <a:t>Hgb ≥ 8 g/dL, ANC ≥ 500/µL, </a:t>
            </a:r>
            <a:r>
              <a:rPr lang="en-US" sz="2800" dirty="0" err="1">
                <a:latin typeface="Arial" panose="020B0604020202020204" pitchFamily="34" charset="0"/>
                <a:cs typeface="Arial" panose="020B0604020202020204" pitchFamily="34" charset="0"/>
              </a:rPr>
              <a:t>Plts</a:t>
            </a:r>
            <a:r>
              <a:rPr lang="en-US" sz="2800" dirty="0">
                <a:latin typeface="Arial" panose="020B0604020202020204" pitchFamily="34" charset="0"/>
                <a:cs typeface="Arial" panose="020B0604020202020204" pitchFamily="34" charset="0"/>
              </a:rPr>
              <a:t> ≥ 50,000/µL</a:t>
            </a:r>
          </a:p>
          <a:p>
            <a:endParaRPr lang="en-US" sz="3200"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Complete response (CR): </a:t>
            </a:r>
            <a:r>
              <a:rPr lang="en-US" dirty="0">
                <a:solidFill>
                  <a:srgbClr val="FF0000"/>
                </a:solidFill>
                <a:latin typeface="Arial" panose="020B0604020202020204" pitchFamily="34" charset="0"/>
                <a:cs typeface="Arial" panose="020B0604020202020204" pitchFamily="34" charset="0"/>
              </a:rPr>
              <a:t>60%</a:t>
            </a:r>
          </a:p>
          <a:p>
            <a:pPr lvl="1"/>
            <a:r>
              <a:rPr lang="en-US" sz="2800" dirty="0">
                <a:latin typeface="Arial" panose="020B0604020202020204" pitchFamily="34" charset="0"/>
                <a:cs typeface="Arial" panose="020B0604020202020204" pitchFamily="34" charset="0"/>
              </a:rPr>
              <a:t>Hgb </a:t>
            </a:r>
            <a:r>
              <a:rPr lang="en-US" sz="2800" u="sng"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10 g/dL, ANC ≥ 1,000/µL, </a:t>
            </a:r>
            <a:r>
              <a:rPr lang="en-US" sz="2800" dirty="0" err="1">
                <a:latin typeface="Arial" panose="020B0604020202020204" pitchFamily="34" charset="0"/>
                <a:cs typeface="Arial" panose="020B0604020202020204" pitchFamily="34" charset="0"/>
              </a:rPr>
              <a:t>Plts</a:t>
            </a:r>
            <a:r>
              <a:rPr lang="en-US" sz="2800" dirty="0">
                <a:latin typeface="Arial" panose="020B0604020202020204" pitchFamily="34" charset="0"/>
                <a:cs typeface="Arial" panose="020B0604020202020204" pitchFamily="34" charset="0"/>
              </a:rPr>
              <a:t> ≥ 100,000/µL</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33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787" y="84167"/>
            <a:ext cx="8362950" cy="1325563"/>
          </a:xfrm>
        </p:spPr>
        <p:txBody>
          <a:bodyPr/>
          <a:lstStyle/>
          <a:p>
            <a:r>
              <a:rPr lang="en-US" dirty="0">
                <a:latin typeface="Arial" panose="020B0604020202020204" pitchFamily="34" charset="0"/>
                <a:cs typeface="Arial" panose="020B0604020202020204" pitchFamily="34" charset="0"/>
              </a:rPr>
              <a:t>NAPAAC AA: Survival post-</a:t>
            </a:r>
            <a:r>
              <a:rPr lang="en-US" dirty="0" err="1">
                <a:latin typeface="Arial" panose="020B0604020202020204" pitchFamily="34" charset="0"/>
                <a:cs typeface="Arial" panose="020B0604020202020204" pitchFamily="34" charset="0"/>
              </a:rPr>
              <a:t>hATG</a:t>
            </a:r>
            <a:r>
              <a:rPr lang="en-US" dirty="0">
                <a:latin typeface="Arial" panose="020B0604020202020204" pitchFamily="34" charset="0"/>
                <a:cs typeface="Arial" panose="020B0604020202020204" pitchFamily="34" charset="0"/>
              </a:rPr>
              <a:t>/CYA</a:t>
            </a:r>
          </a:p>
        </p:txBody>
      </p:sp>
      <p:pic>
        <p:nvPicPr>
          <p:cNvPr id="3" name="Picture 2" descr="Figure3B_OS.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8683" y="2116815"/>
            <a:ext cx="4587234" cy="4587234"/>
          </a:xfrm>
          <a:prstGeom prst="rect">
            <a:avLst/>
          </a:prstGeom>
        </p:spPr>
      </p:pic>
      <p:pic>
        <p:nvPicPr>
          <p:cNvPr id="4" name="Picture 3" descr="Figure4B_EFS.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216" y="2062295"/>
            <a:ext cx="4564784" cy="4564784"/>
          </a:xfrm>
          <a:prstGeom prst="rect">
            <a:avLst/>
          </a:prstGeom>
        </p:spPr>
      </p:pic>
      <p:sp>
        <p:nvSpPr>
          <p:cNvPr id="5" name="TextBox 4"/>
          <p:cNvSpPr txBox="1"/>
          <p:nvPr/>
        </p:nvSpPr>
        <p:spPr>
          <a:xfrm>
            <a:off x="3200400" y="1716705"/>
            <a:ext cx="1800192" cy="400110"/>
          </a:xfrm>
          <a:prstGeom prst="rect">
            <a:avLst/>
          </a:prstGeom>
          <a:noFill/>
        </p:spPr>
        <p:txBody>
          <a:bodyPr wrap="none" rtlCol="0">
            <a:spAutoFit/>
          </a:bodyPr>
          <a:lstStyle/>
          <a:p>
            <a:pPr defTabSz="457200"/>
            <a:r>
              <a:rPr lang="en-US" sz="2000" dirty="0">
                <a:solidFill>
                  <a:prstClr val="black"/>
                </a:solidFill>
                <a:latin typeface="Calibri"/>
              </a:rPr>
              <a:t>Overall Survival</a:t>
            </a:r>
          </a:p>
        </p:txBody>
      </p:sp>
      <p:sp>
        <p:nvSpPr>
          <p:cNvPr id="6" name="TextBox 5"/>
          <p:cNvSpPr txBox="1"/>
          <p:nvPr/>
        </p:nvSpPr>
        <p:spPr>
          <a:xfrm>
            <a:off x="7696200" y="1716705"/>
            <a:ext cx="2130186" cy="400110"/>
          </a:xfrm>
          <a:prstGeom prst="rect">
            <a:avLst/>
          </a:prstGeom>
          <a:noFill/>
        </p:spPr>
        <p:txBody>
          <a:bodyPr wrap="none" rtlCol="0">
            <a:spAutoFit/>
          </a:bodyPr>
          <a:lstStyle/>
          <a:p>
            <a:pPr defTabSz="457200"/>
            <a:r>
              <a:rPr lang="en-US" sz="2000" dirty="0">
                <a:solidFill>
                  <a:prstClr val="black"/>
                </a:solidFill>
                <a:latin typeface="Calibri"/>
              </a:rPr>
              <a:t>Event-free survival</a:t>
            </a:r>
          </a:p>
        </p:txBody>
      </p:sp>
      <p:sp>
        <p:nvSpPr>
          <p:cNvPr id="7" name="Rectangle 6"/>
          <p:cNvSpPr/>
          <p:nvPr/>
        </p:nvSpPr>
        <p:spPr>
          <a:xfrm>
            <a:off x="2494897" y="4306321"/>
            <a:ext cx="3380156" cy="369332"/>
          </a:xfrm>
          <a:prstGeom prst="rect">
            <a:avLst/>
          </a:prstGeom>
        </p:spPr>
        <p:txBody>
          <a:bodyPr wrap="none">
            <a:spAutoFit/>
          </a:bodyPr>
          <a:lstStyle/>
          <a:p>
            <a:pPr defTabSz="457200"/>
            <a:r>
              <a:rPr lang="en-US" dirty="0">
                <a:solidFill>
                  <a:prstClr val="black"/>
                </a:solidFill>
                <a:latin typeface="Calibri"/>
              </a:rPr>
              <a:t>OS at 5 years: 93% (95% CI:89,96) </a:t>
            </a:r>
          </a:p>
        </p:txBody>
      </p:sp>
      <p:sp>
        <p:nvSpPr>
          <p:cNvPr id="8" name="Rectangle 7"/>
          <p:cNvSpPr/>
          <p:nvPr/>
        </p:nvSpPr>
        <p:spPr>
          <a:xfrm>
            <a:off x="6820475" y="4323254"/>
            <a:ext cx="3506263" cy="369332"/>
          </a:xfrm>
          <a:prstGeom prst="rect">
            <a:avLst/>
          </a:prstGeom>
        </p:spPr>
        <p:txBody>
          <a:bodyPr wrap="none">
            <a:spAutoFit/>
          </a:bodyPr>
          <a:lstStyle/>
          <a:p>
            <a:pPr defTabSz="457200"/>
            <a:r>
              <a:rPr lang="en-US" dirty="0">
                <a:solidFill>
                  <a:prstClr val="black"/>
                </a:solidFill>
                <a:latin typeface="Calibri"/>
              </a:rPr>
              <a:t>EFS at 5 years: 64% (95% CI: 57,69) </a:t>
            </a:r>
          </a:p>
        </p:txBody>
      </p:sp>
    </p:spTree>
    <p:extLst>
      <p:ext uri="{BB962C8B-B14F-4D97-AF65-F5344CB8AC3E}">
        <p14:creationId xmlns:p14="http://schemas.microsoft.com/office/powerpoint/2010/main" val="414929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91934"/>
            <a:ext cx="8686800" cy="1325563"/>
          </a:xfrm>
        </p:spPr>
        <p:txBody>
          <a:bodyPr/>
          <a:lstStyle/>
          <a:p>
            <a:pPr algn="ctr"/>
            <a:r>
              <a:rPr lang="en-US" dirty="0">
                <a:latin typeface="Arial" panose="020B0604020202020204" pitchFamily="34" charset="0"/>
                <a:cs typeface="Arial" panose="020B0604020202020204" pitchFamily="34" charset="0"/>
              </a:rPr>
              <a:t>NAPAAC AA: Duration of response (</a:t>
            </a:r>
            <a:r>
              <a:rPr lang="en-US" dirty="0" err="1">
                <a:latin typeface="Arial" panose="020B0604020202020204" pitchFamily="34" charset="0"/>
                <a:cs typeface="Arial" panose="020B0604020202020204" pitchFamily="34" charset="0"/>
              </a:rPr>
              <a:t>hATG</a:t>
            </a:r>
            <a:r>
              <a:rPr lang="en-US" dirty="0">
                <a:latin typeface="Arial" panose="020B0604020202020204" pitchFamily="34" charset="0"/>
                <a:cs typeface="Arial" panose="020B0604020202020204" pitchFamily="34" charset="0"/>
              </a:rPr>
              <a:t>/CYA)</a:t>
            </a:r>
          </a:p>
        </p:txBody>
      </p:sp>
      <p:pic>
        <p:nvPicPr>
          <p:cNvPr id="3" name="Picture 2" descr="Figure2B_DOR.tiff"/>
          <p:cNvPicPr>
            <a:picLocks noChangeAspect="1"/>
          </p:cNvPicPr>
          <p:nvPr/>
        </p:nvPicPr>
        <p:blipFill rotWithShape="1">
          <a:blip r:embed="rId2" cstate="email">
            <a:extLst>
              <a:ext uri="{28A0092B-C50C-407E-A947-70E740481C1C}">
                <a14:useLocalDpi xmlns:a14="http://schemas.microsoft.com/office/drawing/2010/main"/>
              </a:ext>
            </a:extLst>
          </a:blip>
          <a:srcRect b="6840"/>
          <a:stretch/>
        </p:blipFill>
        <p:spPr>
          <a:xfrm>
            <a:off x="2986259" y="1517496"/>
            <a:ext cx="5815224" cy="5417480"/>
          </a:xfrm>
          <a:prstGeom prst="rect">
            <a:avLst/>
          </a:prstGeom>
        </p:spPr>
      </p:pic>
    </p:spTree>
    <p:extLst>
      <p:ext uri="{BB962C8B-B14F-4D97-AF65-F5344CB8AC3E}">
        <p14:creationId xmlns:p14="http://schemas.microsoft.com/office/powerpoint/2010/main" val="44601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63E1E3-B692-4731-82E4-79345472D20E}"/>
              </a:ext>
            </a:extLst>
          </p:cNvPr>
          <p:cNvSpPr>
            <a:spLocks noGrp="1"/>
          </p:cNvSpPr>
          <p:nvPr>
            <p:ph type="title"/>
          </p:nvPr>
        </p:nvSpPr>
        <p:spPr>
          <a:xfrm>
            <a:off x="1707089" y="495817"/>
            <a:ext cx="14873823" cy="933654"/>
          </a:xfrm>
        </p:spPr>
        <p:txBody>
          <a:bodyPr/>
          <a:lstStyle/>
          <a:p>
            <a:r>
              <a:rPr lang="en-US" sz="2800"/>
              <a:t>Survival after Allogeneic HCTs for Severe Aplastic Anemia (SAA), </a:t>
            </a:r>
            <a:r>
              <a:rPr lang="en-US"/>
              <a:t>in the US, </a:t>
            </a:r>
            <a:r>
              <a:rPr lang="en-US" sz="2800"/>
              <a:t>2009-2019</a:t>
            </a:r>
            <a:endParaRPr lang="en-US" sz="2800" dirty="0"/>
          </a:p>
        </p:txBody>
      </p:sp>
      <p:pic>
        <p:nvPicPr>
          <p:cNvPr id="3" name="Picture 2">
            <a:extLst>
              <a:ext uri="{FF2B5EF4-FFF2-40B4-BE49-F238E27FC236}">
                <a16:creationId xmlns:a16="http://schemas.microsoft.com/office/drawing/2014/main" id="{7BE95FA7-8A06-4778-ABBC-84BE8DAA1490}"/>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223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384447-D980-4F13-BE78-D6B278C6BB44}"/>
              </a:ext>
            </a:extLst>
          </p:cNvPr>
          <p:cNvSpPr txBox="1">
            <a:spLocks/>
          </p:cNvSpPr>
          <p:nvPr/>
        </p:nvSpPr>
        <p:spPr>
          <a:xfrm>
            <a:off x="2032000" y="376325"/>
            <a:ext cx="8128000" cy="744795"/>
          </a:xfrm>
          <a:prstGeom prst="rect">
            <a:avLst/>
          </a:prstGeom>
        </p:spPr>
        <p:txBody>
          <a:bodyPr vert="horz" lIns="91432" tIns="45716" rIns="91432" bIns="45716" rtlCol="0" anchor="ctr">
            <a:noAutofit/>
          </a:bodyPr>
          <a:lstStyle>
            <a:lvl1pPr algn="r" defTabSz="457143" rtl="0" eaLnBrk="1" latinLnBrk="0" hangingPunct="1">
              <a:spcBef>
                <a:spcPct val="0"/>
              </a:spcBef>
              <a:buNone/>
              <a:defRPr sz="2933" kern="1200">
                <a:solidFill>
                  <a:srgbClr val="005A97"/>
                </a:solidFill>
                <a:latin typeface="+mj-lt"/>
                <a:ea typeface="+mj-ea"/>
                <a:cs typeface="+mj-cs"/>
              </a:defRPr>
            </a:lvl1pPr>
          </a:lstStyle>
          <a:p>
            <a:pPr marL="0" marR="0" lvl="0" indent="0" algn="ctr" defTabSz="45714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5A97"/>
                </a:solidFill>
                <a:effectLst/>
                <a:uLnTx/>
                <a:uFillTx/>
                <a:latin typeface="Trebuchet MS"/>
                <a:ea typeface="+mj-ea"/>
                <a:cs typeface="+mj-cs"/>
              </a:rPr>
              <a:t>What about Chronic GVHD after Unrelate donor BMT?</a:t>
            </a:r>
          </a:p>
        </p:txBody>
      </p:sp>
      <p:sp>
        <p:nvSpPr>
          <p:cNvPr id="7" name="Content Placeholder 2">
            <a:extLst>
              <a:ext uri="{FF2B5EF4-FFF2-40B4-BE49-F238E27FC236}">
                <a16:creationId xmlns:a16="http://schemas.microsoft.com/office/drawing/2014/main" id="{BA6BB57A-2E33-44AA-9446-50F666CAC9DD}"/>
              </a:ext>
            </a:extLst>
          </p:cNvPr>
          <p:cNvSpPr txBox="1">
            <a:spLocks/>
          </p:cNvSpPr>
          <p:nvPr/>
        </p:nvSpPr>
        <p:spPr>
          <a:xfrm>
            <a:off x="609600" y="1378018"/>
            <a:ext cx="10972800" cy="4895291"/>
          </a:xfrm>
          <a:prstGeom prst="rect">
            <a:avLst/>
          </a:prstGeom>
        </p:spPr>
        <p:txBody>
          <a:bodyPr vert="horz" lIns="91432" tIns="45716" rIns="91432" bIns="45716" rtlCol="0">
            <a:normAutofit/>
          </a:bodyPr>
          <a:lst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7" indent="-285717"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3"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0" indent="-228573"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3" indent="-228573"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6" indent="-228573"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0" indent="-228573"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3" indent="-228573"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3" algn="l" defTabSz="457143" rtl="0" eaLnBrk="1" latinLnBrk="0" hangingPunct="1">
              <a:spcBef>
                <a:spcPct val="20000"/>
              </a:spcBef>
              <a:buFont typeface="Arial"/>
              <a:buChar char="•"/>
              <a:defRPr sz="2000" kern="1200">
                <a:solidFill>
                  <a:schemeClr val="tx1"/>
                </a:solidFill>
                <a:latin typeface="+mn-lt"/>
                <a:ea typeface="+mn-ea"/>
                <a:cs typeface="+mn-cs"/>
              </a:defRPr>
            </a:lvl9pPr>
          </a:lstStyle>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lang="en-US" sz="2800" dirty="0">
                <a:solidFill>
                  <a:sysClr val="windowText" lastClr="000000"/>
                </a:solidFill>
                <a:latin typeface="Trebuchet MS"/>
              </a:rPr>
              <a:t>Younger Children have low </a:t>
            </a:r>
            <a:r>
              <a:rPr lang="en-US" sz="2800" dirty="0" err="1">
                <a:solidFill>
                  <a:sysClr val="windowText" lastClr="000000"/>
                </a:solidFill>
                <a:latin typeface="Trebuchet MS"/>
              </a:rPr>
              <a:t>cGVHD</a:t>
            </a:r>
            <a:r>
              <a:rPr lang="en-US" sz="2800" dirty="0">
                <a:solidFill>
                  <a:sysClr val="windowText" lastClr="000000"/>
                </a:solidFill>
                <a:latin typeface="Trebuchet MS"/>
              </a:rPr>
              <a:t> rates</a:t>
            </a:r>
          </a:p>
          <a:p>
            <a:pPr lvl="1" indent="-342858">
              <a:buFont typeface="Arial"/>
              <a:buChar char="•"/>
              <a:defRPr/>
            </a:pPr>
            <a:r>
              <a:rPr lang="en-US" dirty="0">
                <a:solidFill>
                  <a:sysClr val="windowText" lastClr="000000"/>
                </a:solidFill>
                <a:latin typeface="Trebuchet MS"/>
              </a:rPr>
              <a:t>5-20%, mostly limited</a:t>
            </a:r>
          </a:p>
          <a:p>
            <a:pPr>
              <a:defRPr/>
            </a:pPr>
            <a:r>
              <a:rPr lang="en-US" sz="2800" dirty="0">
                <a:solidFill>
                  <a:sysClr val="windowText" lastClr="000000"/>
                </a:solidFill>
                <a:latin typeface="Trebuchet MS"/>
              </a:rPr>
              <a:t>Older recipients, higher rates with traditional approaches</a:t>
            </a:r>
          </a:p>
          <a:p>
            <a:pPr lvl="1" indent="-342858">
              <a:buFont typeface="Arial"/>
              <a:buChar char="•"/>
              <a:defRPr/>
            </a:pPr>
            <a:r>
              <a:rPr lang="en-US" dirty="0">
                <a:solidFill>
                  <a:sysClr val="windowText" lastClr="000000"/>
                </a:solidFill>
                <a:latin typeface="Trebuchet MS"/>
              </a:rPr>
              <a:t>20-35% with </a:t>
            </a:r>
            <a:r>
              <a:rPr lang="en-US" dirty="0" err="1">
                <a:solidFill>
                  <a:sysClr val="windowText" lastClr="000000"/>
                </a:solidFill>
                <a:latin typeface="Trebuchet MS"/>
              </a:rPr>
              <a:t>cGVHD</a:t>
            </a:r>
            <a:endParaRPr lang="en-US" dirty="0">
              <a:solidFill>
                <a:sysClr val="windowText" lastClr="000000"/>
              </a:solidFill>
              <a:latin typeface="Trebuchet MS"/>
            </a:endParaRPr>
          </a:p>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lang="en-US" sz="2800" dirty="0">
                <a:solidFill>
                  <a:sysClr val="windowText" lastClr="000000"/>
                </a:solidFill>
                <a:latin typeface="Trebuchet MS"/>
              </a:rPr>
              <a:t>Use of post-transplant cyclophosphamide may decrease </a:t>
            </a:r>
            <a:r>
              <a:rPr lang="en-US" sz="2800" dirty="0" err="1">
                <a:solidFill>
                  <a:sysClr val="windowText" lastClr="000000"/>
                </a:solidFill>
                <a:latin typeface="Trebuchet MS"/>
              </a:rPr>
              <a:t>cGVHD</a:t>
            </a:r>
            <a:r>
              <a:rPr lang="en-US" sz="2800" dirty="0">
                <a:solidFill>
                  <a:sysClr val="windowText" lastClr="000000"/>
                </a:solidFill>
                <a:latin typeface="Trebuchet MS"/>
              </a:rPr>
              <a:t> risk in older patients</a:t>
            </a:r>
            <a:endParaRPr lang="en-US" dirty="0">
              <a:solidFill>
                <a:sysClr val="windowText" lastClr="000000"/>
              </a:solidFill>
              <a:latin typeface="Trebuchet MS"/>
            </a:endParaRPr>
          </a:p>
          <a:p>
            <a:pPr lvl="1" indent="-342858">
              <a:buFont typeface="Arial"/>
              <a:buChar char="•"/>
              <a:defRPr/>
            </a:pPr>
            <a:r>
              <a:rPr lang="en-US" dirty="0" err="1">
                <a:solidFill>
                  <a:sysClr val="windowText" lastClr="000000"/>
                </a:solidFill>
                <a:latin typeface="Trebuchet MS"/>
              </a:rPr>
              <a:t>Haplo</a:t>
            </a:r>
            <a:r>
              <a:rPr lang="en-US" dirty="0">
                <a:solidFill>
                  <a:sysClr val="windowText" lastClr="000000"/>
                </a:solidFill>
                <a:latin typeface="Trebuchet MS"/>
              </a:rPr>
              <a:t> BMT </a:t>
            </a:r>
            <a:r>
              <a:rPr lang="en-US" dirty="0" err="1">
                <a:solidFill>
                  <a:sysClr val="windowText" lastClr="000000"/>
                </a:solidFill>
                <a:latin typeface="Trebuchet MS"/>
              </a:rPr>
              <a:t>cGVHD</a:t>
            </a:r>
            <a:r>
              <a:rPr lang="en-US" dirty="0">
                <a:solidFill>
                  <a:sysClr val="windowText" lastClr="000000"/>
                </a:solidFill>
                <a:latin typeface="Trebuchet MS"/>
              </a:rPr>
              <a:t> rates with post-</a:t>
            </a:r>
            <a:r>
              <a:rPr lang="en-US" dirty="0" err="1">
                <a:solidFill>
                  <a:sysClr val="windowText" lastClr="000000"/>
                </a:solidFill>
                <a:latin typeface="Trebuchet MS"/>
              </a:rPr>
              <a:t>tx</a:t>
            </a:r>
            <a:r>
              <a:rPr lang="en-US" dirty="0">
                <a:solidFill>
                  <a:sysClr val="windowText" lastClr="000000"/>
                </a:solidFill>
                <a:latin typeface="Trebuchet MS"/>
              </a:rPr>
              <a:t> Cy are lower</a:t>
            </a:r>
          </a:p>
        </p:txBody>
      </p:sp>
    </p:spTree>
    <p:extLst>
      <p:ext uri="{BB962C8B-B14F-4D97-AF65-F5344CB8AC3E}">
        <p14:creationId xmlns:p14="http://schemas.microsoft.com/office/powerpoint/2010/main" val="67239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BMT CTN 1502 </a:t>
            </a:r>
            <a:r>
              <a:rPr lang="en-US" dirty="0" err="1"/>
              <a:t>Haplo</a:t>
            </a:r>
            <a:r>
              <a:rPr lang="en-US" dirty="0"/>
              <a:t> for those failing IST</a:t>
            </a:r>
            <a:br>
              <a:rPr lang="en-US" dirty="0"/>
            </a:br>
            <a:r>
              <a:rPr lang="en-US" sz="2400" dirty="0" err="1"/>
              <a:t>Dezern</a:t>
            </a:r>
            <a:r>
              <a:rPr lang="en-US" sz="2400" dirty="0"/>
              <a:t>, Pulsipher Lancet </a:t>
            </a:r>
            <a:r>
              <a:rPr lang="en-US" sz="2400" dirty="0" err="1"/>
              <a:t>Haematology</a:t>
            </a:r>
            <a:r>
              <a:rPr lang="en-US" sz="2400" dirty="0"/>
              <a:t> 2022</a:t>
            </a:r>
            <a:endParaRPr lang="en-US" dirty="0"/>
          </a:p>
        </p:txBody>
      </p:sp>
      <p:sp>
        <p:nvSpPr>
          <p:cNvPr id="4" name="Footer Placeholder 3"/>
          <p:cNvSpPr>
            <a:spLocks noGrp="1"/>
          </p:cNvSpPr>
          <p:nvPr>
            <p:ph type="ftr" sz="quarter" idx="11"/>
          </p:nvPr>
        </p:nvSpPr>
        <p:spPr>
          <a:xfrm>
            <a:off x="4165600" y="6356351"/>
            <a:ext cx="6705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10972800" y="6356351"/>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A446DA-D2FC-491E-A26B-6B2D41D5575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p:cNvPicPr/>
          <p:nvPr/>
        </p:nvPicPr>
        <p:blipFill rotWithShape="1">
          <a:blip r:embed="rId2" cstate="email">
            <a:extLst>
              <a:ext uri="{28A0092B-C50C-407E-A947-70E740481C1C}">
                <a14:useLocalDpi xmlns:a14="http://schemas.microsoft.com/office/drawing/2010/main"/>
              </a:ext>
            </a:extLst>
          </a:blip>
          <a:srcRect t="21653" b="14301"/>
          <a:stretch/>
        </p:blipFill>
        <p:spPr bwMode="auto">
          <a:xfrm>
            <a:off x="2031124" y="1832008"/>
            <a:ext cx="7848600" cy="4191000"/>
          </a:xfrm>
          <a:prstGeom prst="rect">
            <a:avLst/>
          </a:prstGeom>
          <a:noFill/>
          <a:ln>
            <a:solidFill>
              <a:schemeClr val="tx1"/>
            </a:solidFill>
          </a:ln>
          <a:extLst>
            <a:ext uri="{53640926-AAD7-44d8-BBD7-CCE9431645EC}">
              <a14:shadowObscured xmlns:lc="http://schemas.openxmlformats.org/drawingml/2006/lockedCanvas" xmlns:pic="http://schemas.openxmlformats.org/drawingml/2006/picture" xmlns:wpc="http://schemas.microsoft.com/office/word/2010/wordprocessingCanvas" xmlns:mc="http://schemas.openxmlformats.org/markup-compatibility/2006" xmlns:wp14="http://schemas.microsoft.com/office/word/2010/wordprocessingDrawing"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7" name="TextBox 6">
            <a:extLst>
              <a:ext uri="{FF2B5EF4-FFF2-40B4-BE49-F238E27FC236}">
                <a16:creationId xmlns:a16="http://schemas.microsoft.com/office/drawing/2014/main" id="{EB7EFA99-27F4-4B4F-9E47-38AF7BCE2E07}"/>
              </a:ext>
            </a:extLst>
          </p:cNvPr>
          <p:cNvSpPr txBox="1"/>
          <p:nvPr/>
        </p:nvSpPr>
        <p:spPr>
          <a:xfrm>
            <a:off x="3581400" y="6260339"/>
            <a:ext cx="2954399" cy="523220"/>
          </a:xfrm>
          <a:prstGeom prst="rect">
            <a:avLst/>
          </a:prstGeom>
          <a:solidFill>
            <a:schemeClr val="bg1"/>
          </a:solidFill>
        </p:spPr>
        <p:txBody>
          <a:bodyPr wrap="none" rtlCol="0">
            <a:spAutoFit/>
          </a:bodyPr>
          <a:lstStyle/>
          <a:p>
            <a:pPr defTabSz="914377">
              <a:defRPr/>
            </a:pPr>
            <a:r>
              <a:rPr lang="en-US" sz="1400" dirty="0">
                <a:solidFill>
                  <a:srgbClr val="000000"/>
                </a:solidFill>
                <a:latin typeface="Arial"/>
                <a:ea typeface="ＭＳ Ｐゴシック"/>
              </a:rPr>
              <a:t>DeZern et al </a:t>
            </a:r>
            <a:r>
              <a:rPr lang="en-US" sz="1400" i="1" dirty="0">
                <a:solidFill>
                  <a:srgbClr val="000000"/>
                </a:solidFill>
                <a:latin typeface="Arial"/>
                <a:ea typeface="ＭＳ Ｐゴシック"/>
              </a:rPr>
              <a:t>BBMT</a:t>
            </a:r>
            <a:r>
              <a:rPr lang="en-US" sz="1400" dirty="0">
                <a:solidFill>
                  <a:srgbClr val="000000"/>
                </a:solidFill>
                <a:latin typeface="Arial"/>
                <a:ea typeface="ＭＳ Ｐゴシック"/>
              </a:rPr>
              <a:t> 2016; </a:t>
            </a:r>
          </a:p>
          <a:p>
            <a:pPr defTabSz="914377">
              <a:defRPr/>
            </a:pPr>
            <a:r>
              <a:rPr lang="en-US" sz="1400" dirty="0" err="1">
                <a:solidFill>
                  <a:srgbClr val="000000"/>
                </a:solidFill>
                <a:latin typeface="Arial"/>
                <a:ea typeface="ＭＳ Ｐゴシック"/>
              </a:rPr>
              <a:t>DeZern</a:t>
            </a:r>
            <a:r>
              <a:rPr lang="en-US" sz="1400" dirty="0">
                <a:solidFill>
                  <a:srgbClr val="000000"/>
                </a:solidFill>
                <a:latin typeface="Arial"/>
                <a:ea typeface="ＭＳ Ｐゴシック"/>
              </a:rPr>
              <a:t> et al </a:t>
            </a:r>
            <a:r>
              <a:rPr lang="en-US" sz="1400" i="1" dirty="0">
                <a:solidFill>
                  <a:srgbClr val="000000"/>
                </a:solidFill>
                <a:latin typeface="Arial"/>
                <a:ea typeface="ＭＳ Ｐゴシック"/>
              </a:rPr>
              <a:t>Blood Advances </a:t>
            </a:r>
            <a:r>
              <a:rPr lang="en-US" sz="1400" dirty="0">
                <a:solidFill>
                  <a:srgbClr val="000000"/>
                </a:solidFill>
                <a:latin typeface="Arial"/>
                <a:ea typeface="ＭＳ Ｐゴシック"/>
              </a:rPr>
              <a:t>2020</a:t>
            </a:r>
          </a:p>
        </p:txBody>
      </p:sp>
    </p:spTree>
    <p:extLst>
      <p:ext uri="{BB962C8B-B14F-4D97-AF65-F5344CB8AC3E}">
        <p14:creationId xmlns:p14="http://schemas.microsoft.com/office/powerpoint/2010/main" val="398191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82400A6-0923-4BAD-9F80-35AE79306BF2}"/>
              </a:ext>
            </a:extLst>
          </p:cNvPr>
          <p:cNvSpPr txBox="1">
            <a:spLocks/>
          </p:cNvSpPr>
          <p:nvPr/>
        </p:nvSpPr>
        <p:spPr>
          <a:xfrm>
            <a:off x="2032000" y="376325"/>
            <a:ext cx="8128000" cy="744795"/>
          </a:xfrm>
          <a:prstGeom prst="rect">
            <a:avLst/>
          </a:prstGeom>
        </p:spPr>
        <p:txBody>
          <a:bodyPr vert="horz" lIns="91432" tIns="45716" rIns="91432" bIns="45716" rtlCol="0" anchor="ctr">
            <a:noAutofit/>
          </a:bodyPr>
          <a:lstStyle>
            <a:lvl1pPr algn="r" defTabSz="457143" rtl="0" eaLnBrk="1" latinLnBrk="0" hangingPunct="1">
              <a:spcBef>
                <a:spcPct val="0"/>
              </a:spcBef>
              <a:buNone/>
              <a:defRPr sz="2933" kern="1200">
                <a:solidFill>
                  <a:srgbClr val="005A97"/>
                </a:solidFill>
                <a:latin typeface="+mj-lt"/>
                <a:ea typeface="+mj-ea"/>
                <a:cs typeface="+mj-cs"/>
              </a:defRPr>
            </a:lvl1pPr>
          </a:lstStyle>
          <a:p>
            <a:pPr marL="0" marR="0" lvl="0" indent="0" algn="ctr" defTabSz="45714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5A97"/>
                </a:solidFill>
                <a:effectLst/>
                <a:uLnTx/>
                <a:uFillTx/>
                <a:latin typeface="Trebuchet MS" charset="0"/>
                <a:ea typeface="ＭＳ Ｐゴシック" charset="0"/>
                <a:cs typeface="+mj-cs"/>
              </a:rPr>
              <a:t>Disclosures</a:t>
            </a:r>
            <a:r>
              <a:rPr kumimoji="0" lang="en-US" sz="2933" b="0" i="0" u="none" strike="noStrike" kern="1200" cap="none" spc="0" normalizeH="0" baseline="0" noProof="0" dirty="0">
                <a:ln>
                  <a:noFill/>
                </a:ln>
                <a:solidFill>
                  <a:srgbClr val="005A97"/>
                </a:solidFill>
                <a:effectLst/>
                <a:uLnTx/>
                <a:uFillTx/>
                <a:latin typeface="Trebuchet MS" charset="0"/>
                <a:ea typeface="ＭＳ Ｐゴシック" charset="0"/>
                <a:cs typeface="+mj-cs"/>
              </a:rPr>
              <a:t> </a:t>
            </a:r>
            <a:endParaRPr kumimoji="0" lang="en-US" sz="2933" b="0" i="0" u="none" strike="noStrike" kern="1200" cap="none" spc="0" normalizeH="0" baseline="0" noProof="0" dirty="0">
              <a:ln>
                <a:noFill/>
              </a:ln>
              <a:solidFill>
                <a:srgbClr val="005A97"/>
              </a:solidFill>
              <a:effectLst/>
              <a:uLnTx/>
              <a:uFillTx/>
              <a:latin typeface="Trebuchet MS"/>
              <a:ea typeface="+mj-ea"/>
              <a:cs typeface="+mj-cs"/>
            </a:endParaRPr>
          </a:p>
        </p:txBody>
      </p:sp>
      <p:sp>
        <p:nvSpPr>
          <p:cNvPr id="7" name="Content Placeholder 1">
            <a:extLst>
              <a:ext uri="{FF2B5EF4-FFF2-40B4-BE49-F238E27FC236}">
                <a16:creationId xmlns:a16="http://schemas.microsoft.com/office/drawing/2014/main" id="{F2220E7D-9871-4847-BC94-DE2E6A61480F}"/>
              </a:ext>
            </a:extLst>
          </p:cNvPr>
          <p:cNvSpPr txBox="1">
            <a:spLocks/>
          </p:cNvSpPr>
          <p:nvPr/>
        </p:nvSpPr>
        <p:spPr>
          <a:xfrm>
            <a:off x="609600" y="1230873"/>
            <a:ext cx="10972800" cy="4895291"/>
          </a:xfrm>
          <a:prstGeom prst="rect">
            <a:avLst/>
          </a:prstGeom>
        </p:spPr>
        <p:txBody>
          <a:bodyPr vert="horz" lIns="91432" tIns="45716" rIns="91432" bIns="45716" rtlCol="0">
            <a:normAutofit fontScale="77500" lnSpcReduction="20000"/>
          </a:bodyPr>
          <a:lst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7" indent="-285717"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3"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0" indent="-228573"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3" indent="-228573"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6" indent="-228573"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0" indent="-228573"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3" indent="-228573"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3" algn="l" defTabSz="457143" rtl="0" eaLnBrk="1" latinLnBrk="0" hangingPunct="1">
              <a:spcBef>
                <a:spcPct val="20000"/>
              </a:spcBef>
              <a:buFont typeface="Arial"/>
              <a:buChar char="•"/>
              <a:defRPr sz="2000" kern="1200">
                <a:solidFill>
                  <a:schemeClr val="tx1"/>
                </a:solidFill>
                <a:latin typeface="+mn-lt"/>
                <a:ea typeface="+mn-ea"/>
                <a:cs typeface="+mn-cs"/>
              </a:defRPr>
            </a:lvl9pPr>
          </a:lstStyle>
          <a:p>
            <a:pPr marL="456903" marR="0" lvl="0" indent="-456903" algn="l" defTabSz="609207" rtl="0" eaLnBrk="1" fontAlgn="auto" latinLnBrk="0" hangingPunct="1">
              <a:lnSpc>
                <a:spcPct val="100000"/>
              </a:lnSpc>
              <a:spcBef>
                <a:spcPct val="0"/>
              </a:spcBef>
              <a:spcAft>
                <a:spcPts val="0"/>
              </a:spcAft>
              <a:buClrTx/>
              <a:buSzTx/>
              <a:buFont typeface="Arial"/>
              <a:buNone/>
              <a:tabLst/>
              <a:defRPr/>
            </a:pP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Disclosure:  I am a member of a steering committee that guides conduct of the Novartis 2205J and 2202 studies of CTL019 CAR T-cells. </a:t>
            </a: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	</a:t>
            </a: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I have performed advisory and/or educational activities for Novartis, </a:t>
            </a:r>
            <a:r>
              <a:rPr kumimoji="0" lang="en-US" altLang="en-US" sz="3200" b="0" i="0" u="none" strike="noStrike" kern="1200" cap="none" spc="0" normalizeH="0" baseline="0" noProof="0" dirty="0" err="1">
                <a:ln>
                  <a:noFill/>
                </a:ln>
                <a:solidFill>
                  <a:srgbClr val="1F497D"/>
                </a:solidFill>
                <a:effectLst/>
                <a:uLnTx/>
                <a:uFillTx/>
                <a:latin typeface="Trebuchet MS"/>
                <a:ea typeface="+mn-ea"/>
                <a:cs typeface="+mn-cs"/>
              </a:rPr>
              <a:t>Miltenyi</a:t>
            </a: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 Adaptive, Mesoblast, </a:t>
            </a:r>
            <a:r>
              <a:rPr kumimoji="0" lang="en-US" altLang="en-US" sz="3200" b="0" i="0" u="none" strike="noStrike" kern="1200" cap="none" spc="0" normalizeH="0" baseline="0" noProof="0" dirty="0" err="1">
                <a:ln>
                  <a:noFill/>
                </a:ln>
                <a:solidFill>
                  <a:srgbClr val="1F497D"/>
                </a:solidFill>
                <a:effectLst/>
                <a:uLnTx/>
                <a:uFillTx/>
                <a:latin typeface="Trebuchet MS"/>
                <a:ea typeface="+mn-ea"/>
                <a:cs typeface="+mn-cs"/>
              </a:rPr>
              <a:t>Medexus</a:t>
            </a: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 Vertex, Bluebird, and </a:t>
            </a:r>
            <a:r>
              <a:rPr kumimoji="0" lang="en-US" altLang="en-US" sz="3200" b="0" i="0" u="none" strike="noStrike" kern="1200" cap="none" spc="0" normalizeH="0" baseline="0" noProof="0" dirty="0" err="1">
                <a:ln>
                  <a:noFill/>
                </a:ln>
                <a:solidFill>
                  <a:srgbClr val="1F497D"/>
                </a:solidFill>
                <a:effectLst/>
                <a:uLnTx/>
                <a:uFillTx/>
                <a:latin typeface="Trebuchet MS"/>
                <a:ea typeface="+mn-ea"/>
                <a:cs typeface="+mn-cs"/>
              </a:rPr>
              <a:t>Equillium</a:t>
            </a: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 Pharmaceuticals.</a:t>
            </a: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endParaRPr kumimoji="0" lang="en-US" altLang="en-US" sz="3200" b="0" i="0" u="none" strike="noStrike" kern="1200" cap="none" spc="0" normalizeH="0" baseline="0" noProof="0" dirty="0">
              <a:ln>
                <a:noFill/>
              </a:ln>
              <a:solidFill>
                <a:srgbClr val="1F497D"/>
              </a:solidFill>
              <a:effectLst/>
              <a:uLnTx/>
              <a:uFillTx/>
              <a:latin typeface="Trebuchet MS"/>
              <a:ea typeface="+mn-ea"/>
              <a:cs typeface="+mn-cs"/>
            </a:endParaRP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I am receiving grant and/or product support for studies from Adaptive and </a:t>
            </a:r>
            <a:r>
              <a:rPr kumimoji="0" lang="en-US" altLang="en-US" sz="3200" b="0" i="0" u="none" strike="noStrike" kern="1200" cap="none" spc="0" normalizeH="0" baseline="0" noProof="0" dirty="0" err="1">
                <a:ln>
                  <a:noFill/>
                </a:ln>
                <a:solidFill>
                  <a:srgbClr val="1F497D"/>
                </a:solidFill>
                <a:effectLst/>
                <a:uLnTx/>
                <a:uFillTx/>
                <a:latin typeface="Trebuchet MS"/>
                <a:ea typeface="+mn-ea"/>
                <a:cs typeface="+mn-cs"/>
              </a:rPr>
              <a:t>Miltenyi</a:t>
            </a: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a:t>
            </a: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endParaRPr kumimoji="0" lang="en-US" altLang="en-US" sz="3200" b="0" i="0" u="none" strike="noStrike" kern="1200" cap="none" spc="0" normalizeH="0" baseline="0" noProof="0" dirty="0">
              <a:ln>
                <a:noFill/>
              </a:ln>
              <a:solidFill>
                <a:srgbClr val="1F497D"/>
              </a:solidFill>
              <a:effectLst/>
              <a:uLnTx/>
              <a:uFillTx/>
              <a:latin typeface="Trebuchet MS"/>
              <a:ea typeface="+mn-ea"/>
              <a:cs typeface="+mn-cs"/>
            </a:endParaRP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r>
              <a:rPr kumimoji="0" lang="en-US" altLang="en-US" sz="3200" b="0" i="0" u="none" strike="noStrike" kern="1200" cap="none" spc="0" normalizeH="0" baseline="0" noProof="0" dirty="0">
                <a:ln>
                  <a:noFill/>
                </a:ln>
                <a:solidFill>
                  <a:srgbClr val="1F497D"/>
                </a:solidFill>
                <a:effectLst/>
                <a:uLnTx/>
                <a:uFillTx/>
                <a:latin typeface="Trebuchet MS"/>
                <a:ea typeface="+mn-ea"/>
                <a:cs typeface="+mn-cs"/>
              </a:rPr>
              <a:t>My spouse and I have no relevant financial relationships with the other manufacturer(s) or any commercial product(s) and/or providers of commercial products or services discussed in this CME activity.</a:t>
            </a:r>
          </a:p>
          <a:p>
            <a:pPr marL="456903" marR="0" lvl="0" indent="-456903" algn="l" defTabSz="609207" rtl="0" eaLnBrk="1" fontAlgn="auto" latinLnBrk="0" hangingPunct="1">
              <a:lnSpc>
                <a:spcPct val="100000"/>
              </a:lnSpc>
              <a:spcBef>
                <a:spcPct val="0"/>
              </a:spcBef>
              <a:spcAft>
                <a:spcPts val="0"/>
              </a:spcAft>
              <a:buClrTx/>
              <a:buSzTx/>
              <a:buFont typeface="Arial"/>
              <a:buNone/>
              <a:tabLst/>
              <a:defRPr/>
            </a:pPr>
            <a:endParaRPr kumimoji="0" lang="en-US" altLang="en-US" sz="3200" b="0" i="0" u="none" strike="noStrike" kern="1200" cap="none" spc="0" normalizeH="0" baseline="0" noProof="0" dirty="0">
              <a:ln>
                <a:noFill/>
              </a:ln>
              <a:solidFill>
                <a:srgbClr val="1F497D"/>
              </a:solidFill>
              <a:effectLst/>
              <a:uLnTx/>
              <a:uFillTx/>
              <a:latin typeface="Trebuchet MS"/>
              <a:ea typeface="+mn-ea"/>
              <a:cs typeface="+mn-cs"/>
            </a:endParaRPr>
          </a:p>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Tree>
    <p:extLst>
      <p:ext uri="{BB962C8B-B14F-4D97-AF65-F5344CB8AC3E}">
        <p14:creationId xmlns:p14="http://schemas.microsoft.com/office/powerpoint/2010/main" val="3131258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F99B9-F566-4FEB-86DC-AE087FCDACBD}"/>
              </a:ext>
            </a:extLst>
          </p:cNvPr>
          <p:cNvSpPr>
            <a:spLocks noGrp="1"/>
          </p:cNvSpPr>
          <p:nvPr>
            <p:ph type="title"/>
          </p:nvPr>
        </p:nvSpPr>
        <p:spPr>
          <a:xfrm>
            <a:off x="1790700" y="-94593"/>
            <a:ext cx="7886700" cy="994172"/>
          </a:xfrm>
        </p:spPr>
        <p:txBody>
          <a:bodyPr/>
          <a:lstStyle/>
          <a:p>
            <a:pPr algn="ctr"/>
            <a:r>
              <a:rPr lang="en-US" b="1" dirty="0"/>
              <a:t>Patient Population</a:t>
            </a:r>
          </a:p>
        </p:txBody>
      </p:sp>
      <p:graphicFrame>
        <p:nvGraphicFramePr>
          <p:cNvPr id="7" name="Table 6">
            <a:extLst>
              <a:ext uri="{FF2B5EF4-FFF2-40B4-BE49-F238E27FC236}">
                <a16:creationId xmlns:a16="http://schemas.microsoft.com/office/drawing/2014/main" id="{37FDD3DE-E740-46B6-BC89-41AE0040E468}"/>
              </a:ext>
            </a:extLst>
          </p:cNvPr>
          <p:cNvGraphicFramePr>
            <a:graphicFrameLocks noGrp="1"/>
          </p:cNvGraphicFramePr>
          <p:nvPr/>
        </p:nvGraphicFramePr>
        <p:xfrm>
          <a:off x="2514600" y="762000"/>
          <a:ext cx="7391400" cy="6044829"/>
        </p:xfrm>
        <a:graphic>
          <a:graphicData uri="http://schemas.openxmlformats.org/drawingml/2006/table">
            <a:tbl>
              <a:tblPr>
                <a:tableStyleId>{69CF1AB2-1976-4502-BF36-3FF5EA218861}</a:tableStyleId>
              </a:tblPr>
              <a:tblGrid>
                <a:gridCol w="4114800">
                  <a:extLst>
                    <a:ext uri="{9D8B030D-6E8A-4147-A177-3AD203B41FA5}">
                      <a16:colId xmlns:a16="http://schemas.microsoft.com/office/drawing/2014/main" val="1004989883"/>
                    </a:ext>
                  </a:extLst>
                </a:gridCol>
                <a:gridCol w="3276600">
                  <a:extLst>
                    <a:ext uri="{9D8B030D-6E8A-4147-A177-3AD203B41FA5}">
                      <a16:colId xmlns:a16="http://schemas.microsoft.com/office/drawing/2014/main" val="1395715017"/>
                    </a:ext>
                  </a:extLst>
                </a:gridCol>
              </a:tblGrid>
              <a:tr h="747221">
                <a:tc>
                  <a:txBody>
                    <a:bodyPr/>
                    <a:lstStyle/>
                    <a:p>
                      <a:pPr marL="0" marR="0">
                        <a:lnSpc>
                          <a:spcPct val="107000"/>
                        </a:lnSpc>
                        <a:spcBef>
                          <a:spcPts val="100"/>
                        </a:spcBef>
                        <a:spcAft>
                          <a:spcPts val="100"/>
                        </a:spcAft>
                      </a:pPr>
                      <a:r>
                        <a:rPr lang="en-US" sz="1600" b="1" u="sng" dirty="0">
                          <a:effectLst/>
                        </a:rPr>
                        <a:t>PATIENTS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nchor="b"/>
                </a:tc>
                <a:tc>
                  <a:txBody>
                    <a:bodyPr/>
                    <a:lstStyle/>
                    <a:p>
                      <a:pPr marL="0" marR="0" algn="ctr">
                        <a:lnSpc>
                          <a:spcPct val="107000"/>
                        </a:lnSpc>
                        <a:spcBef>
                          <a:spcPts val="100"/>
                        </a:spcBef>
                        <a:spcAft>
                          <a:spcPts val="100"/>
                        </a:spcAft>
                      </a:pPr>
                      <a:r>
                        <a:rPr lang="en-US" sz="1600" b="1">
                          <a:effectLst/>
                        </a:rPr>
                        <a:t>Total</a:t>
                      </a:r>
                      <a:br>
                        <a:rPr lang="en-US" sz="1600" b="1">
                          <a:effectLst/>
                        </a:rPr>
                      </a:br>
                      <a:r>
                        <a:rPr lang="en-US" sz="1600" b="1">
                          <a:effectLst/>
                        </a:rPr>
                        <a:t>(N=31)</a:t>
                      </a:r>
                      <a:br>
                        <a:rPr lang="en-US" sz="1600" b="1">
                          <a:effectLst/>
                        </a:rPr>
                      </a:br>
                      <a:r>
                        <a:rPr lang="en-US" sz="1600" b="1">
                          <a:effectLst/>
                        </a:rPr>
                        <a:t>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nchor="b"/>
                </a:tc>
                <a:extLst>
                  <a:ext uri="{0D108BD9-81ED-4DB2-BD59-A6C34878D82A}">
                    <a16:rowId xmlns:a16="http://schemas.microsoft.com/office/drawing/2014/main" val="2705327440"/>
                  </a:ext>
                </a:extLst>
              </a:tr>
              <a:tr h="240581">
                <a:tc>
                  <a:txBody>
                    <a:bodyPr/>
                    <a:lstStyle/>
                    <a:p>
                      <a:pPr marL="0" marR="0">
                        <a:lnSpc>
                          <a:spcPct val="107000"/>
                        </a:lnSpc>
                        <a:spcBef>
                          <a:spcPts val="100"/>
                        </a:spcBef>
                        <a:spcAft>
                          <a:spcPts val="100"/>
                        </a:spcAft>
                      </a:pPr>
                      <a:r>
                        <a:rPr lang="en-US" sz="1600" b="1">
                          <a:effectLst/>
                        </a:rPr>
                        <a:t>Gender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4224179717"/>
                  </a:ext>
                </a:extLst>
              </a:tr>
              <a:tr h="240581">
                <a:tc>
                  <a:txBody>
                    <a:bodyPr/>
                    <a:lstStyle/>
                    <a:p>
                      <a:pPr marL="0" marR="0" indent="182880" algn="r">
                        <a:lnSpc>
                          <a:spcPct val="107000"/>
                        </a:lnSpc>
                        <a:spcBef>
                          <a:spcPts val="100"/>
                        </a:spcBef>
                        <a:spcAft>
                          <a:spcPts val="100"/>
                        </a:spcAft>
                      </a:pPr>
                      <a:r>
                        <a:rPr lang="en-US" sz="1600" b="1">
                          <a:effectLst/>
                        </a:rPr>
                        <a:t>Female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12 (38.7%)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486023421"/>
                  </a:ext>
                </a:extLst>
              </a:tr>
              <a:tr h="240581">
                <a:tc>
                  <a:txBody>
                    <a:bodyPr/>
                    <a:lstStyle/>
                    <a:p>
                      <a:pPr marL="0" marR="0" indent="182880" algn="r">
                        <a:lnSpc>
                          <a:spcPct val="107000"/>
                        </a:lnSpc>
                        <a:spcBef>
                          <a:spcPts val="100"/>
                        </a:spcBef>
                        <a:spcAft>
                          <a:spcPts val="100"/>
                        </a:spcAft>
                      </a:pPr>
                      <a:r>
                        <a:rPr lang="en-US" sz="1600" b="1" dirty="0">
                          <a:effectLst/>
                        </a:rPr>
                        <a:t>Male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19 (61.3%)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4038841023"/>
                  </a:ext>
                </a:extLst>
              </a:tr>
              <a:tr h="240581">
                <a:tc>
                  <a:txBody>
                    <a:bodyPr/>
                    <a:lstStyle/>
                    <a:p>
                      <a:pPr marL="0" marR="0">
                        <a:lnSpc>
                          <a:spcPct val="107000"/>
                        </a:lnSpc>
                        <a:spcBef>
                          <a:spcPts val="100"/>
                        </a:spcBef>
                        <a:spcAft>
                          <a:spcPts val="100"/>
                        </a:spcAft>
                      </a:pPr>
                      <a:r>
                        <a:rPr lang="en-US" sz="1600" b="1">
                          <a:effectLst/>
                        </a:rPr>
                        <a:t>Ethnicity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146446673"/>
                  </a:ext>
                </a:extLst>
              </a:tr>
              <a:tr h="240581">
                <a:tc>
                  <a:txBody>
                    <a:bodyPr/>
                    <a:lstStyle/>
                    <a:p>
                      <a:pPr marL="0" marR="0" indent="182880" algn="r">
                        <a:lnSpc>
                          <a:spcPct val="107000"/>
                        </a:lnSpc>
                        <a:spcBef>
                          <a:spcPts val="100"/>
                        </a:spcBef>
                        <a:spcAft>
                          <a:spcPts val="100"/>
                        </a:spcAft>
                      </a:pPr>
                      <a:r>
                        <a:rPr lang="en-US" sz="1600" b="1">
                          <a:effectLst/>
                        </a:rPr>
                        <a:t>Hispanic or Latino</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7 (22.6%)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627386677"/>
                  </a:ext>
                </a:extLst>
              </a:tr>
              <a:tr h="526779">
                <a:tc>
                  <a:txBody>
                    <a:bodyPr/>
                    <a:lstStyle/>
                    <a:p>
                      <a:pPr marL="0" marR="0" indent="182880" algn="r">
                        <a:lnSpc>
                          <a:spcPct val="107000"/>
                        </a:lnSpc>
                        <a:spcBef>
                          <a:spcPts val="100"/>
                        </a:spcBef>
                        <a:spcAft>
                          <a:spcPts val="100"/>
                        </a:spcAft>
                      </a:pPr>
                      <a:r>
                        <a:rPr lang="en-US" sz="1600" b="1" dirty="0">
                          <a:effectLst/>
                        </a:rPr>
                        <a:t>Not Hispanic or Latino</a:t>
                      </a:r>
                    </a:p>
                    <a:p>
                      <a:pPr marL="0" marR="0" indent="182880" algn="r">
                        <a:lnSpc>
                          <a:spcPct val="107000"/>
                        </a:lnSpc>
                        <a:spcBef>
                          <a:spcPts val="100"/>
                        </a:spcBef>
                        <a:spcAft>
                          <a:spcPts val="10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24 (77.4%)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771965271"/>
                  </a:ext>
                </a:extLst>
              </a:tr>
              <a:tr h="240581">
                <a:tc>
                  <a:txBody>
                    <a:bodyPr/>
                    <a:lstStyle/>
                    <a:p>
                      <a:pPr marL="0" marR="0">
                        <a:lnSpc>
                          <a:spcPct val="107000"/>
                        </a:lnSpc>
                        <a:spcBef>
                          <a:spcPts val="100"/>
                        </a:spcBef>
                        <a:spcAft>
                          <a:spcPts val="100"/>
                        </a:spcAft>
                      </a:pPr>
                      <a:r>
                        <a:rPr lang="en-US" sz="1600" b="1">
                          <a:effectLst/>
                        </a:rPr>
                        <a:t>Race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392807848"/>
                  </a:ext>
                </a:extLst>
              </a:tr>
              <a:tr h="240581">
                <a:tc>
                  <a:txBody>
                    <a:bodyPr/>
                    <a:lstStyle/>
                    <a:p>
                      <a:pPr marL="0" marR="0" indent="182880" algn="r">
                        <a:lnSpc>
                          <a:spcPct val="107000"/>
                        </a:lnSpc>
                        <a:spcBef>
                          <a:spcPts val="100"/>
                        </a:spcBef>
                        <a:spcAft>
                          <a:spcPts val="100"/>
                        </a:spcAft>
                      </a:pPr>
                      <a:r>
                        <a:rPr lang="en-US" sz="1600" b="1">
                          <a:effectLst/>
                        </a:rPr>
                        <a:t>American Indian/Alaska Native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0 (0.0%)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187830401"/>
                  </a:ext>
                </a:extLst>
              </a:tr>
              <a:tr h="240581">
                <a:tc>
                  <a:txBody>
                    <a:bodyPr/>
                    <a:lstStyle/>
                    <a:p>
                      <a:pPr marL="0" marR="0" indent="182880" algn="r">
                        <a:lnSpc>
                          <a:spcPct val="107000"/>
                        </a:lnSpc>
                        <a:spcBef>
                          <a:spcPts val="100"/>
                        </a:spcBef>
                        <a:spcAft>
                          <a:spcPts val="100"/>
                        </a:spcAft>
                      </a:pPr>
                      <a:r>
                        <a:rPr lang="en-US" sz="1600" b="1">
                          <a:effectLst/>
                        </a:rPr>
                        <a:t>Asian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4 (12.9%)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413173310"/>
                  </a:ext>
                </a:extLst>
              </a:tr>
              <a:tr h="240581">
                <a:tc>
                  <a:txBody>
                    <a:bodyPr/>
                    <a:lstStyle/>
                    <a:p>
                      <a:pPr marL="0" marR="0" indent="182880" algn="r">
                        <a:lnSpc>
                          <a:spcPct val="107000"/>
                        </a:lnSpc>
                        <a:spcBef>
                          <a:spcPts val="100"/>
                        </a:spcBef>
                        <a:spcAft>
                          <a:spcPts val="100"/>
                        </a:spcAft>
                      </a:pPr>
                      <a:r>
                        <a:rPr lang="en-US" sz="1600" b="1">
                          <a:effectLst/>
                        </a:rPr>
                        <a:t>Hawaiian / Pacific Islander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 (3.2%)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715128764"/>
                  </a:ext>
                </a:extLst>
              </a:tr>
              <a:tr h="240581">
                <a:tc>
                  <a:txBody>
                    <a:bodyPr/>
                    <a:lstStyle/>
                    <a:p>
                      <a:pPr marL="0" marR="0" indent="182880" algn="r">
                        <a:lnSpc>
                          <a:spcPct val="107000"/>
                        </a:lnSpc>
                        <a:spcBef>
                          <a:spcPts val="100"/>
                        </a:spcBef>
                        <a:spcAft>
                          <a:spcPts val="100"/>
                        </a:spcAft>
                      </a:pPr>
                      <a:r>
                        <a:rPr lang="en-US" sz="1600" b="1">
                          <a:effectLst/>
                        </a:rPr>
                        <a:t>Black or African American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7 (22.6%)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71343539"/>
                  </a:ext>
                </a:extLst>
              </a:tr>
              <a:tr h="240581">
                <a:tc>
                  <a:txBody>
                    <a:bodyPr/>
                    <a:lstStyle/>
                    <a:p>
                      <a:pPr marL="0" marR="0" indent="182880" algn="r">
                        <a:lnSpc>
                          <a:spcPct val="107000"/>
                        </a:lnSpc>
                        <a:spcBef>
                          <a:spcPts val="100"/>
                        </a:spcBef>
                        <a:spcAft>
                          <a:spcPts val="100"/>
                        </a:spcAft>
                      </a:pPr>
                      <a:r>
                        <a:rPr lang="en-US" sz="1600" b="1">
                          <a:effectLst/>
                        </a:rPr>
                        <a:t>White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16 (51.6%)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881918077"/>
                  </a:ext>
                </a:extLst>
              </a:tr>
              <a:tr h="240581">
                <a:tc>
                  <a:txBody>
                    <a:bodyPr/>
                    <a:lstStyle/>
                    <a:p>
                      <a:pPr marL="0" marR="0" indent="182880" algn="r">
                        <a:lnSpc>
                          <a:spcPct val="107000"/>
                        </a:lnSpc>
                        <a:spcBef>
                          <a:spcPts val="100"/>
                        </a:spcBef>
                        <a:spcAft>
                          <a:spcPts val="100"/>
                        </a:spcAft>
                      </a:pPr>
                      <a:r>
                        <a:rPr lang="en-US" sz="1600" b="1">
                          <a:effectLst/>
                        </a:rPr>
                        <a:t>More than One Race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 (3.2%)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576527352"/>
                  </a:ext>
                </a:extLst>
              </a:tr>
              <a:tr h="240581">
                <a:tc>
                  <a:txBody>
                    <a:bodyPr/>
                    <a:lstStyle/>
                    <a:p>
                      <a:pPr marL="0" marR="0" indent="182880" algn="r">
                        <a:lnSpc>
                          <a:spcPct val="107000"/>
                        </a:lnSpc>
                        <a:spcBef>
                          <a:spcPts val="100"/>
                        </a:spcBef>
                        <a:spcAft>
                          <a:spcPts val="100"/>
                        </a:spcAft>
                      </a:pPr>
                      <a:r>
                        <a:rPr lang="en-US" sz="1600" b="1" dirty="0">
                          <a:effectLst/>
                        </a:rPr>
                        <a:t>Unknown or Not reported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 (6.5%)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860870746"/>
                  </a:ext>
                </a:extLst>
              </a:tr>
              <a:tr h="240581">
                <a:tc>
                  <a:txBody>
                    <a:bodyPr/>
                    <a:lstStyle/>
                    <a:p>
                      <a:pPr marL="0" marR="0">
                        <a:lnSpc>
                          <a:spcPct val="107000"/>
                        </a:lnSpc>
                        <a:spcBef>
                          <a:spcPts val="100"/>
                        </a:spcBef>
                        <a:spcAft>
                          <a:spcPts val="100"/>
                        </a:spcAft>
                      </a:pPr>
                      <a:r>
                        <a:rPr lang="en-US" sz="1600" b="1">
                          <a:effectLst/>
                        </a:rPr>
                        <a:t>Age, yrs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399235540"/>
                  </a:ext>
                </a:extLst>
              </a:tr>
              <a:tr h="240581">
                <a:tc>
                  <a:txBody>
                    <a:bodyPr/>
                    <a:lstStyle/>
                    <a:p>
                      <a:pPr marL="0" marR="0" indent="182880" algn="r">
                        <a:lnSpc>
                          <a:spcPct val="107000"/>
                        </a:lnSpc>
                        <a:spcBef>
                          <a:spcPts val="100"/>
                        </a:spcBef>
                        <a:spcAft>
                          <a:spcPts val="100"/>
                        </a:spcAft>
                      </a:pPr>
                      <a:r>
                        <a:rPr lang="en-US" sz="1600" b="1">
                          <a:effectLst/>
                        </a:rPr>
                        <a:t>Mean (SD)</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31.3 (23.2)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633848429"/>
                  </a:ext>
                </a:extLst>
              </a:tr>
              <a:tr h="240581">
                <a:tc>
                  <a:txBody>
                    <a:bodyPr/>
                    <a:lstStyle/>
                    <a:p>
                      <a:pPr marL="0" marR="0" indent="182880" algn="r">
                        <a:lnSpc>
                          <a:spcPct val="107000"/>
                        </a:lnSpc>
                        <a:spcBef>
                          <a:spcPts val="100"/>
                        </a:spcBef>
                        <a:spcAft>
                          <a:spcPts val="100"/>
                        </a:spcAft>
                      </a:pPr>
                      <a:r>
                        <a:rPr lang="en-US" sz="1600" b="1" dirty="0">
                          <a:effectLst/>
                        </a:rPr>
                        <a:t>Median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24.9 (2.1-70.3)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779540606"/>
                  </a:ext>
                </a:extLst>
              </a:tr>
              <a:tr h="240581">
                <a:tc>
                  <a:txBody>
                    <a:bodyPr/>
                    <a:lstStyle/>
                    <a:p>
                      <a:pPr marL="0" marR="0">
                        <a:lnSpc>
                          <a:spcPct val="107000"/>
                        </a:lnSpc>
                        <a:spcBef>
                          <a:spcPts val="100"/>
                        </a:spcBef>
                        <a:spcAft>
                          <a:spcPts val="100"/>
                        </a:spcAft>
                      </a:pPr>
                      <a:r>
                        <a:rPr lang="en-US" sz="1600" b="1">
                          <a:effectLst/>
                        </a:rPr>
                        <a:t>Donor Age, yrs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551940923"/>
                  </a:ext>
                </a:extLst>
              </a:tr>
              <a:tr h="240581">
                <a:tc>
                  <a:txBody>
                    <a:bodyPr/>
                    <a:lstStyle/>
                    <a:p>
                      <a:pPr marL="0" marR="0" indent="182880" algn="r">
                        <a:lnSpc>
                          <a:spcPct val="107000"/>
                        </a:lnSpc>
                        <a:spcBef>
                          <a:spcPts val="100"/>
                        </a:spcBef>
                        <a:spcAft>
                          <a:spcPts val="100"/>
                        </a:spcAft>
                      </a:pPr>
                      <a:r>
                        <a:rPr lang="en-US" sz="1600" b="1">
                          <a:effectLst/>
                        </a:rPr>
                        <a:t>Mean (SD)</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37.9 (10.8)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636670708"/>
                  </a:ext>
                </a:extLst>
              </a:tr>
              <a:tr h="240581">
                <a:tc>
                  <a:txBody>
                    <a:bodyPr/>
                    <a:lstStyle/>
                    <a:p>
                      <a:pPr marL="0" marR="0" indent="182880" algn="r">
                        <a:lnSpc>
                          <a:spcPct val="107000"/>
                        </a:lnSpc>
                        <a:spcBef>
                          <a:spcPts val="100"/>
                        </a:spcBef>
                        <a:spcAft>
                          <a:spcPts val="100"/>
                        </a:spcAft>
                      </a:pPr>
                      <a:r>
                        <a:rPr lang="en-US" sz="1600" b="1" dirty="0">
                          <a:effectLst/>
                        </a:rPr>
                        <a:t>Median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dirty="0">
                          <a:effectLst/>
                        </a:rPr>
                        <a:t>38.6 (18.5-59.6)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956286692"/>
                  </a:ext>
                </a:extLst>
              </a:tr>
            </a:tbl>
          </a:graphicData>
        </a:graphic>
      </p:graphicFrame>
      <p:sp>
        <p:nvSpPr>
          <p:cNvPr id="2" name="TextBox 1">
            <a:extLst>
              <a:ext uri="{FF2B5EF4-FFF2-40B4-BE49-F238E27FC236}">
                <a16:creationId xmlns:a16="http://schemas.microsoft.com/office/drawing/2014/main" id="{931EC3C5-B78F-48D1-A1B1-3DFFE7D87954}"/>
              </a:ext>
            </a:extLst>
          </p:cNvPr>
          <p:cNvSpPr txBox="1"/>
          <p:nvPr/>
        </p:nvSpPr>
        <p:spPr>
          <a:xfrm>
            <a:off x="5029200" y="5465328"/>
            <a:ext cx="3332964" cy="646331"/>
          </a:xfrm>
          <a:prstGeom prst="rect">
            <a:avLst/>
          </a:prstGeom>
          <a:solidFill>
            <a:schemeClr val="accent1"/>
          </a:solidFill>
          <a:ln>
            <a:solidFill>
              <a:schemeClr val="accent1"/>
            </a:solidFill>
          </a:ln>
        </p:spPr>
        <p:txBody>
          <a:bodyPr wrap="none" rtlCol="0">
            <a:spAutoFit/>
          </a:bodyPr>
          <a:lstStyle/>
          <a:p>
            <a:r>
              <a:rPr lang="en-US" dirty="0">
                <a:solidFill>
                  <a:srgbClr val="FDFDFD"/>
                </a:solidFill>
                <a:latin typeface="Arial"/>
              </a:rPr>
              <a:t>Adult patients (age &gt;=18): 18</a:t>
            </a:r>
          </a:p>
          <a:p>
            <a:r>
              <a:rPr lang="en-US" dirty="0">
                <a:solidFill>
                  <a:srgbClr val="FDFDFD"/>
                </a:solidFill>
                <a:latin typeface="Arial"/>
              </a:rPr>
              <a:t>Pediatric patients (age&lt;18): 13</a:t>
            </a:r>
          </a:p>
        </p:txBody>
      </p:sp>
    </p:spTree>
    <p:extLst>
      <p:ext uri="{BB962C8B-B14F-4D97-AF65-F5344CB8AC3E}">
        <p14:creationId xmlns:p14="http://schemas.microsoft.com/office/powerpoint/2010/main" val="3436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9F99B9-F566-4FEB-86DC-AE087FCDACBD}"/>
              </a:ext>
            </a:extLst>
          </p:cNvPr>
          <p:cNvSpPr>
            <a:spLocks noGrp="1"/>
          </p:cNvSpPr>
          <p:nvPr>
            <p:ph type="title"/>
          </p:nvPr>
        </p:nvSpPr>
        <p:spPr>
          <a:xfrm>
            <a:off x="1894490" y="-73573"/>
            <a:ext cx="7886700" cy="994172"/>
          </a:xfrm>
        </p:spPr>
        <p:txBody>
          <a:bodyPr/>
          <a:lstStyle/>
          <a:p>
            <a:pPr algn="ctr"/>
            <a:r>
              <a:rPr lang="en-US" b="1" dirty="0"/>
              <a:t>Patient Population</a:t>
            </a:r>
          </a:p>
        </p:txBody>
      </p:sp>
      <p:graphicFrame>
        <p:nvGraphicFramePr>
          <p:cNvPr id="7" name="Table 6">
            <a:extLst>
              <a:ext uri="{FF2B5EF4-FFF2-40B4-BE49-F238E27FC236}">
                <a16:creationId xmlns:a16="http://schemas.microsoft.com/office/drawing/2014/main" id="{37FDD3DE-E740-46B6-BC89-41AE0040E468}"/>
              </a:ext>
            </a:extLst>
          </p:cNvPr>
          <p:cNvGraphicFramePr>
            <a:graphicFrameLocks noGrp="1"/>
          </p:cNvGraphicFramePr>
          <p:nvPr/>
        </p:nvGraphicFramePr>
        <p:xfrm>
          <a:off x="2514600" y="762000"/>
          <a:ext cx="7391400" cy="6044829"/>
        </p:xfrm>
        <a:graphic>
          <a:graphicData uri="http://schemas.openxmlformats.org/drawingml/2006/table">
            <a:tbl>
              <a:tblPr>
                <a:tableStyleId>{69CF1AB2-1976-4502-BF36-3FF5EA218861}</a:tableStyleId>
              </a:tblPr>
              <a:tblGrid>
                <a:gridCol w="4114800">
                  <a:extLst>
                    <a:ext uri="{9D8B030D-6E8A-4147-A177-3AD203B41FA5}">
                      <a16:colId xmlns:a16="http://schemas.microsoft.com/office/drawing/2014/main" val="1004989883"/>
                    </a:ext>
                  </a:extLst>
                </a:gridCol>
                <a:gridCol w="3276600">
                  <a:extLst>
                    <a:ext uri="{9D8B030D-6E8A-4147-A177-3AD203B41FA5}">
                      <a16:colId xmlns:a16="http://schemas.microsoft.com/office/drawing/2014/main" val="1395715017"/>
                    </a:ext>
                  </a:extLst>
                </a:gridCol>
              </a:tblGrid>
              <a:tr h="747221">
                <a:tc>
                  <a:txBody>
                    <a:bodyPr/>
                    <a:lstStyle/>
                    <a:p>
                      <a:pPr marL="0" marR="0">
                        <a:lnSpc>
                          <a:spcPct val="107000"/>
                        </a:lnSpc>
                        <a:spcBef>
                          <a:spcPts val="100"/>
                        </a:spcBef>
                        <a:spcAft>
                          <a:spcPts val="100"/>
                        </a:spcAft>
                      </a:pPr>
                      <a:r>
                        <a:rPr lang="en-US" sz="1600" b="1" u="sng" dirty="0">
                          <a:effectLst/>
                        </a:rPr>
                        <a:t>PATIENTS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nchor="b"/>
                </a:tc>
                <a:tc>
                  <a:txBody>
                    <a:bodyPr/>
                    <a:lstStyle/>
                    <a:p>
                      <a:pPr marL="0" marR="0" algn="ctr">
                        <a:lnSpc>
                          <a:spcPct val="107000"/>
                        </a:lnSpc>
                        <a:spcBef>
                          <a:spcPts val="100"/>
                        </a:spcBef>
                        <a:spcAft>
                          <a:spcPts val="100"/>
                        </a:spcAft>
                      </a:pPr>
                      <a:r>
                        <a:rPr lang="en-US" sz="1600" b="1">
                          <a:effectLst/>
                        </a:rPr>
                        <a:t>Total</a:t>
                      </a:r>
                      <a:br>
                        <a:rPr lang="en-US" sz="1600" b="1">
                          <a:effectLst/>
                        </a:rPr>
                      </a:br>
                      <a:r>
                        <a:rPr lang="en-US" sz="1600" b="1">
                          <a:effectLst/>
                        </a:rPr>
                        <a:t>(N=31)</a:t>
                      </a:r>
                      <a:br>
                        <a:rPr lang="en-US" sz="1600" b="1">
                          <a:effectLst/>
                        </a:rPr>
                      </a:br>
                      <a:r>
                        <a:rPr lang="en-US" sz="1600" b="1">
                          <a:effectLst/>
                        </a:rPr>
                        <a:t>N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nchor="b"/>
                </a:tc>
                <a:extLst>
                  <a:ext uri="{0D108BD9-81ED-4DB2-BD59-A6C34878D82A}">
                    <a16:rowId xmlns:a16="http://schemas.microsoft.com/office/drawing/2014/main" val="2705327440"/>
                  </a:ext>
                </a:extLst>
              </a:tr>
              <a:tr h="240581">
                <a:tc>
                  <a:txBody>
                    <a:bodyPr/>
                    <a:lstStyle/>
                    <a:p>
                      <a:pPr marL="0" marR="0">
                        <a:lnSpc>
                          <a:spcPct val="107000"/>
                        </a:lnSpc>
                        <a:spcBef>
                          <a:spcPts val="100"/>
                        </a:spcBef>
                        <a:spcAft>
                          <a:spcPts val="100"/>
                        </a:spcAft>
                      </a:pPr>
                      <a:r>
                        <a:rPr lang="en-US" sz="1600" b="1">
                          <a:effectLst/>
                        </a:rPr>
                        <a:t>Gender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4224179717"/>
                  </a:ext>
                </a:extLst>
              </a:tr>
              <a:tr h="240581">
                <a:tc>
                  <a:txBody>
                    <a:bodyPr/>
                    <a:lstStyle/>
                    <a:p>
                      <a:pPr marL="0" marR="0" indent="182880" algn="r">
                        <a:lnSpc>
                          <a:spcPct val="107000"/>
                        </a:lnSpc>
                        <a:spcBef>
                          <a:spcPts val="100"/>
                        </a:spcBef>
                        <a:spcAft>
                          <a:spcPts val="100"/>
                        </a:spcAft>
                      </a:pPr>
                      <a:r>
                        <a:rPr lang="en-US" sz="1600" b="1">
                          <a:effectLst/>
                        </a:rPr>
                        <a:t>Female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12 (38.7%)</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486023421"/>
                  </a:ext>
                </a:extLst>
              </a:tr>
              <a:tr h="240581">
                <a:tc>
                  <a:txBody>
                    <a:bodyPr/>
                    <a:lstStyle/>
                    <a:p>
                      <a:pPr marL="0" marR="0" indent="182880" algn="r">
                        <a:lnSpc>
                          <a:spcPct val="107000"/>
                        </a:lnSpc>
                        <a:spcBef>
                          <a:spcPts val="100"/>
                        </a:spcBef>
                        <a:spcAft>
                          <a:spcPts val="100"/>
                        </a:spcAft>
                      </a:pPr>
                      <a:r>
                        <a:rPr lang="en-US" sz="1600" b="1" dirty="0">
                          <a:effectLst/>
                        </a:rPr>
                        <a:t>Male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19 (61.3%)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4038841023"/>
                  </a:ext>
                </a:extLst>
              </a:tr>
              <a:tr h="240581">
                <a:tc>
                  <a:txBody>
                    <a:bodyPr/>
                    <a:lstStyle/>
                    <a:p>
                      <a:pPr marL="0" marR="0">
                        <a:lnSpc>
                          <a:spcPct val="107000"/>
                        </a:lnSpc>
                        <a:spcBef>
                          <a:spcPts val="100"/>
                        </a:spcBef>
                        <a:spcAft>
                          <a:spcPts val="100"/>
                        </a:spcAft>
                      </a:pPr>
                      <a:r>
                        <a:rPr lang="en-US" sz="1600" b="1">
                          <a:effectLst/>
                        </a:rPr>
                        <a:t>Ethnicity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146446673"/>
                  </a:ext>
                </a:extLst>
              </a:tr>
              <a:tr h="240581">
                <a:tc>
                  <a:txBody>
                    <a:bodyPr/>
                    <a:lstStyle/>
                    <a:p>
                      <a:pPr marL="0" marR="0" indent="182880" algn="r">
                        <a:lnSpc>
                          <a:spcPct val="107000"/>
                        </a:lnSpc>
                        <a:spcBef>
                          <a:spcPts val="100"/>
                        </a:spcBef>
                        <a:spcAft>
                          <a:spcPts val="100"/>
                        </a:spcAft>
                      </a:pPr>
                      <a:r>
                        <a:rPr lang="en-US" sz="1600" b="1">
                          <a:effectLst/>
                        </a:rPr>
                        <a:t>Hispanic or Latino</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7 (22.6%)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627386677"/>
                  </a:ext>
                </a:extLst>
              </a:tr>
              <a:tr h="526779">
                <a:tc>
                  <a:txBody>
                    <a:bodyPr/>
                    <a:lstStyle/>
                    <a:p>
                      <a:pPr marL="0" marR="0" indent="182880" algn="r">
                        <a:lnSpc>
                          <a:spcPct val="107000"/>
                        </a:lnSpc>
                        <a:spcBef>
                          <a:spcPts val="100"/>
                        </a:spcBef>
                        <a:spcAft>
                          <a:spcPts val="100"/>
                        </a:spcAft>
                      </a:pPr>
                      <a:r>
                        <a:rPr lang="en-US" sz="1600" b="1" dirty="0">
                          <a:effectLst/>
                        </a:rPr>
                        <a:t>Not Hispanic or Latino</a:t>
                      </a:r>
                    </a:p>
                    <a:p>
                      <a:pPr marL="0" marR="0" indent="182880" algn="r">
                        <a:lnSpc>
                          <a:spcPct val="107000"/>
                        </a:lnSpc>
                        <a:spcBef>
                          <a:spcPts val="100"/>
                        </a:spcBef>
                        <a:spcAft>
                          <a:spcPts val="10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24 (77.4%)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771965271"/>
                  </a:ext>
                </a:extLst>
              </a:tr>
              <a:tr h="240581">
                <a:tc>
                  <a:txBody>
                    <a:bodyPr/>
                    <a:lstStyle/>
                    <a:p>
                      <a:pPr marL="0" marR="0">
                        <a:lnSpc>
                          <a:spcPct val="107000"/>
                        </a:lnSpc>
                        <a:spcBef>
                          <a:spcPts val="100"/>
                        </a:spcBef>
                        <a:spcAft>
                          <a:spcPts val="100"/>
                        </a:spcAft>
                      </a:pPr>
                      <a:r>
                        <a:rPr lang="en-US" sz="1600" b="1">
                          <a:effectLst/>
                        </a:rPr>
                        <a:t>Race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392807848"/>
                  </a:ext>
                </a:extLst>
              </a:tr>
              <a:tr h="240581">
                <a:tc>
                  <a:txBody>
                    <a:bodyPr/>
                    <a:lstStyle/>
                    <a:p>
                      <a:pPr marL="0" marR="0" indent="182880" algn="r">
                        <a:lnSpc>
                          <a:spcPct val="107000"/>
                        </a:lnSpc>
                        <a:spcBef>
                          <a:spcPts val="100"/>
                        </a:spcBef>
                        <a:spcAft>
                          <a:spcPts val="100"/>
                        </a:spcAft>
                      </a:pPr>
                      <a:r>
                        <a:rPr lang="en-US" sz="1600" b="1">
                          <a:effectLst/>
                        </a:rPr>
                        <a:t>American Indian/Alaska Native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0 (0.0%)</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3187830401"/>
                  </a:ext>
                </a:extLst>
              </a:tr>
              <a:tr h="240581">
                <a:tc>
                  <a:txBody>
                    <a:bodyPr/>
                    <a:lstStyle/>
                    <a:p>
                      <a:pPr marL="0" marR="0" indent="182880" algn="r">
                        <a:lnSpc>
                          <a:spcPct val="107000"/>
                        </a:lnSpc>
                        <a:spcBef>
                          <a:spcPts val="100"/>
                        </a:spcBef>
                        <a:spcAft>
                          <a:spcPts val="100"/>
                        </a:spcAft>
                      </a:pPr>
                      <a:r>
                        <a:rPr lang="en-US" sz="1600" b="1" dirty="0">
                          <a:effectLst/>
                        </a:rPr>
                        <a:t>Asian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tc>
                  <a:txBody>
                    <a:bodyPr/>
                    <a:lstStyle/>
                    <a:p>
                      <a:pPr marL="0" marR="0" algn="ctr">
                        <a:lnSpc>
                          <a:spcPct val="107000"/>
                        </a:lnSpc>
                        <a:spcBef>
                          <a:spcPts val="100"/>
                        </a:spcBef>
                        <a:spcAft>
                          <a:spcPts val="100"/>
                        </a:spcAft>
                      </a:pPr>
                      <a:r>
                        <a:rPr lang="en-US" sz="1600" b="1">
                          <a:effectLst/>
                        </a:rPr>
                        <a:t>4 (12.9%)</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extLst>
                  <a:ext uri="{0D108BD9-81ED-4DB2-BD59-A6C34878D82A}">
                    <a16:rowId xmlns:a16="http://schemas.microsoft.com/office/drawing/2014/main" val="1413173310"/>
                  </a:ext>
                </a:extLst>
              </a:tr>
              <a:tr h="240581">
                <a:tc>
                  <a:txBody>
                    <a:bodyPr/>
                    <a:lstStyle/>
                    <a:p>
                      <a:pPr marL="0" marR="0" indent="182880" algn="r">
                        <a:lnSpc>
                          <a:spcPct val="107000"/>
                        </a:lnSpc>
                        <a:spcBef>
                          <a:spcPts val="100"/>
                        </a:spcBef>
                        <a:spcAft>
                          <a:spcPts val="100"/>
                        </a:spcAft>
                      </a:pPr>
                      <a:r>
                        <a:rPr lang="en-US" sz="1600" b="1" dirty="0">
                          <a:effectLst/>
                        </a:rPr>
                        <a:t>Hawaiian / Pacific Islander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tc>
                  <a:txBody>
                    <a:bodyPr/>
                    <a:lstStyle/>
                    <a:p>
                      <a:pPr marL="0" marR="0" algn="ctr">
                        <a:lnSpc>
                          <a:spcPct val="107000"/>
                        </a:lnSpc>
                        <a:spcBef>
                          <a:spcPts val="100"/>
                        </a:spcBef>
                        <a:spcAft>
                          <a:spcPts val="100"/>
                        </a:spcAft>
                      </a:pPr>
                      <a:r>
                        <a:rPr lang="en-US" sz="1600" b="1">
                          <a:effectLst/>
                        </a:rPr>
                        <a:t>1 (3.2%)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extLst>
                  <a:ext uri="{0D108BD9-81ED-4DB2-BD59-A6C34878D82A}">
                    <a16:rowId xmlns:a16="http://schemas.microsoft.com/office/drawing/2014/main" val="715128764"/>
                  </a:ext>
                </a:extLst>
              </a:tr>
              <a:tr h="240581">
                <a:tc>
                  <a:txBody>
                    <a:bodyPr/>
                    <a:lstStyle/>
                    <a:p>
                      <a:pPr marL="0" marR="0" indent="182880" algn="r">
                        <a:lnSpc>
                          <a:spcPct val="107000"/>
                        </a:lnSpc>
                        <a:spcBef>
                          <a:spcPts val="100"/>
                        </a:spcBef>
                        <a:spcAft>
                          <a:spcPts val="100"/>
                        </a:spcAft>
                      </a:pPr>
                      <a:r>
                        <a:rPr lang="en-US" sz="1600" b="1" dirty="0">
                          <a:effectLst/>
                        </a:rPr>
                        <a:t>Black or African American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tc>
                  <a:txBody>
                    <a:bodyPr/>
                    <a:lstStyle/>
                    <a:p>
                      <a:pPr marL="0" marR="0" algn="ctr">
                        <a:lnSpc>
                          <a:spcPct val="107000"/>
                        </a:lnSpc>
                        <a:spcBef>
                          <a:spcPts val="100"/>
                        </a:spcBef>
                        <a:spcAft>
                          <a:spcPts val="100"/>
                        </a:spcAft>
                      </a:pPr>
                      <a:r>
                        <a:rPr lang="en-US" sz="1600" b="1" dirty="0">
                          <a:effectLst/>
                        </a:rPr>
                        <a:t>7 (22.6%)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extLst>
                  <a:ext uri="{0D108BD9-81ED-4DB2-BD59-A6C34878D82A}">
                    <a16:rowId xmlns:a16="http://schemas.microsoft.com/office/drawing/2014/main" val="271343539"/>
                  </a:ext>
                </a:extLst>
              </a:tr>
              <a:tr h="240581">
                <a:tc>
                  <a:txBody>
                    <a:bodyPr/>
                    <a:lstStyle/>
                    <a:p>
                      <a:pPr marL="0" marR="0" indent="182880" algn="r">
                        <a:lnSpc>
                          <a:spcPct val="107000"/>
                        </a:lnSpc>
                        <a:spcBef>
                          <a:spcPts val="100"/>
                        </a:spcBef>
                        <a:spcAft>
                          <a:spcPts val="100"/>
                        </a:spcAft>
                      </a:pPr>
                      <a:r>
                        <a:rPr lang="en-US" sz="1600" b="1" dirty="0">
                          <a:effectLst/>
                        </a:rPr>
                        <a:t>White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1">
                        <a:lumMod val="40000"/>
                        <a:lumOff val="60000"/>
                      </a:schemeClr>
                    </a:solidFill>
                  </a:tcPr>
                </a:tc>
                <a:tc>
                  <a:txBody>
                    <a:bodyPr/>
                    <a:lstStyle/>
                    <a:p>
                      <a:pPr marL="0" marR="0" algn="ctr">
                        <a:lnSpc>
                          <a:spcPct val="107000"/>
                        </a:lnSpc>
                        <a:spcBef>
                          <a:spcPts val="100"/>
                        </a:spcBef>
                        <a:spcAft>
                          <a:spcPts val="100"/>
                        </a:spcAft>
                      </a:pPr>
                      <a:r>
                        <a:rPr lang="en-US" sz="1600" b="1" dirty="0">
                          <a:effectLst/>
                        </a:rPr>
                        <a:t>16 (51.6%)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1">
                        <a:lumMod val="40000"/>
                        <a:lumOff val="60000"/>
                      </a:schemeClr>
                    </a:solidFill>
                  </a:tcPr>
                </a:tc>
                <a:extLst>
                  <a:ext uri="{0D108BD9-81ED-4DB2-BD59-A6C34878D82A}">
                    <a16:rowId xmlns:a16="http://schemas.microsoft.com/office/drawing/2014/main" val="2881918077"/>
                  </a:ext>
                </a:extLst>
              </a:tr>
              <a:tr h="240581">
                <a:tc>
                  <a:txBody>
                    <a:bodyPr/>
                    <a:lstStyle/>
                    <a:p>
                      <a:pPr marL="0" marR="0" indent="182880" algn="r">
                        <a:lnSpc>
                          <a:spcPct val="107000"/>
                        </a:lnSpc>
                        <a:spcBef>
                          <a:spcPts val="100"/>
                        </a:spcBef>
                        <a:spcAft>
                          <a:spcPts val="100"/>
                        </a:spcAft>
                      </a:pPr>
                      <a:r>
                        <a:rPr lang="en-US" sz="1600" b="1" dirty="0">
                          <a:effectLst/>
                        </a:rPr>
                        <a:t>More than One Race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tc>
                  <a:txBody>
                    <a:bodyPr/>
                    <a:lstStyle/>
                    <a:p>
                      <a:pPr marL="0" marR="0" algn="ctr">
                        <a:lnSpc>
                          <a:spcPct val="107000"/>
                        </a:lnSpc>
                        <a:spcBef>
                          <a:spcPts val="100"/>
                        </a:spcBef>
                        <a:spcAft>
                          <a:spcPts val="100"/>
                        </a:spcAft>
                      </a:pPr>
                      <a:r>
                        <a:rPr lang="en-US" sz="1600" b="1" dirty="0">
                          <a:effectLst/>
                        </a:rPr>
                        <a:t>1 (3.2%)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solidFill>
                      <a:schemeClr val="accent6"/>
                    </a:solidFill>
                  </a:tcPr>
                </a:tc>
                <a:extLst>
                  <a:ext uri="{0D108BD9-81ED-4DB2-BD59-A6C34878D82A}">
                    <a16:rowId xmlns:a16="http://schemas.microsoft.com/office/drawing/2014/main" val="2576527352"/>
                  </a:ext>
                </a:extLst>
              </a:tr>
              <a:tr h="240581">
                <a:tc>
                  <a:txBody>
                    <a:bodyPr/>
                    <a:lstStyle/>
                    <a:p>
                      <a:pPr marL="0" marR="0" indent="182880" algn="r">
                        <a:lnSpc>
                          <a:spcPct val="107000"/>
                        </a:lnSpc>
                        <a:spcBef>
                          <a:spcPts val="100"/>
                        </a:spcBef>
                        <a:spcAft>
                          <a:spcPts val="100"/>
                        </a:spcAft>
                      </a:pPr>
                      <a:r>
                        <a:rPr lang="en-US" sz="1600" b="1" dirty="0">
                          <a:effectLst/>
                        </a:rPr>
                        <a:t>Unknown or Not reported</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 (6.5%)</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860870746"/>
                  </a:ext>
                </a:extLst>
              </a:tr>
              <a:tr h="240581">
                <a:tc>
                  <a:txBody>
                    <a:bodyPr/>
                    <a:lstStyle/>
                    <a:p>
                      <a:pPr marL="0" marR="0">
                        <a:lnSpc>
                          <a:spcPct val="107000"/>
                        </a:lnSpc>
                        <a:spcBef>
                          <a:spcPts val="100"/>
                        </a:spcBef>
                        <a:spcAft>
                          <a:spcPts val="100"/>
                        </a:spcAft>
                      </a:pPr>
                      <a:r>
                        <a:rPr lang="en-US" sz="1600" b="1">
                          <a:effectLst/>
                        </a:rPr>
                        <a:t>Age, yrs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399235540"/>
                  </a:ext>
                </a:extLst>
              </a:tr>
              <a:tr h="240581">
                <a:tc>
                  <a:txBody>
                    <a:bodyPr/>
                    <a:lstStyle/>
                    <a:p>
                      <a:pPr marL="0" marR="0" indent="182880" algn="r">
                        <a:lnSpc>
                          <a:spcPct val="107000"/>
                        </a:lnSpc>
                        <a:spcBef>
                          <a:spcPts val="100"/>
                        </a:spcBef>
                        <a:spcAft>
                          <a:spcPts val="100"/>
                        </a:spcAft>
                      </a:pPr>
                      <a:r>
                        <a:rPr lang="en-US" sz="1600" b="1">
                          <a:effectLst/>
                        </a:rPr>
                        <a:t>Mean (SD)</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31.3 (23.2)</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633848429"/>
                  </a:ext>
                </a:extLst>
              </a:tr>
              <a:tr h="240581">
                <a:tc>
                  <a:txBody>
                    <a:bodyPr/>
                    <a:lstStyle/>
                    <a:p>
                      <a:pPr marL="0" marR="0" indent="182880" algn="r">
                        <a:lnSpc>
                          <a:spcPct val="107000"/>
                        </a:lnSpc>
                        <a:spcBef>
                          <a:spcPts val="100"/>
                        </a:spcBef>
                        <a:spcAft>
                          <a:spcPts val="100"/>
                        </a:spcAft>
                      </a:pPr>
                      <a:r>
                        <a:rPr lang="en-US" sz="1600" b="1" dirty="0">
                          <a:effectLst/>
                        </a:rPr>
                        <a:t>Median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24.9 (2.1-70.3)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779540606"/>
                  </a:ext>
                </a:extLst>
              </a:tr>
              <a:tr h="240581">
                <a:tc>
                  <a:txBody>
                    <a:bodyPr/>
                    <a:lstStyle/>
                    <a:p>
                      <a:pPr marL="0" marR="0">
                        <a:lnSpc>
                          <a:spcPct val="107000"/>
                        </a:lnSpc>
                        <a:spcBef>
                          <a:spcPts val="100"/>
                        </a:spcBef>
                        <a:spcAft>
                          <a:spcPts val="100"/>
                        </a:spcAft>
                      </a:pPr>
                      <a:r>
                        <a:rPr lang="en-US" sz="1600" b="1">
                          <a:effectLst/>
                        </a:rPr>
                        <a:t>Donor Age, yrs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1551940923"/>
                  </a:ext>
                </a:extLst>
              </a:tr>
              <a:tr h="240581">
                <a:tc>
                  <a:txBody>
                    <a:bodyPr/>
                    <a:lstStyle/>
                    <a:p>
                      <a:pPr marL="0" marR="0" indent="182880" algn="r">
                        <a:lnSpc>
                          <a:spcPct val="107000"/>
                        </a:lnSpc>
                        <a:spcBef>
                          <a:spcPts val="100"/>
                        </a:spcBef>
                        <a:spcAft>
                          <a:spcPts val="100"/>
                        </a:spcAft>
                      </a:pPr>
                      <a:r>
                        <a:rPr lang="en-US" sz="1600" b="1">
                          <a:effectLst/>
                        </a:rPr>
                        <a:t>Mean (SD)</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a:effectLst/>
                        </a:rPr>
                        <a:t>37.9 (10.8)</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636670708"/>
                  </a:ext>
                </a:extLst>
              </a:tr>
              <a:tr h="240581">
                <a:tc>
                  <a:txBody>
                    <a:bodyPr/>
                    <a:lstStyle/>
                    <a:p>
                      <a:pPr marL="0" marR="0" indent="182880" algn="r">
                        <a:lnSpc>
                          <a:spcPct val="107000"/>
                        </a:lnSpc>
                        <a:spcBef>
                          <a:spcPts val="100"/>
                        </a:spcBef>
                        <a:spcAft>
                          <a:spcPts val="100"/>
                        </a:spcAft>
                      </a:pPr>
                      <a:r>
                        <a:rPr lang="en-US" sz="1600" b="1" dirty="0">
                          <a:effectLst/>
                        </a:rPr>
                        <a:t>Median (Range)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tc>
                  <a:txBody>
                    <a:bodyPr/>
                    <a:lstStyle/>
                    <a:p>
                      <a:pPr marL="0" marR="0" algn="ctr">
                        <a:lnSpc>
                          <a:spcPct val="107000"/>
                        </a:lnSpc>
                        <a:spcBef>
                          <a:spcPts val="100"/>
                        </a:spcBef>
                        <a:spcAft>
                          <a:spcPts val="100"/>
                        </a:spcAft>
                      </a:pPr>
                      <a:r>
                        <a:rPr lang="en-US" sz="1600" b="1" dirty="0">
                          <a:effectLst/>
                        </a:rPr>
                        <a:t>38.6 (18.5-59.6)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670" marR="8670" marT="0" marB="0"/>
                </a:tc>
                <a:extLst>
                  <a:ext uri="{0D108BD9-81ED-4DB2-BD59-A6C34878D82A}">
                    <a16:rowId xmlns:a16="http://schemas.microsoft.com/office/drawing/2014/main" val="2956286692"/>
                  </a:ext>
                </a:extLst>
              </a:tr>
            </a:tbl>
          </a:graphicData>
        </a:graphic>
      </p:graphicFrame>
      <p:sp>
        <p:nvSpPr>
          <p:cNvPr id="3" name="TextBox 2">
            <a:extLst>
              <a:ext uri="{FF2B5EF4-FFF2-40B4-BE49-F238E27FC236}">
                <a16:creationId xmlns:a16="http://schemas.microsoft.com/office/drawing/2014/main" id="{FD7690A1-3FFC-48A7-92D8-3776CB4A7792}"/>
              </a:ext>
            </a:extLst>
          </p:cNvPr>
          <p:cNvSpPr txBox="1"/>
          <p:nvPr/>
        </p:nvSpPr>
        <p:spPr>
          <a:xfrm>
            <a:off x="6477000" y="3124201"/>
            <a:ext cx="3657600" cy="646331"/>
          </a:xfrm>
          <a:prstGeom prst="rect">
            <a:avLst/>
          </a:prstGeom>
          <a:solidFill>
            <a:schemeClr val="accent5"/>
          </a:solidFill>
        </p:spPr>
        <p:txBody>
          <a:bodyPr wrap="square" rtlCol="0">
            <a:spAutoFit/>
          </a:bodyPr>
          <a:lstStyle/>
          <a:p>
            <a:r>
              <a:rPr lang="en-US" sz="3600" dirty="0">
                <a:solidFill>
                  <a:srgbClr val="000000"/>
                </a:solidFill>
                <a:latin typeface="Arial"/>
              </a:rPr>
              <a:t>&gt;40% Non</a:t>
            </a:r>
            <a:r>
              <a:rPr lang="en-US" sz="3600" i="1" dirty="0">
                <a:solidFill>
                  <a:srgbClr val="000000"/>
                </a:solidFill>
                <a:latin typeface="Arial"/>
              </a:rPr>
              <a:t> </a:t>
            </a:r>
            <a:r>
              <a:rPr lang="en-US" sz="3600" dirty="0">
                <a:solidFill>
                  <a:srgbClr val="000000"/>
                </a:solidFill>
                <a:latin typeface="Arial"/>
              </a:rPr>
              <a:t>white</a:t>
            </a:r>
          </a:p>
        </p:txBody>
      </p:sp>
    </p:spTree>
    <p:extLst>
      <p:ext uri="{BB962C8B-B14F-4D97-AF65-F5344CB8AC3E}">
        <p14:creationId xmlns:p14="http://schemas.microsoft.com/office/powerpoint/2010/main" val="37896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5F30-239D-46D2-A956-0061067DABAC}"/>
              </a:ext>
            </a:extLst>
          </p:cNvPr>
          <p:cNvSpPr>
            <a:spLocks noGrp="1"/>
          </p:cNvSpPr>
          <p:nvPr>
            <p:ph type="title"/>
          </p:nvPr>
        </p:nvSpPr>
        <p:spPr>
          <a:xfrm>
            <a:off x="1714500" y="152400"/>
            <a:ext cx="8763000" cy="1020762"/>
          </a:xfrm>
        </p:spPr>
        <p:txBody>
          <a:bodyPr>
            <a:noAutofit/>
          </a:bodyPr>
          <a:lstStyle/>
          <a:p>
            <a:r>
              <a:rPr lang="en-US" sz="3200" b="1" dirty="0"/>
              <a:t>Overall Survival  and Graft-Failure-Free Survival Favorable for Relapsed Population </a:t>
            </a:r>
          </a:p>
        </p:txBody>
      </p:sp>
      <p:pic>
        <p:nvPicPr>
          <p:cNvPr id="3" name="Picture 2">
            <a:extLst>
              <a:ext uri="{FF2B5EF4-FFF2-40B4-BE49-F238E27FC236}">
                <a16:creationId xmlns:a16="http://schemas.microsoft.com/office/drawing/2014/main" id="{FCFF4666-CABE-400F-B122-18043ED59A48}"/>
              </a:ext>
            </a:extLst>
          </p:cNvPr>
          <p:cNvPicPr/>
          <p:nvPr/>
        </p:nvPicPr>
        <p:blipFill rotWithShape="1">
          <a:blip r:embed="rId3" cstate="email">
            <a:extLst>
              <a:ext uri="{28A0092B-C50C-407E-A947-70E740481C1C}">
                <a14:useLocalDpi xmlns:a14="http://schemas.microsoft.com/office/drawing/2010/main"/>
              </a:ext>
            </a:extLst>
          </a:blip>
          <a:srcRect r="33612" b="38024"/>
          <a:stretch/>
        </p:blipFill>
        <p:spPr bwMode="auto">
          <a:xfrm>
            <a:off x="2590800" y="1295400"/>
            <a:ext cx="7632526" cy="5410200"/>
          </a:xfrm>
          <a:prstGeom prst="rect">
            <a:avLst/>
          </a:prstGeom>
          <a:solidFill>
            <a:schemeClr val="bg1"/>
          </a:solid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AC06D953-431E-4723-8902-1BDAAF89E3FD}"/>
              </a:ext>
            </a:extLst>
          </p:cNvPr>
          <p:cNvSpPr txBox="1"/>
          <p:nvPr/>
        </p:nvSpPr>
        <p:spPr>
          <a:xfrm>
            <a:off x="4724400" y="4953001"/>
            <a:ext cx="5181600" cy="769441"/>
          </a:xfrm>
          <a:prstGeom prst="rect">
            <a:avLst/>
          </a:prstGeom>
          <a:solidFill>
            <a:schemeClr val="bg1"/>
          </a:solidFill>
        </p:spPr>
        <p:txBody>
          <a:bodyPr wrap="square" rtlCol="0">
            <a:spAutoFit/>
          </a:bodyPr>
          <a:lstStyle/>
          <a:p>
            <a:r>
              <a:rPr lang="en-US" sz="2200" b="1" dirty="0">
                <a:solidFill>
                  <a:srgbClr val="000000"/>
                </a:solidFill>
                <a:latin typeface="Arial"/>
              </a:rPr>
              <a:t>OS 80.6%</a:t>
            </a:r>
          </a:p>
          <a:p>
            <a:r>
              <a:rPr lang="en-US" sz="2200" b="1" dirty="0">
                <a:solidFill>
                  <a:srgbClr val="1D08B8"/>
                </a:solidFill>
                <a:latin typeface="Arial"/>
              </a:rPr>
              <a:t>GFFS 77.4%</a:t>
            </a:r>
          </a:p>
        </p:txBody>
      </p:sp>
    </p:spTree>
    <p:extLst>
      <p:ext uri="{BB962C8B-B14F-4D97-AF65-F5344CB8AC3E}">
        <p14:creationId xmlns:p14="http://schemas.microsoft.com/office/powerpoint/2010/main" val="109380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97E6D3-747F-4FBF-84B1-C251047A122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2360978"/>
            <a:ext cx="4457700" cy="3216593"/>
          </a:xfrm>
          <a:prstGeom prst="rect">
            <a:avLst/>
          </a:prstGeom>
          <a:noFill/>
          <a:ln>
            <a:noFill/>
          </a:ln>
        </p:spPr>
      </p:pic>
      <p:pic>
        <p:nvPicPr>
          <p:cNvPr id="4" name="Picture 3">
            <a:extLst>
              <a:ext uri="{FF2B5EF4-FFF2-40B4-BE49-F238E27FC236}">
                <a16:creationId xmlns:a16="http://schemas.microsoft.com/office/drawing/2014/main" id="{AE62613B-1741-4126-B76D-6480432CFED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8300" y="2360978"/>
            <a:ext cx="4457700" cy="3278029"/>
          </a:xfrm>
          <a:prstGeom prst="rect">
            <a:avLst/>
          </a:prstGeom>
          <a:noFill/>
          <a:ln>
            <a:noFill/>
          </a:ln>
        </p:spPr>
      </p:pic>
      <p:sp>
        <p:nvSpPr>
          <p:cNvPr id="2" name="Title 1">
            <a:extLst>
              <a:ext uri="{FF2B5EF4-FFF2-40B4-BE49-F238E27FC236}">
                <a16:creationId xmlns:a16="http://schemas.microsoft.com/office/drawing/2014/main" id="{5C7F8B87-2FE3-4279-A8FF-21FA6DD8243B}"/>
              </a:ext>
            </a:extLst>
          </p:cNvPr>
          <p:cNvSpPr>
            <a:spLocks noGrp="1"/>
          </p:cNvSpPr>
          <p:nvPr>
            <p:ph type="title"/>
          </p:nvPr>
        </p:nvSpPr>
        <p:spPr/>
        <p:txBody>
          <a:bodyPr>
            <a:normAutofit/>
          </a:bodyPr>
          <a:lstStyle/>
          <a:p>
            <a:r>
              <a:rPr lang="en-US" b="1" dirty="0"/>
              <a:t>Manageable GVHD for Non-Malignant Disease Population</a:t>
            </a:r>
          </a:p>
        </p:txBody>
      </p:sp>
      <p:sp>
        <p:nvSpPr>
          <p:cNvPr id="3" name="TextBox 2">
            <a:extLst>
              <a:ext uri="{FF2B5EF4-FFF2-40B4-BE49-F238E27FC236}">
                <a16:creationId xmlns:a16="http://schemas.microsoft.com/office/drawing/2014/main" id="{08F4F835-C59E-4028-A962-B2AFD58FA3C7}"/>
              </a:ext>
            </a:extLst>
          </p:cNvPr>
          <p:cNvSpPr txBox="1"/>
          <p:nvPr/>
        </p:nvSpPr>
        <p:spPr>
          <a:xfrm>
            <a:off x="2152652" y="2360977"/>
            <a:ext cx="5051383" cy="300082"/>
          </a:xfrm>
          <a:prstGeom prst="rect">
            <a:avLst/>
          </a:prstGeom>
          <a:noFill/>
        </p:spPr>
        <p:txBody>
          <a:bodyPr wrap="none" rtlCol="0">
            <a:spAutoFit/>
          </a:bodyPr>
          <a:lstStyle/>
          <a:p>
            <a:r>
              <a:rPr lang="en-US" sz="1350" dirty="0">
                <a:solidFill>
                  <a:srgbClr val="000000"/>
                </a:solidFill>
                <a:latin typeface="Arial"/>
              </a:rPr>
              <a:t>A)                                                                                              B)</a:t>
            </a:r>
          </a:p>
        </p:txBody>
      </p:sp>
      <p:sp>
        <p:nvSpPr>
          <p:cNvPr id="7" name="Rectangle 6">
            <a:extLst>
              <a:ext uri="{FF2B5EF4-FFF2-40B4-BE49-F238E27FC236}">
                <a16:creationId xmlns:a16="http://schemas.microsoft.com/office/drawing/2014/main" id="{26606F3E-0845-47E9-BBA6-25F0CE705003}"/>
              </a:ext>
            </a:extLst>
          </p:cNvPr>
          <p:cNvSpPr/>
          <p:nvPr/>
        </p:nvSpPr>
        <p:spPr>
          <a:xfrm>
            <a:off x="1981200" y="2022423"/>
            <a:ext cx="8763000" cy="1231106"/>
          </a:xfrm>
          <a:prstGeom prst="rect">
            <a:avLst/>
          </a:prstGeom>
          <a:solidFill>
            <a:schemeClr val="bg1"/>
          </a:solidFill>
        </p:spPr>
        <p:txBody>
          <a:bodyPr wrap="square">
            <a:spAutoFit/>
          </a:bodyPr>
          <a:lstStyle/>
          <a:p>
            <a:r>
              <a:rPr lang="en-US" sz="3800" b="1" dirty="0">
                <a:solidFill>
                  <a:srgbClr val="653279"/>
                </a:solidFill>
                <a:latin typeface="Arial"/>
                <a:cs typeface="Arial" pitchFamily="34" charset="0"/>
              </a:rPr>
              <a:t>       Acute                          Chronic</a:t>
            </a:r>
          </a:p>
          <a:p>
            <a:r>
              <a:rPr lang="en-US" b="1" dirty="0">
                <a:solidFill>
                  <a:srgbClr val="000000"/>
                </a:solidFill>
                <a:latin typeface="Arial"/>
              </a:rPr>
              <a:t>           grade II-IV 16.1%                                                      25.8% @ 1-year</a:t>
            </a:r>
          </a:p>
          <a:p>
            <a:r>
              <a:rPr lang="en-US" b="1" dirty="0">
                <a:solidFill>
                  <a:srgbClr val="000000"/>
                </a:solidFill>
                <a:latin typeface="Arial"/>
              </a:rPr>
              <a:t>        (95% CI 5.7%, 31.1%)                                            (95% CI 11.9%, 42.2%) </a:t>
            </a:r>
          </a:p>
        </p:txBody>
      </p:sp>
      <p:sp>
        <p:nvSpPr>
          <p:cNvPr id="6" name="TextBox 5">
            <a:extLst>
              <a:ext uri="{FF2B5EF4-FFF2-40B4-BE49-F238E27FC236}">
                <a16:creationId xmlns:a16="http://schemas.microsoft.com/office/drawing/2014/main" id="{60298E80-36D2-4835-98A4-C370515E7657}"/>
              </a:ext>
            </a:extLst>
          </p:cNvPr>
          <p:cNvSpPr txBox="1"/>
          <p:nvPr/>
        </p:nvSpPr>
        <p:spPr>
          <a:xfrm>
            <a:off x="4750496" y="5916124"/>
            <a:ext cx="6019800" cy="369332"/>
          </a:xfrm>
          <a:prstGeom prst="rect">
            <a:avLst/>
          </a:prstGeom>
          <a:noFill/>
        </p:spPr>
        <p:txBody>
          <a:bodyPr wrap="square" rtlCol="0">
            <a:spAutoFit/>
          </a:bodyPr>
          <a:lstStyle/>
          <a:p>
            <a:r>
              <a:rPr lang="en-US" b="1" dirty="0">
                <a:solidFill>
                  <a:srgbClr val="000000"/>
                </a:solidFill>
                <a:latin typeface="Arial"/>
              </a:rPr>
              <a:t>All Chronic was mild and off IST by 18 months</a:t>
            </a:r>
          </a:p>
        </p:txBody>
      </p:sp>
    </p:spTree>
    <p:extLst>
      <p:ext uri="{BB962C8B-B14F-4D97-AF65-F5344CB8AC3E}">
        <p14:creationId xmlns:p14="http://schemas.microsoft.com/office/powerpoint/2010/main" val="23811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C5BA3E-8B72-49B2-83E2-B4FD34726C5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3721238"/>
            <a:ext cx="3200400" cy="2837582"/>
          </a:xfrm>
          <a:prstGeom prst="rect">
            <a:avLst/>
          </a:prstGeom>
          <a:noFill/>
          <a:ln>
            <a:noFill/>
          </a:ln>
        </p:spPr>
      </p:pic>
      <p:sp>
        <p:nvSpPr>
          <p:cNvPr id="2" name="Title 1">
            <a:extLst>
              <a:ext uri="{FF2B5EF4-FFF2-40B4-BE49-F238E27FC236}">
                <a16:creationId xmlns:a16="http://schemas.microsoft.com/office/drawing/2014/main" id="{80494780-0752-408D-95F7-D8054C1E7EFA}"/>
              </a:ext>
            </a:extLst>
          </p:cNvPr>
          <p:cNvSpPr>
            <a:spLocks noGrp="1"/>
          </p:cNvSpPr>
          <p:nvPr>
            <p:ph type="title"/>
          </p:nvPr>
        </p:nvSpPr>
        <p:spPr/>
        <p:txBody>
          <a:bodyPr>
            <a:normAutofit/>
          </a:bodyPr>
          <a:lstStyle/>
          <a:p>
            <a:r>
              <a:rPr lang="en-US" b="1" dirty="0"/>
              <a:t>Robust and Timely Engraftment</a:t>
            </a:r>
            <a:br>
              <a:rPr lang="en-US" b="1" dirty="0"/>
            </a:br>
            <a:endParaRPr lang="en-US" b="1" dirty="0"/>
          </a:p>
        </p:txBody>
      </p:sp>
      <p:pic>
        <p:nvPicPr>
          <p:cNvPr id="5" name="Picture 4">
            <a:extLst>
              <a:ext uri="{FF2B5EF4-FFF2-40B4-BE49-F238E27FC236}">
                <a16:creationId xmlns:a16="http://schemas.microsoft.com/office/drawing/2014/main" id="{E0FDA0C5-F138-4C7B-B268-03200DB8383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1" y="3702450"/>
            <a:ext cx="4195763" cy="3027521"/>
          </a:xfrm>
          <a:prstGeom prst="rect">
            <a:avLst/>
          </a:prstGeom>
          <a:noFill/>
          <a:ln>
            <a:noFill/>
          </a:ln>
        </p:spPr>
      </p:pic>
      <p:graphicFrame>
        <p:nvGraphicFramePr>
          <p:cNvPr id="6" name="Table 5">
            <a:extLst>
              <a:ext uri="{FF2B5EF4-FFF2-40B4-BE49-F238E27FC236}">
                <a16:creationId xmlns:a16="http://schemas.microsoft.com/office/drawing/2014/main" id="{7460872B-7CF2-40D7-98D4-D08DD6BFA71B}"/>
              </a:ext>
            </a:extLst>
          </p:cNvPr>
          <p:cNvGraphicFramePr>
            <a:graphicFrameLocks noGrp="1"/>
          </p:cNvGraphicFramePr>
          <p:nvPr>
            <p:extLst>
              <p:ext uri="{D42A27DB-BD31-4B8C-83A1-F6EECF244321}">
                <p14:modId xmlns:p14="http://schemas.microsoft.com/office/powerpoint/2010/main" val="2444619439"/>
              </p:ext>
            </p:extLst>
          </p:nvPr>
        </p:nvGraphicFramePr>
        <p:xfrm>
          <a:off x="4221956" y="1027906"/>
          <a:ext cx="4195763" cy="2838915"/>
        </p:xfrm>
        <a:graphic>
          <a:graphicData uri="http://schemas.openxmlformats.org/drawingml/2006/table">
            <a:tbl>
              <a:tblPr firstRow="1" firstCol="1" bandRow="1">
                <a:tableStyleId>{72833802-FEF1-4C79-8D5D-14CF1EAF98D9}</a:tableStyleId>
              </a:tblPr>
              <a:tblGrid>
                <a:gridCol w="2591772">
                  <a:extLst>
                    <a:ext uri="{9D8B030D-6E8A-4147-A177-3AD203B41FA5}">
                      <a16:colId xmlns:a16="http://schemas.microsoft.com/office/drawing/2014/main" val="573988860"/>
                    </a:ext>
                  </a:extLst>
                </a:gridCol>
                <a:gridCol w="1603991">
                  <a:extLst>
                    <a:ext uri="{9D8B030D-6E8A-4147-A177-3AD203B41FA5}">
                      <a16:colId xmlns:a16="http://schemas.microsoft.com/office/drawing/2014/main" val="1888561122"/>
                    </a:ext>
                  </a:extLst>
                </a:gridCol>
              </a:tblGrid>
              <a:tr h="885063">
                <a:tc>
                  <a:txBody>
                    <a:bodyPr/>
                    <a:lstStyle/>
                    <a:p>
                      <a:pPr marL="0" marR="0" algn="ctr">
                        <a:lnSpc>
                          <a:spcPct val="115000"/>
                        </a:lnSpc>
                        <a:spcBef>
                          <a:spcPts val="0"/>
                        </a:spcBef>
                        <a:spcAft>
                          <a:spcPts val="1000"/>
                        </a:spcAft>
                      </a:pPr>
                      <a:endParaRPr lang="en-US" sz="1400" baseline="0" dirty="0">
                        <a:effectLst/>
                      </a:endParaRPr>
                    </a:p>
                    <a:p>
                      <a:pPr marL="0" marR="0" algn="ctr">
                        <a:lnSpc>
                          <a:spcPct val="115000"/>
                        </a:lnSpc>
                        <a:spcBef>
                          <a:spcPts val="0"/>
                        </a:spcBef>
                        <a:spcAft>
                          <a:spcPts val="1000"/>
                        </a:spcAft>
                      </a:pPr>
                      <a:r>
                        <a:rPr lang="en-US" sz="1400" baseline="0" dirty="0">
                          <a:effectLst/>
                        </a:rPr>
                        <a:t>DAYS </a:t>
                      </a:r>
                      <a:r>
                        <a:rPr lang="en-US" sz="1400" dirty="0">
                          <a:effectLst/>
                        </a:rPr>
                        <a:t> </a:t>
                      </a:r>
                    </a:p>
                    <a:p>
                      <a:pPr marL="0" marR="0" algn="ctr">
                        <a:lnSpc>
                          <a:spcPct val="115000"/>
                        </a:lnSpc>
                        <a:spcBef>
                          <a:spcPts val="0"/>
                        </a:spcBef>
                        <a:spcAft>
                          <a:spcPts val="1000"/>
                        </a:spcAft>
                      </a:pPr>
                      <a:r>
                        <a:rPr lang="en-US" sz="1400"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513" marR="29513" marT="0" marB="0" anchor="ctr"/>
                </a:tc>
                <a:tc>
                  <a:txBody>
                    <a:bodyPr/>
                    <a:lstStyle/>
                    <a:p>
                      <a:pPr marL="0" marR="0" algn="ctr">
                        <a:lnSpc>
                          <a:spcPct val="115000"/>
                        </a:lnSpc>
                        <a:spcBef>
                          <a:spcPts val="0"/>
                        </a:spcBef>
                        <a:spcAft>
                          <a:spcPts val="100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Overall Median</a:t>
                      </a:r>
                    </a:p>
                  </a:txBody>
                  <a:tcPr marL="29513" marR="29513" marT="0" marB="0" anchor="ctr"/>
                </a:tc>
                <a:extLst>
                  <a:ext uri="{0D108BD9-81ED-4DB2-BD59-A6C34878D82A}">
                    <a16:rowId xmlns:a16="http://schemas.microsoft.com/office/drawing/2014/main" val="416371310"/>
                  </a:ext>
                </a:extLst>
              </a:tr>
              <a:tr h="1067234">
                <a:tc>
                  <a:txBody>
                    <a:bodyPr/>
                    <a:lstStyle/>
                    <a:p>
                      <a:pPr marL="0" marR="0" algn="ctr">
                        <a:lnSpc>
                          <a:spcPct val="115000"/>
                        </a:lnSpc>
                        <a:spcBef>
                          <a:spcPts val="0"/>
                        </a:spcBef>
                        <a:spcAft>
                          <a:spcPts val="1000"/>
                        </a:spcAft>
                      </a:pPr>
                      <a:r>
                        <a:rPr lang="en-US" sz="1400" dirty="0">
                          <a:effectLst/>
                        </a:rPr>
                        <a:t>Neutrophil engraftment</a:t>
                      </a:r>
                    </a:p>
                  </a:txBody>
                  <a:tcPr marL="29513" marR="29513" marT="0" marB="0" anchor="ctr">
                    <a:solidFill>
                      <a:schemeClr val="bg1"/>
                    </a:solidFill>
                  </a:tcPr>
                </a:tc>
                <a:tc>
                  <a:txBody>
                    <a:bodyPr/>
                    <a:lstStyle/>
                    <a:p>
                      <a:pPr marL="0" marR="0" algn="ctr">
                        <a:lnSpc>
                          <a:spcPct val="115000"/>
                        </a:lnSpc>
                        <a:spcBef>
                          <a:spcPts val="0"/>
                        </a:spcBef>
                        <a:spcAft>
                          <a:spcPts val="100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17  </a:t>
                      </a:r>
                    </a:p>
                  </a:txBody>
                  <a:tcPr marL="29513" marR="29513" marT="0" marB="0" anchor="ctr">
                    <a:solidFill>
                      <a:schemeClr val="bg1"/>
                    </a:solidFill>
                  </a:tcPr>
                </a:tc>
                <a:extLst>
                  <a:ext uri="{0D108BD9-81ED-4DB2-BD59-A6C34878D82A}">
                    <a16:rowId xmlns:a16="http://schemas.microsoft.com/office/drawing/2014/main" val="2047592534"/>
                  </a:ext>
                </a:extLst>
              </a:tr>
              <a:tr h="796067">
                <a:tc>
                  <a:txBody>
                    <a:bodyPr/>
                    <a:lstStyle/>
                    <a:p>
                      <a:pPr marL="0" marR="0" algn="ctr">
                        <a:lnSpc>
                          <a:spcPct val="115000"/>
                        </a:lnSpc>
                        <a:spcBef>
                          <a:spcPts val="0"/>
                        </a:spcBef>
                        <a:spcAft>
                          <a:spcPts val="1000"/>
                        </a:spcAft>
                      </a:pPr>
                      <a:r>
                        <a:rPr lang="en-US" sz="1400" dirty="0">
                          <a:effectLst/>
                        </a:rPr>
                        <a:t>Platelet </a:t>
                      </a:r>
                    </a:p>
                    <a:p>
                      <a:pPr marL="0" marR="0" algn="ctr">
                        <a:lnSpc>
                          <a:spcPct val="115000"/>
                        </a:lnSpc>
                        <a:spcBef>
                          <a:spcPts val="0"/>
                        </a:spcBef>
                        <a:spcAft>
                          <a:spcPts val="1000"/>
                        </a:spcAft>
                      </a:pPr>
                      <a:r>
                        <a:rPr lang="en-US" sz="1400" dirty="0">
                          <a:effectLst/>
                        </a:rPr>
                        <a:t>engraftment </a:t>
                      </a:r>
                    </a:p>
                  </a:txBody>
                  <a:tcPr marL="29513" marR="29513" marT="0" marB="0" anchor="ctr">
                    <a:solidFill>
                      <a:schemeClr val="bg1"/>
                    </a:solidFill>
                  </a:tcPr>
                </a:tc>
                <a:tc>
                  <a:txBody>
                    <a:bodyPr/>
                    <a:lstStyle/>
                    <a:p>
                      <a:pPr marL="0" marR="0" algn="ctr">
                        <a:lnSpc>
                          <a:spcPct val="115000"/>
                        </a:lnSpc>
                        <a:spcBef>
                          <a:spcPts val="0"/>
                        </a:spcBef>
                        <a:spcAft>
                          <a:spcPts val="100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23</a:t>
                      </a:r>
                    </a:p>
                  </a:txBody>
                  <a:tcPr marL="29513" marR="29513" marT="0" marB="0" anchor="ctr">
                    <a:solidFill>
                      <a:schemeClr val="bg1"/>
                    </a:solidFill>
                  </a:tcPr>
                </a:tc>
                <a:extLst>
                  <a:ext uri="{0D108BD9-81ED-4DB2-BD59-A6C34878D82A}">
                    <a16:rowId xmlns:a16="http://schemas.microsoft.com/office/drawing/2014/main" val="3039398946"/>
                  </a:ext>
                </a:extLst>
              </a:tr>
            </a:tbl>
          </a:graphicData>
        </a:graphic>
      </p:graphicFrame>
    </p:spTree>
    <p:extLst>
      <p:ext uri="{BB962C8B-B14F-4D97-AF65-F5344CB8AC3E}">
        <p14:creationId xmlns:p14="http://schemas.microsoft.com/office/powerpoint/2010/main" val="118867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384447-D980-4F13-BE78-D6B278C6BB44}"/>
              </a:ext>
            </a:extLst>
          </p:cNvPr>
          <p:cNvSpPr txBox="1">
            <a:spLocks/>
          </p:cNvSpPr>
          <p:nvPr/>
        </p:nvSpPr>
        <p:spPr>
          <a:xfrm>
            <a:off x="2032000" y="376325"/>
            <a:ext cx="8128000" cy="744795"/>
          </a:xfrm>
          <a:prstGeom prst="rect">
            <a:avLst/>
          </a:prstGeom>
        </p:spPr>
        <p:txBody>
          <a:bodyPr vert="horz" lIns="91432" tIns="45716" rIns="91432" bIns="45716" rtlCol="0" anchor="ctr">
            <a:noAutofit/>
          </a:bodyPr>
          <a:lstStyle>
            <a:lvl1pPr algn="r" defTabSz="457143" rtl="0" eaLnBrk="1" latinLnBrk="0" hangingPunct="1">
              <a:spcBef>
                <a:spcPct val="0"/>
              </a:spcBef>
              <a:buNone/>
              <a:defRPr sz="2933" kern="1200">
                <a:solidFill>
                  <a:srgbClr val="005A97"/>
                </a:solidFill>
                <a:latin typeface="+mj-lt"/>
                <a:ea typeface="+mj-ea"/>
                <a:cs typeface="+mj-cs"/>
              </a:defRPr>
            </a:lvl1pPr>
          </a:lstStyle>
          <a:p>
            <a:pPr marL="0" marR="0" lvl="0" indent="0" algn="ctr" defTabSz="457143" rtl="0" eaLnBrk="1" fontAlgn="auto" latinLnBrk="0" hangingPunct="1">
              <a:lnSpc>
                <a:spcPct val="100000"/>
              </a:lnSpc>
              <a:spcBef>
                <a:spcPct val="0"/>
              </a:spcBef>
              <a:spcAft>
                <a:spcPts val="0"/>
              </a:spcAft>
              <a:buClrTx/>
              <a:buSzTx/>
              <a:buFontTx/>
              <a:buNone/>
              <a:tabLst/>
              <a:defRPr/>
            </a:pPr>
            <a:r>
              <a:rPr lang="en-US" sz="3600" dirty="0">
                <a:latin typeface="Trebuchet MS"/>
              </a:rPr>
              <a:t>What about </a:t>
            </a:r>
            <a:r>
              <a:rPr lang="en-US" sz="3600" dirty="0" err="1">
                <a:latin typeface="Trebuchet MS"/>
              </a:rPr>
              <a:t>Haplo</a:t>
            </a:r>
            <a:r>
              <a:rPr lang="en-US" sz="3600" dirty="0">
                <a:latin typeface="Trebuchet MS"/>
              </a:rPr>
              <a:t> for Upfront SAA Pts?</a:t>
            </a:r>
          </a:p>
          <a:p>
            <a:pPr marL="0" marR="0" lvl="0" indent="0" algn="ctr" defTabSz="457143" rtl="0" eaLnBrk="1" fontAlgn="auto" latinLnBrk="0" hangingPunct="1">
              <a:lnSpc>
                <a:spcPct val="100000"/>
              </a:lnSpc>
              <a:spcBef>
                <a:spcPct val="0"/>
              </a:spcBef>
              <a:spcAft>
                <a:spcPts val="0"/>
              </a:spcAft>
              <a:buClrTx/>
              <a:buSzTx/>
              <a:buFontTx/>
              <a:buNone/>
              <a:tabLst/>
              <a:defRPr/>
            </a:pPr>
            <a:r>
              <a:rPr lang="en-US" sz="2600" dirty="0" err="1">
                <a:solidFill>
                  <a:sysClr val="windowText" lastClr="000000"/>
                </a:solidFill>
                <a:latin typeface="Trebuchet MS"/>
                <a:ea typeface="+mn-ea"/>
                <a:cs typeface="+mn-cs"/>
              </a:rPr>
              <a:t>Dezern</a:t>
            </a:r>
            <a:r>
              <a:rPr lang="en-US" sz="2600" dirty="0">
                <a:solidFill>
                  <a:sysClr val="windowText" lastClr="000000"/>
                </a:solidFill>
                <a:latin typeface="Trebuchet MS"/>
                <a:ea typeface="+mn-ea"/>
                <a:cs typeface="+mn-cs"/>
              </a:rPr>
              <a:t> Blood 2023</a:t>
            </a:r>
          </a:p>
        </p:txBody>
      </p:sp>
      <p:sp>
        <p:nvSpPr>
          <p:cNvPr id="7" name="Content Placeholder 2">
            <a:extLst>
              <a:ext uri="{FF2B5EF4-FFF2-40B4-BE49-F238E27FC236}">
                <a16:creationId xmlns:a16="http://schemas.microsoft.com/office/drawing/2014/main" id="{BA6BB57A-2E33-44AA-9446-50F666CAC9DD}"/>
              </a:ext>
            </a:extLst>
          </p:cNvPr>
          <p:cNvSpPr txBox="1">
            <a:spLocks/>
          </p:cNvSpPr>
          <p:nvPr/>
        </p:nvSpPr>
        <p:spPr>
          <a:xfrm>
            <a:off x="609600" y="1230873"/>
            <a:ext cx="10972800" cy="4895291"/>
          </a:xfrm>
          <a:prstGeom prst="rect">
            <a:avLst/>
          </a:prstGeom>
        </p:spPr>
        <p:txBody>
          <a:bodyPr vert="horz" lIns="91432" tIns="45716" rIns="91432" bIns="45716" rtlCol="0">
            <a:normAutofit/>
          </a:bodyPr>
          <a:lst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7" indent="-285717"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3"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0" indent="-228573"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3" indent="-228573"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6" indent="-228573"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0" indent="-228573"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3" indent="-228573"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3" algn="l" defTabSz="457143" rtl="0" eaLnBrk="1" latinLnBrk="0" hangingPunct="1">
              <a:spcBef>
                <a:spcPct val="20000"/>
              </a:spcBef>
              <a:buFont typeface="Arial"/>
              <a:buChar char="•"/>
              <a:defRPr sz="2000" kern="1200">
                <a:solidFill>
                  <a:schemeClr val="tx1"/>
                </a:solidFill>
                <a:latin typeface="+mn-lt"/>
                <a:ea typeface="+mn-ea"/>
                <a:cs typeface="+mn-cs"/>
              </a:defRPr>
            </a:lvl9pPr>
          </a:lstStyle>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rPr>
              <a:t>Study looked at 27 patients receiving </a:t>
            </a:r>
            <a:r>
              <a:rPr kumimoji="0" lang="en-US" sz="2800" b="0" i="0" u="none" strike="noStrike" kern="1200" cap="none" spc="0" normalizeH="0" baseline="0" noProof="0" dirty="0" err="1">
                <a:ln>
                  <a:noFill/>
                </a:ln>
                <a:solidFill>
                  <a:sysClr val="windowText" lastClr="000000"/>
                </a:solidFill>
                <a:effectLst/>
                <a:uLnTx/>
                <a:uFillTx/>
                <a:latin typeface="Trebuchet MS"/>
                <a:ea typeface="+mn-ea"/>
                <a:cs typeface="+mn-cs"/>
              </a:rPr>
              <a:t>haplo</a:t>
            </a:r>
            <a:r>
              <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rPr>
              <a:t> as initial therapy</a:t>
            </a:r>
          </a:p>
          <a:p>
            <a:pPr marL="742857" marR="0" lvl="1" indent="-342858" algn="l" defTabSz="457143"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rPr>
              <a:t>3/7 of the initial cohort rejected using 200cGy TBI</a:t>
            </a:r>
          </a:p>
          <a:p>
            <a:pPr marL="742857" marR="0" lvl="1" indent="-342858" algn="l" defTabSz="457143" rtl="0" eaLnBrk="1" fontAlgn="auto" latinLnBrk="0" hangingPunct="1">
              <a:lnSpc>
                <a:spcPct val="100000"/>
              </a:lnSpc>
              <a:spcBef>
                <a:spcPct val="20000"/>
              </a:spcBef>
              <a:spcAft>
                <a:spcPts val="0"/>
              </a:spcAft>
              <a:buClrTx/>
              <a:buSzTx/>
              <a:buFont typeface="Arial"/>
              <a:buChar char="•"/>
              <a:tabLst/>
              <a:defRPr/>
            </a:pPr>
            <a:r>
              <a:rPr lang="en-US" dirty="0">
                <a:solidFill>
                  <a:sysClr val="windowText" lastClr="000000"/>
                </a:solidFill>
                <a:latin typeface="Trebuchet MS"/>
              </a:rPr>
              <a:t>TBI was doubled to 400cGy</a:t>
            </a:r>
          </a:p>
          <a:p>
            <a:pPr marL="742857" marR="0" lvl="1" indent="-342858" algn="l" defTabSz="457143" rtl="0" eaLnBrk="1" fontAlgn="auto" latinLnBrk="0" hangingPunct="1">
              <a:lnSpc>
                <a:spcPct val="100000"/>
              </a:lnSpc>
              <a:spcBef>
                <a:spcPct val="20000"/>
              </a:spcBef>
              <a:spcAft>
                <a:spcPts val="0"/>
              </a:spcAft>
              <a:buClrTx/>
              <a:buSzTx/>
              <a:buFont typeface="Arial"/>
              <a:buChar char="•"/>
              <a:tabLst/>
              <a:defRPr/>
            </a:pPr>
            <a:r>
              <a:rPr lang="en-US" dirty="0">
                <a:solidFill>
                  <a:sysClr val="windowText" lastClr="000000"/>
                </a:solidFill>
                <a:latin typeface="Trebuchet MS"/>
              </a:rPr>
              <a:t>20 additional patients enrolled, all engrafted and alive</a:t>
            </a:r>
          </a:p>
          <a:p>
            <a:pPr>
              <a:defRPr/>
            </a:pPr>
            <a:r>
              <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rPr>
              <a:t>New Study through</a:t>
            </a:r>
            <a:r>
              <a:rPr lang="en-US" sz="2800" dirty="0">
                <a:solidFill>
                  <a:sysClr val="windowText" lastClr="000000"/>
                </a:solidFill>
                <a:latin typeface="Trebuchet MS"/>
              </a:rPr>
              <a:t> the BMT CTN looking at this</a:t>
            </a:r>
          </a:p>
          <a:p>
            <a:pPr lvl="1">
              <a:defRPr/>
            </a:pPr>
            <a:r>
              <a:rPr lang="en-US" sz="2400" dirty="0">
                <a:solidFill>
                  <a:sysClr val="windowText" lastClr="000000"/>
                </a:solidFill>
                <a:latin typeface="Trebuchet MS"/>
              </a:rPr>
              <a:t>Vital to do this in a multi-center setting</a:t>
            </a:r>
            <a:endParaRPr kumimoji="0" lang="en-US" sz="2400" b="0" i="0" u="none" strike="noStrike" kern="1200" cap="none" spc="0" normalizeH="0" baseline="0" noProof="0" dirty="0">
              <a:ln>
                <a:noFill/>
              </a:ln>
              <a:solidFill>
                <a:sysClr val="windowText" lastClr="000000"/>
              </a:solidFill>
              <a:effectLst/>
              <a:uLnTx/>
              <a:uFillTx/>
              <a:latin typeface="Trebuchet MS"/>
              <a:ea typeface="+mn-ea"/>
              <a:cs typeface="+mn-cs"/>
            </a:endParaRPr>
          </a:p>
          <a:p>
            <a:pPr lvl="1">
              <a:defRPr/>
            </a:pPr>
            <a:endParaRPr kumimoji="0" lang="en-US" sz="24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Tree>
    <p:extLst>
      <p:ext uri="{BB962C8B-B14F-4D97-AF65-F5344CB8AC3E}">
        <p14:creationId xmlns:p14="http://schemas.microsoft.com/office/powerpoint/2010/main" val="339911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7628" y="534962"/>
            <a:ext cx="8229600" cy="1143000"/>
          </a:xfrm>
        </p:spPr>
        <p:txBody>
          <a:bodyPr>
            <a:normAutofit fontScale="90000"/>
          </a:bodyPr>
          <a:lstStyle/>
          <a:p>
            <a:pPr algn="ctr"/>
            <a:r>
              <a:rPr lang="en-US" dirty="0"/>
              <a:t>Improved out comes with Unrelated Donor BMT in Children—should you start with BMT?</a:t>
            </a:r>
          </a:p>
        </p:txBody>
      </p:sp>
      <p:sp>
        <p:nvSpPr>
          <p:cNvPr id="3" name="Content Placeholder 2"/>
          <p:cNvSpPr>
            <a:spLocks noGrp="1"/>
          </p:cNvSpPr>
          <p:nvPr>
            <p:ph sz="half" idx="4294967295"/>
          </p:nvPr>
        </p:nvSpPr>
        <p:spPr>
          <a:xfrm>
            <a:off x="1524000" y="1600201"/>
            <a:ext cx="4038600" cy="45259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Anderlini</a:t>
            </a:r>
            <a:r>
              <a:rPr lang="en-US" dirty="0"/>
              <a:t> et al	</a:t>
            </a:r>
          </a:p>
        </p:txBody>
      </p:sp>
      <p:sp>
        <p:nvSpPr>
          <p:cNvPr id="9" name="Content Placeholder 8"/>
          <p:cNvSpPr>
            <a:spLocks noGrp="1"/>
          </p:cNvSpPr>
          <p:nvPr>
            <p:ph sz="half" idx="4294967295"/>
          </p:nvPr>
        </p:nvSpPr>
        <p:spPr>
          <a:xfrm>
            <a:off x="6629400" y="1600201"/>
            <a:ext cx="4038600" cy="45259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Samarasinghe</a:t>
            </a:r>
            <a:r>
              <a:rPr lang="en-US" dirty="0"/>
              <a:t> et al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4968" t="19412" r="45258" b="61755"/>
          <a:stretch/>
        </p:blipFill>
        <p:spPr>
          <a:xfrm>
            <a:off x="1981203" y="2057400"/>
            <a:ext cx="3641963" cy="2975652"/>
          </a:xfrm>
          <a:prstGeom prst="rect">
            <a:avLst/>
          </a:prstGeom>
        </p:spPr>
      </p:pic>
      <p:sp>
        <p:nvSpPr>
          <p:cNvPr id="6" name="TextBox 5"/>
          <p:cNvSpPr txBox="1"/>
          <p:nvPr/>
        </p:nvSpPr>
        <p:spPr>
          <a:xfrm>
            <a:off x="3274436" y="6396341"/>
            <a:ext cx="1933642" cy="461665"/>
          </a:xfrm>
          <a:prstGeom prst="rect">
            <a:avLst/>
          </a:prstGeom>
          <a:noFill/>
        </p:spPr>
        <p:txBody>
          <a:bodyPr wrap="none" rtlCol="0">
            <a:spAutoFit/>
          </a:bodyPr>
          <a:lstStyle/>
          <a:p>
            <a:r>
              <a:rPr lang="en-US" sz="2400" dirty="0" err="1">
                <a:solidFill>
                  <a:schemeClr val="bg1"/>
                </a:solidFill>
              </a:rPr>
              <a:t>Anderlini</a:t>
            </a:r>
            <a:r>
              <a:rPr lang="en-US" sz="2400" dirty="0">
                <a:solidFill>
                  <a:schemeClr val="bg1"/>
                </a:solidFill>
              </a:rPr>
              <a:t> et al</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27982" y="1916315"/>
            <a:ext cx="4182821" cy="3263723"/>
          </a:xfrm>
          <a:prstGeom prst="rect">
            <a:avLst/>
          </a:prstGeom>
          <a:noFill/>
          <a:ln w="9525">
            <a:noFill/>
            <a:round/>
            <a:headEnd/>
            <a:tailEnd/>
          </a:ln>
        </p:spPr>
      </p:pic>
      <p:sp>
        <p:nvSpPr>
          <p:cNvPr id="8" name="TextBox 7"/>
          <p:cNvSpPr txBox="1"/>
          <p:nvPr/>
        </p:nvSpPr>
        <p:spPr>
          <a:xfrm>
            <a:off x="7491881" y="6396341"/>
            <a:ext cx="2547392" cy="461665"/>
          </a:xfrm>
          <a:prstGeom prst="rect">
            <a:avLst/>
          </a:prstGeom>
          <a:noFill/>
        </p:spPr>
        <p:txBody>
          <a:bodyPr wrap="none" rtlCol="0">
            <a:spAutoFit/>
          </a:bodyPr>
          <a:lstStyle/>
          <a:p>
            <a:r>
              <a:rPr lang="en-US" sz="2400" dirty="0" err="1">
                <a:solidFill>
                  <a:schemeClr val="bg1"/>
                </a:solidFill>
              </a:rPr>
              <a:t>Samarasinghe</a:t>
            </a:r>
            <a:r>
              <a:rPr lang="en-US" sz="2400" dirty="0">
                <a:solidFill>
                  <a:schemeClr val="bg1"/>
                </a:solidFill>
              </a:rPr>
              <a:t> et al</a:t>
            </a:r>
          </a:p>
        </p:txBody>
      </p:sp>
    </p:spTree>
    <p:extLst>
      <p:ext uri="{BB962C8B-B14F-4D97-AF65-F5344CB8AC3E}">
        <p14:creationId xmlns:p14="http://schemas.microsoft.com/office/powerpoint/2010/main" val="337666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87039" y="1286485"/>
            <a:ext cx="9818793" cy="1670543"/>
          </a:xfrm>
          <a:prstGeom prst="rect">
            <a:avLst/>
          </a:prstGeom>
        </p:spPr>
        <p:txBody>
          <a:bodyPr vert="horz" wrap="square" lIns="0" tIns="8467" rIns="0" bIns="0" rtlCol="0" anchor="ctr">
            <a:spAutoFit/>
          </a:bodyPr>
          <a:lstStyle/>
          <a:p>
            <a:pPr>
              <a:spcBef>
                <a:spcPts val="0"/>
              </a:spcBef>
            </a:pPr>
            <a:r>
              <a:rPr lang="en-US" sz="2400" b="1" dirty="0">
                <a:solidFill>
                  <a:srgbClr val="000000"/>
                </a:solidFill>
                <a:latin typeface="Times New Roman" panose="02020603050405020304" pitchFamily="18" charset="0"/>
                <a:ea typeface="Calibri" panose="020F0502020204030204" pitchFamily="34" charset="0"/>
              </a:rPr>
              <a:t>Results of the North American Pediatric Aplastic Anemia Consortium (NAPAAC)/ Pediatric Transplantation and Cellular Therapy Consortium (PTCTC) Pilot Trial of Randomized Unrelated Donor Transplantation Vs Immune Suppressive Therapy (</a:t>
            </a:r>
            <a:r>
              <a:rPr lang="en-US" sz="2400" b="1" dirty="0" err="1">
                <a:solidFill>
                  <a:srgbClr val="000000"/>
                </a:solidFill>
                <a:latin typeface="Times New Roman" panose="02020603050405020304" pitchFamily="18" charset="0"/>
                <a:ea typeface="Calibri" panose="020F0502020204030204" pitchFamily="34" charset="0"/>
              </a:rPr>
              <a:t>TransIT</a:t>
            </a:r>
            <a:r>
              <a:rPr lang="en-US" sz="2400" b="1" dirty="0">
                <a:solidFill>
                  <a:srgbClr val="000000"/>
                </a:solidFill>
                <a:latin typeface="Times New Roman" panose="02020603050405020304" pitchFamily="18" charset="0"/>
                <a:ea typeface="Calibri" panose="020F0502020204030204" pitchFamily="34" charset="0"/>
              </a:rPr>
              <a:t>) for Treatment of Newly Diagnosed Pediatric/AYA Severe Aplastic Anemia (SAA)</a:t>
            </a:r>
          </a:p>
        </p:txBody>
      </p:sp>
      <p:sp>
        <p:nvSpPr>
          <p:cNvPr id="6" name="TextBox 5">
            <a:extLst>
              <a:ext uri="{FF2B5EF4-FFF2-40B4-BE49-F238E27FC236}">
                <a16:creationId xmlns:a16="http://schemas.microsoft.com/office/drawing/2014/main" id="{59770076-0618-8AB8-5A11-16F1322F08D0}"/>
              </a:ext>
            </a:extLst>
          </p:cNvPr>
          <p:cNvSpPr txBox="1"/>
          <p:nvPr/>
        </p:nvSpPr>
        <p:spPr>
          <a:xfrm>
            <a:off x="1186603" y="5377787"/>
            <a:ext cx="9819229" cy="338554"/>
          </a:xfrm>
          <a:prstGeom prst="rect">
            <a:avLst/>
          </a:prstGeom>
          <a:noFill/>
        </p:spPr>
        <p:txBody>
          <a:bodyPr wrap="square" rtlCol="0">
            <a:spAutoFit/>
          </a:bodyPr>
          <a:lstStyle/>
          <a:p>
            <a:pPr algn="ctr"/>
            <a:r>
              <a:rPr lang="en-US" sz="1600" spc="7" dirty="0">
                <a:latin typeface="Microsoft Sans Serif"/>
                <a:cs typeface="Microsoft Sans Serif"/>
              </a:rPr>
              <a:t>Sponsored </a:t>
            </a:r>
            <a:r>
              <a:rPr lang="en-US" sz="1600" spc="-3" dirty="0">
                <a:latin typeface="Microsoft Sans Serif"/>
                <a:cs typeface="Microsoft Sans Serif"/>
              </a:rPr>
              <a:t>by </a:t>
            </a:r>
            <a:r>
              <a:rPr lang="en-US" sz="1600" spc="40" dirty="0">
                <a:latin typeface="Microsoft Sans Serif"/>
                <a:cs typeface="Microsoft Sans Serif"/>
              </a:rPr>
              <a:t>the </a:t>
            </a:r>
            <a:r>
              <a:rPr lang="en-US" sz="1600" spc="7" dirty="0">
                <a:latin typeface="Microsoft Sans Serif"/>
                <a:cs typeface="Microsoft Sans Serif"/>
              </a:rPr>
              <a:t>National </a:t>
            </a:r>
            <a:r>
              <a:rPr lang="en-US" sz="1600" spc="17" dirty="0">
                <a:latin typeface="Microsoft Sans Serif"/>
                <a:cs typeface="Microsoft Sans Serif"/>
              </a:rPr>
              <a:t>Institutes </a:t>
            </a:r>
            <a:r>
              <a:rPr lang="en-US" sz="1600" spc="37" dirty="0">
                <a:latin typeface="Microsoft Sans Serif"/>
                <a:cs typeface="Microsoft Sans Serif"/>
              </a:rPr>
              <a:t>of </a:t>
            </a:r>
            <a:r>
              <a:rPr lang="en-US" sz="1600" spc="10" dirty="0">
                <a:latin typeface="Microsoft Sans Serif"/>
                <a:cs typeface="Microsoft Sans Serif"/>
              </a:rPr>
              <a:t>Health </a:t>
            </a:r>
            <a:r>
              <a:rPr lang="en-US" sz="1600" spc="-50" dirty="0">
                <a:latin typeface="Microsoft Sans Serif"/>
                <a:cs typeface="Microsoft Sans Serif"/>
              </a:rPr>
              <a:t>(NIH) </a:t>
            </a:r>
            <a:r>
              <a:rPr lang="en-US" sz="1600" spc="7" dirty="0">
                <a:latin typeface="Microsoft Sans Serif"/>
                <a:cs typeface="Microsoft Sans Serif"/>
              </a:rPr>
              <a:t>National </a:t>
            </a:r>
            <a:r>
              <a:rPr lang="en-US" sz="1600" dirty="0">
                <a:latin typeface="Microsoft Sans Serif"/>
                <a:cs typeface="Microsoft Sans Serif"/>
              </a:rPr>
              <a:t>Heart, </a:t>
            </a:r>
            <a:r>
              <a:rPr lang="en-US" sz="1600" spc="-27" dirty="0">
                <a:latin typeface="Microsoft Sans Serif"/>
                <a:cs typeface="Microsoft Sans Serif"/>
              </a:rPr>
              <a:t>Lung, </a:t>
            </a:r>
            <a:r>
              <a:rPr lang="en-US" sz="1600" spc="20" dirty="0">
                <a:latin typeface="Microsoft Sans Serif"/>
                <a:cs typeface="Microsoft Sans Serif"/>
              </a:rPr>
              <a:t>and </a:t>
            </a:r>
            <a:r>
              <a:rPr lang="en-US" sz="1600" spc="13" dirty="0">
                <a:latin typeface="Microsoft Sans Serif"/>
                <a:cs typeface="Microsoft Sans Serif"/>
              </a:rPr>
              <a:t>Blood </a:t>
            </a:r>
            <a:r>
              <a:rPr lang="en-US" sz="1600" spc="23" dirty="0">
                <a:latin typeface="Microsoft Sans Serif"/>
                <a:cs typeface="Microsoft Sans Serif"/>
              </a:rPr>
              <a:t>Institute </a:t>
            </a:r>
            <a:r>
              <a:rPr lang="en-US" sz="1600" spc="-57" dirty="0">
                <a:latin typeface="Microsoft Sans Serif"/>
                <a:cs typeface="Microsoft Sans Serif"/>
              </a:rPr>
              <a:t>(NHLBI)</a:t>
            </a:r>
            <a:endParaRPr lang="en-US" sz="1600" dirty="0"/>
          </a:p>
        </p:txBody>
      </p:sp>
      <p:sp>
        <p:nvSpPr>
          <p:cNvPr id="7" name="TextBox 6">
            <a:extLst>
              <a:ext uri="{FF2B5EF4-FFF2-40B4-BE49-F238E27FC236}">
                <a16:creationId xmlns:a16="http://schemas.microsoft.com/office/drawing/2014/main" id="{A2A6FDB5-19A1-49A7-BADF-388054087361}"/>
              </a:ext>
            </a:extLst>
          </p:cNvPr>
          <p:cNvSpPr txBox="1"/>
          <p:nvPr/>
        </p:nvSpPr>
        <p:spPr>
          <a:xfrm>
            <a:off x="1186603" y="3038061"/>
            <a:ext cx="9430378" cy="2061718"/>
          </a:xfrm>
          <a:prstGeom prst="rect">
            <a:avLst/>
          </a:prstGeom>
          <a:noFill/>
        </p:spPr>
        <p:txBody>
          <a:bodyPr wrap="square" rtlCol="0">
            <a:spAutoFit/>
          </a:bodyPr>
          <a:lstStyle/>
          <a:p>
            <a:r>
              <a:rPr lang="en-US" sz="2133" dirty="0">
                <a:solidFill>
                  <a:srgbClr val="000000"/>
                </a:solidFill>
                <a:latin typeface="Times New Roman" panose="02020603050405020304" pitchFamily="18" charset="0"/>
                <a:ea typeface="Calibri" panose="020F0502020204030204" pitchFamily="34" charset="0"/>
              </a:rPr>
              <a:t>Michael A. Pulsipher, Edie Weller, </a:t>
            </a:r>
            <a:r>
              <a:rPr lang="en-US" sz="2133" dirty="0" err="1">
                <a:solidFill>
                  <a:srgbClr val="000000"/>
                </a:solidFill>
                <a:latin typeface="Times New Roman" panose="02020603050405020304" pitchFamily="18" charset="0"/>
                <a:ea typeface="Calibri" panose="020F0502020204030204" pitchFamily="34" charset="0"/>
              </a:rPr>
              <a:t>Paibel</a:t>
            </a:r>
            <a:r>
              <a:rPr lang="en-US" sz="2133" dirty="0">
                <a:solidFill>
                  <a:srgbClr val="000000"/>
                </a:solidFill>
                <a:latin typeface="Times New Roman" panose="02020603050405020304" pitchFamily="18" charset="0"/>
                <a:ea typeface="Calibri" panose="020F0502020204030204" pitchFamily="34" charset="0"/>
              </a:rPr>
              <a:t> Aguayo-</a:t>
            </a:r>
            <a:r>
              <a:rPr lang="en-US" sz="2133" dirty="0" err="1">
                <a:solidFill>
                  <a:srgbClr val="000000"/>
                </a:solidFill>
                <a:latin typeface="Times New Roman" panose="02020603050405020304" pitchFamily="18" charset="0"/>
                <a:ea typeface="Calibri" panose="020F0502020204030204" pitchFamily="34" charset="0"/>
              </a:rPr>
              <a:t>Hiraldo</a:t>
            </a:r>
            <a:r>
              <a:rPr lang="en-US" sz="2133" dirty="0">
                <a:solidFill>
                  <a:srgbClr val="000000"/>
                </a:solidFill>
                <a:latin typeface="Times New Roman" panose="02020603050405020304" pitchFamily="18" charset="0"/>
                <a:ea typeface="Calibri" panose="020F0502020204030204" pitchFamily="34" charset="0"/>
              </a:rPr>
              <a:t>, Alison A. </a:t>
            </a:r>
            <a:r>
              <a:rPr lang="en-US" sz="2133" dirty="0" err="1">
                <a:solidFill>
                  <a:srgbClr val="000000"/>
                </a:solidFill>
                <a:latin typeface="Times New Roman" panose="02020603050405020304" pitchFamily="18" charset="0"/>
                <a:ea typeface="Calibri" panose="020F0502020204030204" pitchFamily="34" charset="0"/>
              </a:rPr>
              <a:t>Bertuch</a:t>
            </a:r>
            <a:r>
              <a:rPr lang="en-US" sz="2133" dirty="0">
                <a:solidFill>
                  <a:srgbClr val="000000"/>
                </a:solidFill>
                <a:latin typeface="Times New Roman" panose="02020603050405020304" pitchFamily="18" charset="0"/>
                <a:ea typeface="Calibri" panose="020F0502020204030204" pitchFamily="34" charset="0"/>
              </a:rPr>
              <a:t>, Ghadir </a:t>
            </a:r>
            <a:r>
              <a:rPr lang="en-US" sz="2133" dirty="0" err="1">
                <a:solidFill>
                  <a:srgbClr val="000000"/>
                </a:solidFill>
                <a:latin typeface="Times New Roman" panose="02020603050405020304" pitchFamily="18" charset="0"/>
                <a:ea typeface="Calibri" panose="020F0502020204030204" pitchFamily="34" charset="0"/>
              </a:rPr>
              <a:t>Sasa</a:t>
            </a:r>
            <a:r>
              <a:rPr lang="en-US" sz="2133" dirty="0">
                <a:solidFill>
                  <a:srgbClr val="000000"/>
                </a:solidFill>
                <a:latin typeface="Times New Roman" panose="02020603050405020304" pitchFamily="18" charset="0"/>
                <a:ea typeface="Calibri" panose="020F0502020204030204" pitchFamily="34" charset="0"/>
              </a:rPr>
              <a:t>, Bogdan Dinu, Leslie E. Lehmann, Timothy Olson, </a:t>
            </a:r>
            <a:r>
              <a:rPr lang="en-US" sz="2133" dirty="0" err="1">
                <a:solidFill>
                  <a:srgbClr val="000000"/>
                </a:solidFill>
                <a:latin typeface="Times New Roman" panose="02020603050405020304" pitchFamily="18" charset="0"/>
                <a:ea typeface="Calibri" panose="020F0502020204030204" pitchFamily="34" charset="0"/>
              </a:rPr>
              <a:t>Taizo</a:t>
            </a:r>
            <a:r>
              <a:rPr lang="en-US" sz="2133" dirty="0">
                <a:solidFill>
                  <a:srgbClr val="000000"/>
                </a:solidFill>
                <a:latin typeface="Times New Roman" panose="02020603050405020304" pitchFamily="18" charset="0"/>
                <a:ea typeface="Calibri" panose="020F0502020204030204" pitchFamily="34" charset="0"/>
              </a:rPr>
              <a:t> Nakano, Even </a:t>
            </a:r>
            <a:r>
              <a:rPr lang="en-US" sz="2133" dirty="0" err="1">
                <a:solidFill>
                  <a:srgbClr val="000000"/>
                </a:solidFill>
                <a:latin typeface="Times New Roman" panose="02020603050405020304" pitchFamily="18" charset="0"/>
                <a:ea typeface="Calibri" panose="020F0502020204030204" pitchFamily="34" charset="0"/>
              </a:rPr>
              <a:t>Shereck</a:t>
            </a:r>
            <a:r>
              <a:rPr lang="en-US" sz="2133" dirty="0">
                <a:solidFill>
                  <a:srgbClr val="000000"/>
                </a:solidFill>
                <a:latin typeface="Times New Roman" panose="02020603050405020304" pitchFamily="18" charset="0"/>
                <a:ea typeface="Calibri" panose="020F0502020204030204" pitchFamily="34" charset="0"/>
              </a:rPr>
              <a:t>, Alfred </a:t>
            </a:r>
            <a:r>
              <a:rPr lang="en-US" sz="2133" dirty="0" err="1">
                <a:solidFill>
                  <a:srgbClr val="000000"/>
                </a:solidFill>
                <a:latin typeface="Times New Roman" panose="02020603050405020304" pitchFamily="18" charset="0"/>
                <a:ea typeface="Calibri" panose="020F0502020204030204" pitchFamily="34" charset="0"/>
              </a:rPr>
              <a:t>Gillio</a:t>
            </a:r>
            <a:r>
              <a:rPr lang="en-US" sz="2133" dirty="0">
                <a:solidFill>
                  <a:srgbClr val="000000"/>
                </a:solidFill>
                <a:latin typeface="Times New Roman" panose="02020603050405020304" pitchFamily="18" charset="0"/>
                <a:ea typeface="Calibri" panose="020F0502020204030204" pitchFamily="34" charset="0"/>
              </a:rPr>
              <a:t>, Lauri M. Burroughs, Jeffrey M. Lipton, Jonathan Fish, James N. Huang, Kathryn Dickerson, Alice </a:t>
            </a:r>
            <a:r>
              <a:rPr lang="en-US" sz="2133" dirty="0" err="1">
                <a:solidFill>
                  <a:srgbClr val="000000"/>
                </a:solidFill>
                <a:latin typeface="Times New Roman" panose="02020603050405020304" pitchFamily="18" charset="0"/>
                <a:ea typeface="Calibri" panose="020F0502020204030204" pitchFamily="34" charset="0"/>
              </a:rPr>
              <a:t>Bertaina</a:t>
            </a:r>
            <a:r>
              <a:rPr lang="en-US" sz="2133" dirty="0">
                <a:solidFill>
                  <a:srgbClr val="000000"/>
                </a:solidFill>
                <a:latin typeface="Times New Roman" panose="02020603050405020304" pitchFamily="18" charset="0"/>
                <a:ea typeface="Calibri" panose="020F0502020204030204" pitchFamily="34" charset="0"/>
              </a:rPr>
              <a:t>, Roberta H. Adams, Inga </a:t>
            </a:r>
            <a:r>
              <a:rPr lang="en-US" sz="2133" dirty="0" err="1">
                <a:solidFill>
                  <a:srgbClr val="000000"/>
                </a:solidFill>
                <a:latin typeface="Times New Roman" panose="02020603050405020304" pitchFamily="18" charset="0"/>
                <a:ea typeface="Calibri" panose="020F0502020204030204" pitchFamily="34" charset="0"/>
              </a:rPr>
              <a:t>Hofman</a:t>
            </a:r>
            <a:r>
              <a:rPr lang="en-US" sz="2133" dirty="0">
                <a:solidFill>
                  <a:srgbClr val="000000"/>
                </a:solidFill>
                <a:latin typeface="Times New Roman" panose="02020603050405020304" pitchFamily="18" charset="0"/>
                <a:ea typeface="Calibri" panose="020F0502020204030204" pitchFamily="34" charset="0"/>
              </a:rPr>
              <a:t>, Marcin W. </a:t>
            </a:r>
            <a:r>
              <a:rPr lang="en-US" sz="2133" dirty="0" err="1">
                <a:solidFill>
                  <a:srgbClr val="000000"/>
                </a:solidFill>
                <a:latin typeface="Times New Roman" panose="02020603050405020304" pitchFamily="18" charset="0"/>
                <a:ea typeface="Calibri" panose="020F0502020204030204" pitchFamily="34" charset="0"/>
              </a:rPr>
              <a:t>Wlodarski</a:t>
            </a:r>
            <a:r>
              <a:rPr lang="en-US" sz="2133" dirty="0">
                <a:solidFill>
                  <a:srgbClr val="000000"/>
                </a:solidFill>
                <a:latin typeface="Times New Roman" panose="02020603050405020304" pitchFamily="18" charset="0"/>
                <a:ea typeface="Calibri" panose="020F0502020204030204" pitchFamily="34" charset="0"/>
              </a:rPr>
              <a:t>, Rabi Hanna, Nicholas J. </a:t>
            </a:r>
            <a:r>
              <a:rPr lang="en-US" sz="2133" dirty="0" err="1">
                <a:solidFill>
                  <a:srgbClr val="000000"/>
                </a:solidFill>
                <a:latin typeface="Times New Roman" panose="02020603050405020304" pitchFamily="18" charset="0"/>
                <a:ea typeface="Calibri" panose="020F0502020204030204" pitchFamily="34" charset="0"/>
              </a:rPr>
              <a:t>Gloude</a:t>
            </a:r>
            <a:r>
              <a:rPr lang="en-US" sz="2133" dirty="0">
                <a:solidFill>
                  <a:srgbClr val="000000"/>
                </a:solidFill>
                <a:latin typeface="Times New Roman" panose="02020603050405020304" pitchFamily="18" charset="0"/>
                <a:ea typeface="Calibri" panose="020F0502020204030204" pitchFamily="34" charset="0"/>
              </a:rPr>
              <a:t>, Maggie </a:t>
            </a:r>
            <a:r>
              <a:rPr lang="en-US" sz="2133" dirty="0" err="1">
                <a:solidFill>
                  <a:srgbClr val="000000"/>
                </a:solidFill>
                <a:latin typeface="Times New Roman" panose="02020603050405020304" pitchFamily="18" charset="0"/>
                <a:ea typeface="Calibri" panose="020F0502020204030204" pitchFamily="34" charset="0"/>
              </a:rPr>
              <a:t>Malsch</a:t>
            </a:r>
            <a:r>
              <a:rPr lang="en-US" sz="2133" dirty="0">
                <a:solidFill>
                  <a:srgbClr val="000000"/>
                </a:solidFill>
                <a:latin typeface="Times New Roman" panose="02020603050405020304" pitchFamily="18" charset="0"/>
                <a:ea typeface="Calibri" panose="020F0502020204030204" pitchFamily="34" charset="0"/>
              </a:rPr>
              <a:t>, Mark Fleming, Akiko Shimamura, and David A. Williams</a:t>
            </a:r>
          </a:p>
        </p:txBody>
      </p:sp>
      <p:pic>
        <p:nvPicPr>
          <p:cNvPr id="8" name="Picture 7" descr="Text&#10;&#10;Description automatically generated">
            <a:extLst>
              <a:ext uri="{FF2B5EF4-FFF2-40B4-BE49-F238E27FC236}">
                <a16:creationId xmlns:a16="http://schemas.microsoft.com/office/drawing/2014/main" id="{56DDDF5D-14D5-DF14-EBCE-4F837C23E2AB}"/>
              </a:ext>
            </a:extLst>
          </p:cNvPr>
          <p:cNvPicPr>
            <a:picLocks noChangeAspect="1"/>
          </p:cNvPicPr>
          <p:nvPr/>
        </p:nvPicPr>
        <p:blipFill>
          <a:blip r:embed="rId3"/>
          <a:stretch>
            <a:fillRect/>
          </a:stretch>
        </p:blipFill>
        <p:spPr>
          <a:xfrm>
            <a:off x="4095750" y="5717682"/>
            <a:ext cx="4000500" cy="1016000"/>
          </a:xfrm>
          <a:prstGeom prst="rect">
            <a:avLst/>
          </a:prstGeom>
        </p:spPr>
      </p:pic>
      <p:pic>
        <p:nvPicPr>
          <p:cNvPr id="9" name="Picture 8">
            <a:extLst>
              <a:ext uri="{FF2B5EF4-FFF2-40B4-BE49-F238E27FC236}">
                <a16:creationId xmlns:a16="http://schemas.microsoft.com/office/drawing/2014/main" id="{D201439B-FAA8-082D-3898-28810D1B26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171" y="222820"/>
            <a:ext cx="3026157" cy="924661"/>
          </a:xfrm>
          <a:prstGeom prst="rect">
            <a:avLst/>
          </a:prstGeom>
        </p:spPr>
      </p:pic>
      <p:pic>
        <p:nvPicPr>
          <p:cNvPr id="10" name="Picture 9">
            <a:extLst>
              <a:ext uri="{FF2B5EF4-FFF2-40B4-BE49-F238E27FC236}">
                <a16:creationId xmlns:a16="http://schemas.microsoft.com/office/drawing/2014/main" id="{FABEF127-E195-BFF7-5111-2F6B97804110}"/>
              </a:ext>
            </a:extLst>
          </p:cNvPr>
          <p:cNvPicPr>
            <a:picLocks noChangeAspect="1"/>
          </p:cNvPicPr>
          <p:nvPr/>
        </p:nvPicPr>
        <p:blipFill>
          <a:blip r:embed="rId5"/>
          <a:stretch>
            <a:fillRect/>
          </a:stretch>
        </p:blipFill>
        <p:spPr>
          <a:xfrm>
            <a:off x="2173020" y="205732"/>
            <a:ext cx="2925427" cy="93592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Rectangle 6">
            <a:extLst>
              <a:ext uri="{FF2B5EF4-FFF2-40B4-BE49-F238E27FC236}">
                <a16:creationId xmlns:a16="http://schemas.microsoft.com/office/drawing/2014/main" id="{13B36107-6925-4690-9887-43CE17FAC5A9}"/>
              </a:ext>
            </a:extLst>
          </p:cNvPr>
          <p:cNvSpPr/>
          <p:nvPr/>
        </p:nvSpPr>
        <p:spPr>
          <a:xfrm>
            <a:off x="1536435" y="-24887"/>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30">
              <a:defRPr/>
            </a:pPr>
            <a:r>
              <a:rPr lang="en-US" sz="3200" b="1" dirty="0" err="1">
                <a:solidFill>
                  <a:srgbClr val="000000"/>
                </a:solidFill>
                <a:latin typeface="Calibri"/>
                <a:cs typeface="Calibri"/>
              </a:rPr>
              <a:t>TransIT</a:t>
            </a:r>
            <a:r>
              <a:rPr lang="en-US" sz="3200" b="1" dirty="0">
                <a:solidFill>
                  <a:srgbClr val="000000"/>
                </a:solidFill>
                <a:latin typeface="Calibri"/>
                <a:cs typeface="Calibri"/>
              </a:rPr>
              <a:t> Pilot Study Design</a:t>
            </a:r>
          </a:p>
        </p:txBody>
      </p:sp>
      <p:sp>
        <p:nvSpPr>
          <p:cNvPr id="8" name="Content Placeholder 2">
            <a:extLst>
              <a:ext uri="{FF2B5EF4-FFF2-40B4-BE49-F238E27FC236}">
                <a16:creationId xmlns:a16="http://schemas.microsoft.com/office/drawing/2014/main" id="{DE18C2AB-0EAC-4CCB-9EDE-6B5D6934AE5F}"/>
              </a:ext>
            </a:extLst>
          </p:cNvPr>
          <p:cNvSpPr txBox="1">
            <a:spLocks/>
          </p:cNvSpPr>
          <p:nvPr/>
        </p:nvSpPr>
        <p:spPr>
          <a:xfrm>
            <a:off x="1659942" y="1091881"/>
            <a:ext cx="8746327" cy="4315005"/>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95325" lvl="1" indent="-190510" defTabSz="914446">
              <a:buFont typeface="Arial" panose="020B0604020202020204" pitchFamily="34" charset="0"/>
              <a:buChar char="•"/>
            </a:pPr>
            <a:r>
              <a:rPr lang="en-US" sz="2600" b="1" kern="0" dirty="0">
                <a:solidFill>
                  <a:prstClr val="black"/>
                </a:solidFill>
                <a:latin typeface="Calibri"/>
              </a:rPr>
              <a:t>Phase II Feasibility Pilot</a:t>
            </a:r>
          </a:p>
          <a:p>
            <a:pPr marL="895375" lvl="2" indent="-190510" defTabSz="914446">
              <a:buFont typeface="Arial" panose="020B0604020202020204" pitchFamily="34" charset="0"/>
              <a:buChar char="•"/>
            </a:pPr>
            <a:r>
              <a:rPr lang="en-US" sz="2200" kern="0" dirty="0">
                <a:solidFill>
                  <a:prstClr val="black"/>
                </a:solidFill>
                <a:latin typeface="Calibri"/>
              </a:rPr>
              <a:t>15 Centers opened, 41 enrolled patients</a:t>
            </a:r>
          </a:p>
          <a:p>
            <a:pPr marL="495325" lvl="1" indent="-190510" defTabSz="914446">
              <a:buFont typeface="Arial" panose="020B0604020202020204" pitchFamily="34" charset="0"/>
              <a:buChar char="•"/>
            </a:pPr>
            <a:r>
              <a:rPr lang="en-US" sz="2600" b="1" kern="0" dirty="0">
                <a:solidFill>
                  <a:prstClr val="black"/>
                </a:solidFill>
                <a:latin typeface="Calibri"/>
              </a:rPr>
              <a:t>Primary Objective</a:t>
            </a:r>
          </a:p>
          <a:p>
            <a:pPr marL="895375" lvl="2" indent="-190510" defTabSz="914446">
              <a:buFont typeface="Arial" panose="020B0604020202020204" pitchFamily="34" charset="0"/>
              <a:buChar char="•"/>
            </a:pPr>
            <a:r>
              <a:rPr lang="en-US" sz="2200" kern="0" dirty="0">
                <a:solidFill>
                  <a:prstClr val="black"/>
                </a:solidFill>
                <a:latin typeface="Calibri"/>
              </a:rPr>
              <a:t>To determine the feasibility of comparing outcomes of patients treated de novo with immunosuppressive therapy (IST) versus matched unrelated donor (MUD) hematopoietic stem cell transplant (HSCT) for pediatric acquired severe aplastic anemia. </a:t>
            </a:r>
          </a:p>
          <a:p>
            <a:pPr marL="495325" lvl="1" indent="-190510" defTabSz="914446">
              <a:buFont typeface="Arial" panose="020B0604020202020204" pitchFamily="34" charset="0"/>
              <a:buChar char="•"/>
            </a:pPr>
            <a:r>
              <a:rPr lang="en-US" sz="2600" b="1" kern="0" dirty="0">
                <a:solidFill>
                  <a:prstClr val="black"/>
                </a:solidFill>
                <a:latin typeface="Calibri"/>
              </a:rPr>
              <a:t>Primary Hypothesis</a:t>
            </a:r>
          </a:p>
          <a:p>
            <a:pPr marL="895375" lvl="2" indent="-190510" defTabSz="914446">
              <a:buFont typeface="Arial" panose="020B0604020202020204" pitchFamily="34" charset="0"/>
              <a:buChar char="•"/>
            </a:pPr>
            <a:r>
              <a:rPr lang="en-US" sz="2200" kern="0" dirty="0">
                <a:solidFill>
                  <a:prstClr val="black"/>
                </a:solidFill>
                <a:latin typeface="Calibri"/>
              </a:rPr>
              <a:t>Of patients screened, determined to be eligible, consented and randomized to HSCT, at least 60% will accept randomization and receive HSCT as primary therapy. </a:t>
            </a:r>
          </a:p>
          <a:p>
            <a:pPr marL="495325" lvl="1" indent="-190510" defTabSz="914446">
              <a:buFont typeface="Arial" panose="020B0604020202020204" pitchFamily="34" charset="0"/>
              <a:buChar char="•"/>
            </a:pPr>
            <a:endParaRPr lang="en-US" sz="2600" kern="0" dirty="0">
              <a:solidFill>
                <a:prstClr val="black"/>
              </a:solidFill>
              <a:latin typeface="Calibri"/>
            </a:endParaRPr>
          </a:p>
        </p:txBody>
      </p:sp>
    </p:spTree>
    <p:extLst>
      <p:ext uri="{BB962C8B-B14F-4D97-AF65-F5344CB8AC3E}">
        <p14:creationId xmlns:p14="http://schemas.microsoft.com/office/powerpoint/2010/main" val="3489364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Rectangle 6">
            <a:extLst>
              <a:ext uri="{FF2B5EF4-FFF2-40B4-BE49-F238E27FC236}">
                <a16:creationId xmlns:a16="http://schemas.microsoft.com/office/drawing/2014/main" id="{13B36107-6925-4690-9887-43CE17FAC5A9}"/>
              </a:ext>
            </a:extLst>
          </p:cNvPr>
          <p:cNvSpPr/>
          <p:nvPr/>
        </p:nvSpPr>
        <p:spPr>
          <a:xfrm>
            <a:off x="1536435" y="-24887"/>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30">
              <a:defRPr/>
            </a:pPr>
            <a:r>
              <a:rPr lang="en-US" sz="3200" b="1" dirty="0" err="1">
                <a:solidFill>
                  <a:srgbClr val="000000"/>
                </a:solidFill>
                <a:latin typeface="Calibri"/>
                <a:cs typeface="Calibri"/>
              </a:rPr>
              <a:t>TransIT</a:t>
            </a:r>
            <a:r>
              <a:rPr lang="en-US" sz="3200" b="1" dirty="0">
                <a:solidFill>
                  <a:srgbClr val="000000"/>
                </a:solidFill>
                <a:latin typeface="Calibri"/>
                <a:cs typeface="Calibri"/>
              </a:rPr>
              <a:t> Pilot Study Design</a:t>
            </a:r>
          </a:p>
        </p:txBody>
      </p:sp>
      <p:sp>
        <p:nvSpPr>
          <p:cNvPr id="8" name="Content Placeholder 2">
            <a:extLst>
              <a:ext uri="{FF2B5EF4-FFF2-40B4-BE49-F238E27FC236}">
                <a16:creationId xmlns:a16="http://schemas.microsoft.com/office/drawing/2014/main" id="{DE18C2AB-0EAC-4CCB-9EDE-6B5D6934AE5F}"/>
              </a:ext>
            </a:extLst>
          </p:cNvPr>
          <p:cNvSpPr txBox="1">
            <a:spLocks/>
          </p:cNvSpPr>
          <p:nvPr/>
        </p:nvSpPr>
        <p:spPr>
          <a:xfrm>
            <a:off x="1659943" y="1091882"/>
            <a:ext cx="8744148"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a:spcBef>
                <a:spcPts val="0"/>
              </a:spcBef>
              <a:spcAft>
                <a:spcPts val="0"/>
              </a:spcAft>
            </a:pPr>
            <a:r>
              <a:rPr lang="en-US" sz="2600" b="1" kern="0" dirty="0">
                <a:solidFill>
                  <a:prstClr val="black"/>
                </a:solidFill>
                <a:latin typeface="Calibri"/>
              </a:rPr>
              <a:t>Secondary Hypotheses</a:t>
            </a:r>
          </a:p>
          <a:p>
            <a:pPr marL="895375" lvl="2" indent="-190510" defTabSz="914446">
              <a:buFont typeface="Arial" panose="020B0604020202020204" pitchFamily="34" charset="0"/>
              <a:buChar char="•"/>
            </a:pPr>
            <a:r>
              <a:rPr lang="en-US" sz="2200" kern="0" dirty="0">
                <a:solidFill>
                  <a:prstClr val="black"/>
                </a:solidFill>
                <a:latin typeface="Calibri"/>
              </a:rPr>
              <a:t>Using fast track NMDP screening/donor acquisition, subjects randomized to HSCT will begin their preparative within 8 weeks of randomization</a:t>
            </a:r>
          </a:p>
          <a:p>
            <a:pPr marL="895375" lvl="2" indent="-190510" defTabSz="914446">
              <a:buFont typeface="Arial" panose="020B0604020202020204" pitchFamily="34" charset="0"/>
              <a:buChar char="•"/>
            </a:pPr>
            <a:r>
              <a:rPr lang="en-US" sz="2200" kern="0" dirty="0">
                <a:solidFill>
                  <a:prstClr val="black"/>
                </a:solidFill>
                <a:latin typeface="Calibri"/>
              </a:rPr>
              <a:t>Overall survival at one and two years from randomization will be similar between the two arms.</a:t>
            </a:r>
          </a:p>
          <a:p>
            <a:pPr marL="895375" lvl="2" indent="-190510" defTabSz="914446">
              <a:buFont typeface="Arial" panose="020B0604020202020204" pitchFamily="34" charset="0"/>
              <a:buChar char="•"/>
            </a:pPr>
            <a:r>
              <a:rPr lang="en-US" sz="2200" kern="0" dirty="0">
                <a:solidFill>
                  <a:prstClr val="black"/>
                </a:solidFill>
                <a:latin typeface="Calibri"/>
              </a:rPr>
              <a:t>Patients receiving HSCT will have a higher chance of full count recovery at one and two years from randomization.</a:t>
            </a:r>
          </a:p>
          <a:p>
            <a:pPr marL="895375" lvl="2" indent="-190510" defTabSz="914446">
              <a:buFont typeface="Arial" panose="020B0604020202020204" pitchFamily="34" charset="0"/>
              <a:buChar char="•"/>
            </a:pPr>
            <a:r>
              <a:rPr lang="en-US" sz="2200" kern="0" dirty="0">
                <a:solidFill>
                  <a:prstClr val="black"/>
                </a:solidFill>
                <a:latin typeface="Calibri"/>
              </a:rPr>
              <a:t>For patients treated with primary MUD HSCT, there will be acceptably low levels of graft rejection (&lt;10%), grade III-IV acute GVHD (&lt;15%), and extensive chronic GVHD (&lt;20%).</a:t>
            </a:r>
          </a:p>
          <a:p>
            <a:pPr marL="495325" lvl="1" indent="-190510" defTabSz="914446">
              <a:buFont typeface="Arial" panose="020B0604020202020204" pitchFamily="34" charset="0"/>
              <a:buChar char="•"/>
            </a:pPr>
            <a:endParaRPr lang="en-US" sz="2600" kern="0" dirty="0">
              <a:solidFill>
                <a:prstClr val="black"/>
              </a:solidFill>
              <a:latin typeface="Calibri"/>
            </a:endParaRPr>
          </a:p>
        </p:txBody>
      </p:sp>
    </p:spTree>
    <p:extLst>
      <p:ext uri="{BB962C8B-B14F-4D97-AF65-F5344CB8AC3E}">
        <p14:creationId xmlns:p14="http://schemas.microsoft.com/office/powerpoint/2010/main" val="379313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384447-D980-4F13-BE78-D6B278C6BB44}"/>
              </a:ext>
            </a:extLst>
          </p:cNvPr>
          <p:cNvSpPr txBox="1">
            <a:spLocks/>
          </p:cNvSpPr>
          <p:nvPr/>
        </p:nvSpPr>
        <p:spPr>
          <a:xfrm>
            <a:off x="2032000" y="376325"/>
            <a:ext cx="8128000" cy="744795"/>
          </a:xfrm>
          <a:prstGeom prst="rect">
            <a:avLst/>
          </a:prstGeom>
        </p:spPr>
        <p:txBody>
          <a:bodyPr vert="horz" lIns="91432" tIns="45716" rIns="91432" bIns="45716" rtlCol="0" anchor="ctr">
            <a:noAutofit/>
          </a:bodyPr>
          <a:lstStyle>
            <a:lvl1pPr algn="r" defTabSz="457143" rtl="0" eaLnBrk="1" latinLnBrk="0" hangingPunct="1">
              <a:spcBef>
                <a:spcPct val="0"/>
              </a:spcBef>
              <a:buNone/>
              <a:defRPr sz="2933" kern="1200">
                <a:solidFill>
                  <a:srgbClr val="005A97"/>
                </a:solidFill>
                <a:latin typeface="+mj-lt"/>
                <a:ea typeface="+mj-ea"/>
                <a:cs typeface="+mj-cs"/>
              </a:defRPr>
            </a:lvl1pPr>
          </a:lstStyle>
          <a:p>
            <a:pPr marL="0" marR="0" lvl="0" indent="0" algn="ctr" defTabSz="45714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5A97"/>
                </a:solidFill>
                <a:effectLst/>
                <a:uLnTx/>
                <a:uFillTx/>
                <a:latin typeface="Trebuchet MS"/>
                <a:ea typeface="+mj-ea"/>
                <a:cs typeface="+mj-cs"/>
              </a:rPr>
              <a:t>Overview</a:t>
            </a:r>
          </a:p>
        </p:txBody>
      </p:sp>
      <p:sp>
        <p:nvSpPr>
          <p:cNvPr id="7" name="Content Placeholder 2">
            <a:extLst>
              <a:ext uri="{FF2B5EF4-FFF2-40B4-BE49-F238E27FC236}">
                <a16:creationId xmlns:a16="http://schemas.microsoft.com/office/drawing/2014/main" id="{BA6BB57A-2E33-44AA-9446-50F666CAC9DD}"/>
              </a:ext>
            </a:extLst>
          </p:cNvPr>
          <p:cNvSpPr txBox="1">
            <a:spLocks/>
          </p:cNvSpPr>
          <p:nvPr/>
        </p:nvSpPr>
        <p:spPr>
          <a:xfrm>
            <a:off x="609600" y="1230873"/>
            <a:ext cx="10972800" cy="4895291"/>
          </a:xfrm>
          <a:prstGeom prst="rect">
            <a:avLst/>
          </a:prstGeom>
        </p:spPr>
        <p:txBody>
          <a:bodyPr vert="horz" lIns="91432" tIns="45716" rIns="91432" bIns="45716" rtlCol="0">
            <a:normAutofit/>
          </a:bodyPr>
          <a:lst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7" indent="-285717"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3"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0" indent="-228573"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3" indent="-228573"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6" indent="-228573"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0" indent="-228573"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3" indent="-228573"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3" algn="l" defTabSz="457143" rtl="0" eaLnBrk="1" latinLnBrk="0" hangingPunct="1">
              <a:spcBef>
                <a:spcPct val="20000"/>
              </a:spcBef>
              <a:buFont typeface="Arial"/>
              <a:buChar char="•"/>
              <a:defRPr sz="2000" kern="1200">
                <a:solidFill>
                  <a:schemeClr val="tx1"/>
                </a:solidFill>
                <a:latin typeface="+mn-lt"/>
                <a:ea typeface="+mn-ea"/>
                <a:cs typeface="+mn-cs"/>
              </a:defRPr>
            </a:lvl9pPr>
          </a:lstStyle>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lang="en-US" sz="2800" dirty="0">
                <a:solidFill>
                  <a:sysClr val="windowText" lastClr="000000"/>
                </a:solidFill>
                <a:latin typeface="Trebuchet MS"/>
              </a:rPr>
              <a:t>Defining SAA</a:t>
            </a:r>
          </a:p>
          <a:p>
            <a:pPr lvl="1" indent="-342858">
              <a:buFont typeface="Arial"/>
              <a:buChar char="•"/>
              <a:defRPr/>
            </a:pPr>
            <a:r>
              <a:rPr lang="en-US" dirty="0">
                <a:solidFill>
                  <a:sysClr val="windowText" lastClr="000000"/>
                </a:solidFill>
                <a:latin typeface="Trebuchet MS"/>
              </a:rPr>
              <a:t>Ruling out other causes</a:t>
            </a:r>
          </a:p>
          <a:p>
            <a:pPr>
              <a:defRPr/>
            </a:pPr>
            <a:r>
              <a:rPr lang="en-US" sz="2800" dirty="0">
                <a:solidFill>
                  <a:sysClr val="windowText" lastClr="000000"/>
                </a:solidFill>
                <a:latin typeface="Trebuchet MS"/>
              </a:rPr>
              <a:t>Initial Therapy</a:t>
            </a:r>
          </a:p>
          <a:p>
            <a:pPr lvl="1" indent="-342858">
              <a:buFont typeface="Arial"/>
              <a:buChar char="•"/>
              <a:defRPr/>
            </a:pPr>
            <a:r>
              <a:rPr lang="en-US" dirty="0">
                <a:solidFill>
                  <a:sysClr val="windowText" lastClr="000000"/>
                </a:solidFill>
                <a:latin typeface="Trebuchet MS"/>
              </a:rPr>
              <a:t>Matched Sibling BMT</a:t>
            </a:r>
          </a:p>
          <a:p>
            <a:pPr lvl="1" indent="-342858">
              <a:buFont typeface="Arial"/>
              <a:buChar char="•"/>
              <a:defRPr/>
            </a:pPr>
            <a:r>
              <a:rPr lang="en-US" dirty="0">
                <a:solidFill>
                  <a:sysClr val="windowText" lastClr="000000"/>
                </a:solidFill>
                <a:latin typeface="Trebuchet MS"/>
              </a:rPr>
              <a:t>Immune Suppression</a:t>
            </a:r>
          </a:p>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lang="en-US" sz="2800" dirty="0">
                <a:solidFill>
                  <a:sysClr val="windowText" lastClr="000000"/>
                </a:solidFill>
                <a:latin typeface="Trebuchet MS"/>
              </a:rPr>
              <a:t>Improved Outcomes with URD and </a:t>
            </a:r>
            <a:r>
              <a:rPr lang="en-US" sz="2800" dirty="0" err="1">
                <a:solidFill>
                  <a:sysClr val="windowText" lastClr="000000"/>
                </a:solidFill>
                <a:latin typeface="Trebuchet MS"/>
              </a:rPr>
              <a:t>Haplo</a:t>
            </a:r>
            <a:r>
              <a:rPr lang="en-US" sz="2800" dirty="0">
                <a:solidFill>
                  <a:sysClr val="windowText" lastClr="000000"/>
                </a:solidFill>
                <a:latin typeface="Trebuchet MS"/>
              </a:rPr>
              <a:t> BMT</a:t>
            </a:r>
          </a:p>
          <a:p>
            <a:pPr lvl="1" indent="-342858">
              <a:buFont typeface="Arial"/>
              <a:buChar char="•"/>
              <a:defRPr/>
            </a:pPr>
            <a:r>
              <a:rPr lang="en-US" dirty="0">
                <a:solidFill>
                  <a:sysClr val="windowText" lastClr="000000"/>
                </a:solidFill>
                <a:latin typeface="Trebuchet MS"/>
              </a:rPr>
              <a:t>URD BMT</a:t>
            </a:r>
          </a:p>
          <a:p>
            <a:pPr lvl="1" indent="-342858">
              <a:buFont typeface="Arial"/>
              <a:buChar char="•"/>
              <a:defRPr/>
            </a:pPr>
            <a:r>
              <a:rPr lang="en-US" dirty="0" err="1">
                <a:solidFill>
                  <a:sysClr val="windowText" lastClr="000000"/>
                </a:solidFill>
                <a:latin typeface="Trebuchet MS"/>
              </a:rPr>
              <a:t>Haplo</a:t>
            </a:r>
            <a:r>
              <a:rPr lang="en-US" dirty="0">
                <a:solidFill>
                  <a:sysClr val="windowText" lastClr="000000"/>
                </a:solidFill>
                <a:latin typeface="Trebuchet MS"/>
              </a:rPr>
              <a:t> BMT</a:t>
            </a:r>
          </a:p>
          <a:p>
            <a:pPr>
              <a:defRPr/>
            </a:pPr>
            <a:r>
              <a:rPr lang="en-US" sz="2800" dirty="0">
                <a:solidFill>
                  <a:sysClr val="windowText" lastClr="000000"/>
                </a:solidFill>
                <a:latin typeface="Trebuchet MS"/>
              </a:rPr>
              <a:t>What is the best first therapy?</a:t>
            </a:r>
          </a:p>
          <a:p>
            <a:pPr marL="742857" marR="0" lvl="1" indent="-285717" algn="l" defTabSz="457143"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Trebuchet MS"/>
              <a:ea typeface="+mn-ea"/>
              <a:cs typeface="+mn-cs"/>
            </a:endParaRPr>
          </a:p>
        </p:txBody>
      </p:sp>
    </p:spTree>
    <p:extLst>
      <p:ext uri="{BB962C8B-B14F-4D97-AF65-F5344CB8AC3E}">
        <p14:creationId xmlns:p14="http://schemas.microsoft.com/office/powerpoint/2010/main" val="420188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0E28D8-23AA-484C-9D6E-F971D7DB5E5B}"/>
              </a:ext>
            </a:extLst>
          </p:cNvPr>
          <p:cNvSpPr/>
          <p:nvPr/>
        </p:nvSpPr>
        <p:spPr>
          <a:xfrm>
            <a:off x="1844730" y="1161574"/>
            <a:ext cx="8552700" cy="5262979"/>
          </a:xfrm>
          <a:prstGeom prst="rect">
            <a:avLst/>
          </a:prstGeom>
        </p:spPr>
        <p:txBody>
          <a:bodyPr wrap="square">
            <a:spAutoFit/>
          </a:bodyPr>
          <a:lstStyle/>
          <a:p>
            <a:pPr marL="457200" indent="-457200">
              <a:buFont typeface="Arial" panose="020B0604020202020204" pitchFamily="34" charset="0"/>
              <a:buChar char="•"/>
              <a:defRPr/>
            </a:pPr>
            <a:r>
              <a:rPr lang="en-US" sz="2400" b="1" dirty="0">
                <a:solidFill>
                  <a:srgbClr val="000000"/>
                </a:solidFill>
                <a:latin typeface="Calibri"/>
                <a:cs typeface="Calibri"/>
              </a:rPr>
              <a:t>Screening Protocol Analysis-all patients suspected of SAA</a:t>
            </a:r>
          </a:p>
          <a:p>
            <a:pPr marL="914400" lvl="1" indent="-457200">
              <a:buFont typeface="Arial" panose="020B0604020202020204" pitchFamily="34" charset="0"/>
              <a:buChar char="•"/>
              <a:defRPr/>
            </a:pPr>
            <a:r>
              <a:rPr lang="en-US" sz="2400" dirty="0">
                <a:solidFill>
                  <a:srgbClr val="000000"/>
                </a:solidFill>
                <a:latin typeface="Calibri"/>
                <a:cs typeface="Calibri"/>
              </a:rPr>
              <a:t>Initially </a:t>
            </a:r>
            <a:r>
              <a:rPr lang="en-US" sz="2400" b="1" dirty="0">
                <a:solidFill>
                  <a:srgbClr val="000000"/>
                </a:solidFill>
                <a:latin typeface="Calibri"/>
                <a:cs typeface="Calibri"/>
              </a:rPr>
              <a:t>opened at </a:t>
            </a:r>
            <a:r>
              <a:rPr lang="en-US" sz="2400" dirty="0">
                <a:solidFill>
                  <a:srgbClr val="000000"/>
                </a:solidFill>
                <a:latin typeface="Calibri"/>
                <a:cs typeface="Calibri"/>
              </a:rPr>
              <a:t>8 centers</a:t>
            </a:r>
          </a:p>
          <a:p>
            <a:pPr marL="914400" lvl="1" indent="-457200">
              <a:buFont typeface="Arial" panose="020B0604020202020204" pitchFamily="34" charset="0"/>
              <a:buChar char="•"/>
              <a:defRPr/>
            </a:pPr>
            <a:r>
              <a:rPr lang="en-US" sz="2400" dirty="0">
                <a:solidFill>
                  <a:srgbClr val="000000"/>
                </a:solidFill>
                <a:latin typeface="Calibri"/>
                <a:cs typeface="Calibri"/>
              </a:rPr>
              <a:t>67 consented for screening, 10 not SAA</a:t>
            </a:r>
          </a:p>
          <a:p>
            <a:pPr marL="914400" lvl="1" indent="-457200">
              <a:buFont typeface="Arial" panose="020B0604020202020204" pitchFamily="34" charset="0"/>
              <a:buChar char="•"/>
              <a:defRPr/>
            </a:pPr>
            <a:r>
              <a:rPr lang="en-US" sz="2400" b="1" dirty="0">
                <a:solidFill>
                  <a:srgbClr val="000000"/>
                </a:solidFill>
                <a:latin typeface="Calibri"/>
                <a:cs typeface="Calibri"/>
              </a:rPr>
              <a:t>Of 57 SAA pts screened, 23 (40%) were randomized</a:t>
            </a:r>
          </a:p>
          <a:p>
            <a:pPr marL="914400" lvl="1" indent="-457200">
              <a:buFont typeface="Arial" panose="020B0604020202020204" pitchFamily="34" charset="0"/>
              <a:buChar char="•"/>
              <a:defRPr/>
            </a:pPr>
            <a:r>
              <a:rPr lang="en-US" sz="2400" dirty="0">
                <a:solidFill>
                  <a:srgbClr val="000000"/>
                </a:solidFill>
                <a:latin typeface="Calibri"/>
                <a:cs typeface="Calibri"/>
              </a:rPr>
              <a:t>Reasons for pts not accepting randomization</a:t>
            </a: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marL="914400" lvl="1" indent="-457200">
              <a:buFont typeface="Arial" panose="020B0604020202020204" pitchFamily="34" charset="0"/>
              <a:buChar char="•"/>
              <a:defRPr/>
            </a:pPr>
            <a:endParaRPr lang="en-US" sz="2400" dirty="0">
              <a:solidFill>
                <a:srgbClr val="000000"/>
              </a:solidFill>
              <a:latin typeface="Calibri"/>
              <a:cs typeface="Calibri"/>
            </a:endParaRPr>
          </a:p>
          <a:p>
            <a:pPr lvl="1">
              <a:defRPr/>
            </a:pPr>
            <a:endParaRPr lang="en-US" sz="2400" dirty="0">
              <a:solidFill>
                <a:srgbClr val="000000"/>
              </a:solidFill>
              <a:latin typeface="Calibri"/>
              <a:cs typeface="Calibri"/>
            </a:endParaRPr>
          </a:p>
          <a:p>
            <a:pPr lvl="1">
              <a:defRPr/>
            </a:pPr>
            <a:endParaRPr lang="en-US" sz="2400" dirty="0">
              <a:solidFill>
                <a:srgbClr val="000000"/>
              </a:solidFill>
              <a:latin typeface="Calibri"/>
              <a:cs typeface="Calibri"/>
            </a:endParaRPr>
          </a:p>
        </p:txBody>
      </p:sp>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sp>
        <p:nvSpPr>
          <p:cNvPr id="9" name="TextBox 8"/>
          <p:cNvSpPr txBox="1"/>
          <p:nvPr/>
        </p:nvSpPr>
        <p:spPr>
          <a:xfrm>
            <a:off x="2410393" y="156689"/>
            <a:ext cx="7330725" cy="523220"/>
          </a:xfrm>
          <a:prstGeom prst="rect">
            <a:avLst/>
          </a:prstGeom>
          <a:noFill/>
        </p:spPr>
        <p:txBody>
          <a:bodyPr wrap="none" rtlCol="0">
            <a:spAutoFit/>
          </a:bodyPr>
          <a:lstStyle/>
          <a:p>
            <a:pPr algn="ctr" defTabSz="457200">
              <a:defRPr/>
            </a:pPr>
            <a:r>
              <a:rPr lang="en-US" sz="2800" b="1" dirty="0">
                <a:solidFill>
                  <a:srgbClr val="000000"/>
                </a:solidFill>
                <a:latin typeface="+mj-lt"/>
                <a:ea typeface="ＭＳ Ｐゴシック"/>
                <a:cs typeface="Calibri"/>
              </a:rPr>
              <a:t>R-34 Pilot Screening Data </a:t>
            </a:r>
            <a:r>
              <a:rPr lang="en-US" sz="1600" b="1" dirty="0">
                <a:solidFill>
                  <a:srgbClr val="000000"/>
                </a:solidFill>
                <a:latin typeface="+mj-lt"/>
                <a:ea typeface="ＭＳ Ｐゴシック"/>
                <a:cs typeface="Calibri"/>
              </a:rPr>
              <a:t>Pulsipher</a:t>
            </a:r>
            <a:r>
              <a:rPr lang="en-US" sz="2800" b="1" dirty="0">
                <a:solidFill>
                  <a:srgbClr val="000000"/>
                </a:solidFill>
                <a:latin typeface="+mj-lt"/>
                <a:ea typeface="ＭＳ Ｐゴシック"/>
                <a:cs typeface="Calibri"/>
              </a:rPr>
              <a:t> </a:t>
            </a:r>
            <a:r>
              <a:rPr lang="en-US" sz="1600" b="1" dirty="0" err="1">
                <a:solidFill>
                  <a:srgbClr val="000000"/>
                </a:solidFill>
                <a:latin typeface="+mj-lt"/>
                <a:ea typeface="ＭＳ Ｐゴシック"/>
                <a:cs typeface="Calibri"/>
              </a:rPr>
              <a:t>Pediatr</a:t>
            </a:r>
            <a:r>
              <a:rPr lang="en-US" sz="1600" b="1" dirty="0">
                <a:solidFill>
                  <a:srgbClr val="000000"/>
                </a:solidFill>
                <a:latin typeface="+mj-lt"/>
                <a:ea typeface="ＭＳ Ｐゴシック"/>
                <a:cs typeface="Calibri"/>
              </a:rPr>
              <a:t> Blood Cancer 2020</a:t>
            </a:r>
            <a:endParaRPr lang="en-US" sz="2000" b="1" dirty="0">
              <a:solidFill>
                <a:srgbClr val="000000"/>
              </a:solidFill>
              <a:latin typeface="+mj-lt"/>
              <a:ea typeface="ＭＳ Ｐゴシック"/>
              <a:cs typeface="Calibri"/>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3"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graphicFrame>
        <p:nvGraphicFramePr>
          <p:cNvPr id="11" name="Table 10">
            <a:extLst>
              <a:ext uri="{FF2B5EF4-FFF2-40B4-BE49-F238E27FC236}">
                <a16:creationId xmlns:a16="http://schemas.microsoft.com/office/drawing/2014/main" id="{BE713B1E-E7F4-E941-894C-F7157C7D9FD0}"/>
              </a:ext>
            </a:extLst>
          </p:cNvPr>
          <p:cNvGraphicFramePr>
            <a:graphicFrameLocks noGrp="1"/>
          </p:cNvGraphicFramePr>
          <p:nvPr/>
        </p:nvGraphicFramePr>
        <p:xfrm>
          <a:off x="2827270" y="3152152"/>
          <a:ext cx="6125362" cy="2714265"/>
        </p:xfrm>
        <a:graphic>
          <a:graphicData uri="http://schemas.openxmlformats.org/drawingml/2006/table">
            <a:tbl>
              <a:tblPr firstRow="1" bandRow="1">
                <a:tableStyleId>{5940675A-B579-460E-94D1-54222C63F5DA}</a:tableStyleId>
              </a:tblPr>
              <a:tblGrid>
                <a:gridCol w="3062681">
                  <a:extLst>
                    <a:ext uri="{9D8B030D-6E8A-4147-A177-3AD203B41FA5}">
                      <a16:colId xmlns:a16="http://schemas.microsoft.com/office/drawing/2014/main" val="3946865739"/>
                    </a:ext>
                  </a:extLst>
                </a:gridCol>
                <a:gridCol w="3062681">
                  <a:extLst>
                    <a:ext uri="{9D8B030D-6E8A-4147-A177-3AD203B41FA5}">
                      <a16:colId xmlns:a16="http://schemas.microsoft.com/office/drawing/2014/main" val="3634187410"/>
                    </a:ext>
                  </a:extLst>
                </a:gridCol>
              </a:tblGrid>
              <a:tr h="342761">
                <a:tc>
                  <a:txBody>
                    <a:bodyPr/>
                    <a:lstStyle/>
                    <a:p>
                      <a:r>
                        <a:rPr lang="en-US" sz="1600" dirty="0"/>
                        <a:t>Outcome of Screening</a:t>
                      </a:r>
                    </a:p>
                  </a:txBody>
                  <a:tcPr>
                    <a:solidFill>
                      <a:schemeClr val="accent6">
                        <a:lumMod val="20000"/>
                        <a:lumOff val="80000"/>
                      </a:schemeClr>
                    </a:solidFill>
                  </a:tcPr>
                </a:tc>
                <a:tc>
                  <a:txBody>
                    <a:bodyPr/>
                    <a:lstStyle/>
                    <a:p>
                      <a:r>
                        <a:rPr lang="en-US" sz="1600" dirty="0"/>
                        <a:t>Number (Percentage)</a:t>
                      </a:r>
                    </a:p>
                  </a:txBody>
                  <a:tcPr>
                    <a:solidFill>
                      <a:schemeClr val="accent6">
                        <a:lumMod val="20000"/>
                        <a:lumOff val="80000"/>
                      </a:schemeClr>
                    </a:solidFill>
                  </a:tcPr>
                </a:tc>
                <a:extLst>
                  <a:ext uri="{0D108BD9-81ED-4DB2-BD59-A6C34878D82A}">
                    <a16:rowId xmlns:a16="http://schemas.microsoft.com/office/drawing/2014/main" val="2568391047"/>
                  </a:ext>
                </a:extLst>
              </a:tr>
              <a:tr h="542704">
                <a:tc>
                  <a:txBody>
                    <a:bodyPr/>
                    <a:lstStyle/>
                    <a:p>
                      <a:r>
                        <a:rPr lang="en-US" sz="1600" dirty="0"/>
                        <a:t>Not Interested in Randomization</a:t>
                      </a:r>
                    </a:p>
                  </a:txBody>
                  <a:tcPr/>
                </a:tc>
                <a:tc>
                  <a:txBody>
                    <a:bodyPr/>
                    <a:lstStyle/>
                    <a:p>
                      <a:r>
                        <a:rPr lang="en-US" sz="1600" dirty="0"/>
                        <a:t>6 (10.5%)</a:t>
                      </a:r>
                    </a:p>
                  </a:txBody>
                  <a:tcPr/>
                </a:tc>
                <a:extLst>
                  <a:ext uri="{0D108BD9-81ED-4DB2-BD59-A6C34878D82A}">
                    <a16:rowId xmlns:a16="http://schemas.microsoft.com/office/drawing/2014/main" val="2703981223"/>
                  </a:ext>
                </a:extLst>
              </a:tr>
              <a:tr h="5427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Did Not Want BMT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Did Not want IST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4 (6%)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3 (5%)</a:t>
                      </a:r>
                    </a:p>
                  </a:txBody>
                  <a:tcPr/>
                </a:tc>
                <a:extLst>
                  <a:ext uri="{0D108BD9-81ED-4DB2-BD59-A6C34878D82A}">
                    <a16:rowId xmlns:a16="http://schemas.microsoft.com/office/drawing/2014/main" val="1954651032"/>
                  </a:ext>
                </a:extLst>
              </a:tr>
              <a:tr h="5427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Medical Issues: Too Sick to wait/telomeres Too Low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 (2%) “too sick”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2 (3.5%) “telomeres too low”</a:t>
                      </a:r>
                    </a:p>
                  </a:txBody>
                  <a:tcPr/>
                </a:tc>
                <a:extLst>
                  <a:ext uri="{0D108BD9-81ED-4DB2-BD59-A6C34878D82A}">
                    <a16:rowId xmlns:a16="http://schemas.microsoft.com/office/drawing/2014/main" val="2023718360"/>
                  </a:ext>
                </a:extLst>
              </a:tr>
              <a:tr h="314197">
                <a:tc>
                  <a:txBody>
                    <a:bodyPr/>
                    <a:lstStyle/>
                    <a:p>
                      <a:r>
                        <a:rPr lang="en-US" sz="1600" dirty="0"/>
                        <a:t>Sibling Donor Available</a:t>
                      </a:r>
                    </a:p>
                  </a:txBody>
                  <a:tcPr/>
                </a:tc>
                <a:tc>
                  <a:txBody>
                    <a:bodyPr/>
                    <a:lstStyle/>
                    <a:p>
                      <a:r>
                        <a:rPr lang="en-US" sz="1600" dirty="0"/>
                        <a:t>11 (19%)</a:t>
                      </a:r>
                    </a:p>
                  </a:txBody>
                  <a:tcPr/>
                </a:tc>
                <a:extLst>
                  <a:ext uri="{0D108BD9-81ED-4DB2-BD59-A6C34878D82A}">
                    <a16:rowId xmlns:a16="http://schemas.microsoft.com/office/drawing/2014/main" val="3198931852"/>
                  </a:ext>
                </a:extLst>
              </a:tr>
              <a:tr h="314197">
                <a:tc>
                  <a:txBody>
                    <a:bodyPr/>
                    <a:lstStyle/>
                    <a:p>
                      <a:r>
                        <a:rPr lang="en-US" sz="1600" dirty="0"/>
                        <a:t>MUD Donor Not Available</a:t>
                      </a:r>
                    </a:p>
                  </a:txBody>
                  <a:tcPr/>
                </a:tc>
                <a:tc>
                  <a:txBody>
                    <a:bodyPr/>
                    <a:lstStyle/>
                    <a:p>
                      <a:r>
                        <a:rPr lang="en-US" sz="1600" dirty="0"/>
                        <a:t>7 (12%)</a:t>
                      </a:r>
                    </a:p>
                  </a:txBody>
                  <a:tcPr/>
                </a:tc>
                <a:extLst>
                  <a:ext uri="{0D108BD9-81ED-4DB2-BD59-A6C34878D82A}">
                    <a16:rowId xmlns:a16="http://schemas.microsoft.com/office/drawing/2014/main" val="3993586556"/>
                  </a:ext>
                </a:extLst>
              </a:tr>
            </a:tbl>
          </a:graphicData>
        </a:graphic>
      </p:graphicFrame>
    </p:spTree>
    <p:extLst>
      <p:ext uri="{BB962C8B-B14F-4D97-AF65-F5344CB8AC3E}">
        <p14:creationId xmlns:p14="http://schemas.microsoft.com/office/powerpoint/2010/main" val="399864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2980829" y="118590"/>
            <a:ext cx="6230360"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Pilot Clinical Results: Demographics</a:t>
            </a:r>
          </a:p>
        </p:txBody>
      </p:sp>
      <p:graphicFrame>
        <p:nvGraphicFramePr>
          <p:cNvPr id="2" name="Table 2">
            <a:extLst>
              <a:ext uri="{FF2B5EF4-FFF2-40B4-BE49-F238E27FC236}">
                <a16:creationId xmlns:a16="http://schemas.microsoft.com/office/drawing/2014/main" id="{49BC2C7C-6ABF-4728-7274-DF22E7FAE079}"/>
              </a:ext>
            </a:extLst>
          </p:cNvPr>
          <p:cNvGraphicFramePr>
            <a:graphicFrameLocks noGrp="1"/>
          </p:cNvGraphicFramePr>
          <p:nvPr/>
        </p:nvGraphicFramePr>
        <p:xfrm>
          <a:off x="558800" y="1116953"/>
          <a:ext cx="10413999" cy="5019040"/>
        </p:xfrm>
        <a:graphic>
          <a:graphicData uri="http://schemas.openxmlformats.org/drawingml/2006/table">
            <a:tbl>
              <a:tblPr firstRow="1" bandRow="1">
                <a:tableStyleId>{5C22544A-7EE6-4342-B048-85BDC9FD1C3A}</a:tableStyleId>
              </a:tblPr>
              <a:tblGrid>
                <a:gridCol w="3471333">
                  <a:extLst>
                    <a:ext uri="{9D8B030D-6E8A-4147-A177-3AD203B41FA5}">
                      <a16:colId xmlns:a16="http://schemas.microsoft.com/office/drawing/2014/main" val="2994395483"/>
                    </a:ext>
                  </a:extLst>
                </a:gridCol>
                <a:gridCol w="3471333">
                  <a:extLst>
                    <a:ext uri="{9D8B030D-6E8A-4147-A177-3AD203B41FA5}">
                      <a16:colId xmlns:a16="http://schemas.microsoft.com/office/drawing/2014/main" val="2384907764"/>
                    </a:ext>
                  </a:extLst>
                </a:gridCol>
                <a:gridCol w="3471333">
                  <a:extLst>
                    <a:ext uri="{9D8B030D-6E8A-4147-A177-3AD203B41FA5}">
                      <a16:colId xmlns:a16="http://schemas.microsoft.com/office/drawing/2014/main" val="2335638075"/>
                    </a:ext>
                  </a:extLst>
                </a:gridCol>
              </a:tblGrid>
              <a:tr h="386080">
                <a:tc>
                  <a:txBody>
                    <a:bodyPr/>
                    <a:lstStyle/>
                    <a:p>
                      <a:r>
                        <a:rPr lang="en-US" sz="2100" dirty="0"/>
                        <a:t>Demographics</a:t>
                      </a:r>
                    </a:p>
                  </a:txBody>
                  <a:tcPr marL="60960" marR="60960" marT="30480" marB="30480"/>
                </a:tc>
                <a:tc>
                  <a:txBody>
                    <a:bodyPr/>
                    <a:lstStyle/>
                    <a:p>
                      <a:r>
                        <a:rPr lang="en-US" sz="2100" dirty="0"/>
                        <a:t>IST Cohort (N=20)</a:t>
                      </a:r>
                    </a:p>
                  </a:txBody>
                  <a:tcPr marL="60960" marR="60960" marT="30480" marB="30480"/>
                </a:tc>
                <a:tc>
                  <a:txBody>
                    <a:bodyPr/>
                    <a:lstStyle/>
                    <a:p>
                      <a:r>
                        <a:rPr lang="en-US" sz="2100" dirty="0"/>
                        <a:t>BMT Cohort (N=20)</a:t>
                      </a:r>
                    </a:p>
                  </a:txBody>
                  <a:tcPr marL="60960" marR="60960" marT="30480" marB="30480"/>
                </a:tc>
                <a:extLst>
                  <a:ext uri="{0D108BD9-81ED-4DB2-BD59-A6C34878D82A}">
                    <a16:rowId xmlns:a16="http://schemas.microsoft.com/office/drawing/2014/main" val="3294479607"/>
                  </a:ext>
                </a:extLst>
              </a:tr>
              <a:tr h="386080">
                <a:tc>
                  <a:txBody>
                    <a:bodyPr/>
                    <a:lstStyle/>
                    <a:p>
                      <a:r>
                        <a:rPr lang="en-US" sz="2100" dirty="0"/>
                        <a:t>Age: median (range)</a:t>
                      </a:r>
                    </a:p>
                  </a:txBody>
                  <a:tcPr marL="60960" marR="60960" marT="30480" marB="30480"/>
                </a:tc>
                <a:tc>
                  <a:txBody>
                    <a:bodyPr/>
                    <a:lstStyle/>
                    <a:p>
                      <a:r>
                        <a:rPr lang="en-US" sz="2100" dirty="0"/>
                        <a:t>9 (1-20)</a:t>
                      </a:r>
                    </a:p>
                  </a:txBody>
                  <a:tcPr marL="60960" marR="60960" marT="30480" marB="30480"/>
                </a:tc>
                <a:tc>
                  <a:txBody>
                    <a:bodyPr/>
                    <a:lstStyle/>
                    <a:p>
                      <a:r>
                        <a:rPr lang="en-US" sz="2100" dirty="0"/>
                        <a:t>9 (1-19)</a:t>
                      </a:r>
                    </a:p>
                  </a:txBody>
                  <a:tcPr marL="60960" marR="60960" marT="30480" marB="30480"/>
                </a:tc>
                <a:extLst>
                  <a:ext uri="{0D108BD9-81ED-4DB2-BD59-A6C34878D82A}">
                    <a16:rowId xmlns:a16="http://schemas.microsoft.com/office/drawing/2014/main" val="1474124487"/>
                  </a:ext>
                </a:extLst>
              </a:tr>
              <a:tr h="386080">
                <a:tc>
                  <a:txBody>
                    <a:bodyPr/>
                    <a:lstStyle/>
                    <a:p>
                      <a:r>
                        <a:rPr lang="en-US" sz="2100" dirty="0"/>
                        <a:t>Sex: # of females (%)</a:t>
                      </a:r>
                    </a:p>
                  </a:txBody>
                  <a:tcPr marL="60960" marR="60960" marT="30480" marB="3048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100" dirty="0"/>
                        <a:t>9 (45%)</a:t>
                      </a:r>
                    </a:p>
                  </a:txBody>
                  <a:tcPr marL="60960" marR="60960" marT="30480" marB="30480"/>
                </a:tc>
                <a:tc>
                  <a:txBody>
                    <a:bodyPr/>
                    <a:lstStyle/>
                    <a:p>
                      <a:r>
                        <a:rPr lang="en-US" sz="2100" dirty="0"/>
                        <a:t>7 (35%)</a:t>
                      </a:r>
                    </a:p>
                  </a:txBody>
                  <a:tcPr marL="60960" marR="60960" marT="30480" marB="30480"/>
                </a:tc>
                <a:extLst>
                  <a:ext uri="{0D108BD9-81ED-4DB2-BD59-A6C34878D82A}">
                    <a16:rowId xmlns:a16="http://schemas.microsoft.com/office/drawing/2014/main" val="2293789509"/>
                  </a:ext>
                </a:extLst>
              </a:tr>
              <a:tr h="386080">
                <a:tc>
                  <a:txBody>
                    <a:bodyPr/>
                    <a:lstStyle/>
                    <a:p>
                      <a:r>
                        <a:rPr lang="en-US" sz="2100" dirty="0"/>
                        <a:t>Ethnicity</a:t>
                      </a:r>
                    </a:p>
                  </a:txBody>
                  <a:tcPr marL="60960" marR="60960" marT="30480" marB="30480"/>
                </a:tc>
                <a:tc>
                  <a:txBody>
                    <a:bodyPr/>
                    <a:lstStyle/>
                    <a:p>
                      <a:endParaRPr lang="en-US" sz="2100" dirty="0"/>
                    </a:p>
                  </a:txBody>
                  <a:tcPr marL="60960" marR="60960" marT="30480" marB="30480"/>
                </a:tc>
                <a:tc>
                  <a:txBody>
                    <a:bodyPr/>
                    <a:lstStyle/>
                    <a:p>
                      <a:endParaRPr lang="en-US" sz="2100" dirty="0"/>
                    </a:p>
                  </a:txBody>
                  <a:tcPr marL="60960" marR="60960" marT="30480" marB="30480"/>
                </a:tc>
                <a:extLst>
                  <a:ext uri="{0D108BD9-81ED-4DB2-BD59-A6C34878D82A}">
                    <a16:rowId xmlns:a16="http://schemas.microsoft.com/office/drawing/2014/main" val="1797383888"/>
                  </a:ext>
                </a:extLst>
              </a:tr>
              <a:tr h="386080">
                <a:tc>
                  <a:txBody>
                    <a:bodyPr/>
                    <a:lstStyle/>
                    <a:p>
                      <a:r>
                        <a:rPr lang="en-US" sz="2100" dirty="0"/>
                        <a:t>     Non-Hispanic (%)</a:t>
                      </a:r>
                    </a:p>
                  </a:txBody>
                  <a:tcPr marL="60960" marR="60960" marT="30480" marB="30480"/>
                </a:tc>
                <a:tc>
                  <a:txBody>
                    <a:bodyPr/>
                    <a:lstStyle/>
                    <a:p>
                      <a:r>
                        <a:rPr lang="en-US" sz="2100" dirty="0"/>
                        <a:t>14 (70%)</a:t>
                      </a:r>
                    </a:p>
                  </a:txBody>
                  <a:tcPr marL="60960" marR="60960" marT="30480" marB="30480"/>
                </a:tc>
                <a:tc>
                  <a:txBody>
                    <a:bodyPr/>
                    <a:lstStyle/>
                    <a:p>
                      <a:r>
                        <a:rPr lang="en-US" sz="2100" dirty="0"/>
                        <a:t>15 (75%)</a:t>
                      </a:r>
                    </a:p>
                  </a:txBody>
                  <a:tcPr marL="60960" marR="60960" marT="30480" marB="30480"/>
                </a:tc>
                <a:extLst>
                  <a:ext uri="{0D108BD9-81ED-4DB2-BD59-A6C34878D82A}">
                    <a16:rowId xmlns:a16="http://schemas.microsoft.com/office/drawing/2014/main" val="1930307545"/>
                  </a:ext>
                </a:extLst>
              </a:tr>
              <a:tr h="386080">
                <a:tc>
                  <a:txBody>
                    <a:bodyPr/>
                    <a:lstStyle/>
                    <a:p>
                      <a:r>
                        <a:rPr lang="en-US" sz="2100" dirty="0"/>
                        <a:t>     Hispanic (%)</a:t>
                      </a:r>
                    </a:p>
                  </a:txBody>
                  <a:tcPr marL="60960" marR="60960" marT="30480" marB="30480"/>
                </a:tc>
                <a:tc>
                  <a:txBody>
                    <a:bodyPr/>
                    <a:lstStyle/>
                    <a:p>
                      <a:r>
                        <a:rPr lang="en-US" sz="2100" dirty="0"/>
                        <a:t>4 (20%)</a:t>
                      </a:r>
                    </a:p>
                  </a:txBody>
                  <a:tcPr marL="60960" marR="60960" marT="30480" marB="30480"/>
                </a:tc>
                <a:tc>
                  <a:txBody>
                    <a:bodyPr/>
                    <a:lstStyle/>
                    <a:p>
                      <a:r>
                        <a:rPr lang="en-US" sz="2100" dirty="0"/>
                        <a:t>4 (20%)</a:t>
                      </a:r>
                    </a:p>
                  </a:txBody>
                  <a:tcPr marL="60960" marR="60960" marT="30480" marB="30480"/>
                </a:tc>
                <a:extLst>
                  <a:ext uri="{0D108BD9-81ED-4DB2-BD59-A6C34878D82A}">
                    <a16:rowId xmlns:a16="http://schemas.microsoft.com/office/drawing/2014/main" val="262212380"/>
                  </a:ext>
                </a:extLst>
              </a:tr>
              <a:tr h="386080">
                <a:tc>
                  <a:txBody>
                    <a:bodyPr/>
                    <a:lstStyle/>
                    <a:p>
                      <a:r>
                        <a:rPr lang="en-US" sz="2100" dirty="0"/>
                        <a:t>     Unknown/No Report (%)</a:t>
                      </a:r>
                    </a:p>
                  </a:txBody>
                  <a:tcPr marL="60960" marR="60960" marT="30480" marB="30480"/>
                </a:tc>
                <a:tc>
                  <a:txBody>
                    <a:bodyPr/>
                    <a:lstStyle/>
                    <a:p>
                      <a:r>
                        <a:rPr lang="en-US" sz="2100" dirty="0"/>
                        <a:t>2 (10%)</a:t>
                      </a:r>
                    </a:p>
                  </a:txBody>
                  <a:tcPr marL="60960" marR="60960" marT="30480" marB="30480"/>
                </a:tc>
                <a:tc>
                  <a:txBody>
                    <a:bodyPr/>
                    <a:lstStyle/>
                    <a:p>
                      <a:r>
                        <a:rPr lang="en-US" sz="2100" dirty="0"/>
                        <a:t>1 (5%)</a:t>
                      </a:r>
                    </a:p>
                  </a:txBody>
                  <a:tcPr marL="60960" marR="60960" marT="30480" marB="30480"/>
                </a:tc>
                <a:extLst>
                  <a:ext uri="{0D108BD9-81ED-4DB2-BD59-A6C34878D82A}">
                    <a16:rowId xmlns:a16="http://schemas.microsoft.com/office/drawing/2014/main" val="1289113076"/>
                  </a:ext>
                </a:extLst>
              </a:tr>
              <a:tr h="386080">
                <a:tc>
                  <a:txBody>
                    <a:bodyPr/>
                    <a:lstStyle/>
                    <a:p>
                      <a:r>
                        <a:rPr lang="en-US" sz="2100" dirty="0"/>
                        <a:t>Race</a:t>
                      </a:r>
                    </a:p>
                  </a:txBody>
                  <a:tcPr marL="60960" marR="60960" marT="30480" marB="30480"/>
                </a:tc>
                <a:tc>
                  <a:txBody>
                    <a:bodyPr/>
                    <a:lstStyle/>
                    <a:p>
                      <a:endParaRPr lang="en-US" sz="2100"/>
                    </a:p>
                  </a:txBody>
                  <a:tcPr marL="60960" marR="60960" marT="30480" marB="30480"/>
                </a:tc>
                <a:tc>
                  <a:txBody>
                    <a:bodyPr/>
                    <a:lstStyle/>
                    <a:p>
                      <a:endParaRPr lang="en-US" sz="2100"/>
                    </a:p>
                  </a:txBody>
                  <a:tcPr marL="60960" marR="60960" marT="30480" marB="30480"/>
                </a:tc>
                <a:extLst>
                  <a:ext uri="{0D108BD9-81ED-4DB2-BD59-A6C34878D82A}">
                    <a16:rowId xmlns:a16="http://schemas.microsoft.com/office/drawing/2014/main" val="3635895596"/>
                  </a:ext>
                </a:extLst>
              </a:tr>
              <a:tr h="386080">
                <a:tc>
                  <a:txBody>
                    <a:bodyPr/>
                    <a:lstStyle/>
                    <a:p>
                      <a:r>
                        <a:rPr lang="en-US" sz="2100" dirty="0"/>
                        <a:t>     White (%)</a:t>
                      </a:r>
                    </a:p>
                  </a:txBody>
                  <a:tcPr marL="60960" marR="60960" marT="30480" marB="30480"/>
                </a:tc>
                <a:tc>
                  <a:txBody>
                    <a:bodyPr/>
                    <a:lstStyle/>
                    <a:p>
                      <a:r>
                        <a:rPr lang="en-US" sz="2100" dirty="0"/>
                        <a:t>12 (60%)</a:t>
                      </a:r>
                    </a:p>
                  </a:txBody>
                  <a:tcPr marL="60960" marR="60960" marT="30480" marB="30480"/>
                </a:tc>
                <a:tc>
                  <a:txBody>
                    <a:bodyPr/>
                    <a:lstStyle/>
                    <a:p>
                      <a:r>
                        <a:rPr lang="en-US" sz="2100" dirty="0"/>
                        <a:t>13 (65%)</a:t>
                      </a:r>
                    </a:p>
                  </a:txBody>
                  <a:tcPr marL="60960" marR="60960" marT="30480" marB="30480"/>
                </a:tc>
                <a:extLst>
                  <a:ext uri="{0D108BD9-81ED-4DB2-BD59-A6C34878D82A}">
                    <a16:rowId xmlns:a16="http://schemas.microsoft.com/office/drawing/2014/main" val="1322548438"/>
                  </a:ext>
                </a:extLst>
              </a:tr>
              <a:tr h="386080">
                <a:tc>
                  <a:txBody>
                    <a:bodyPr/>
                    <a:lstStyle/>
                    <a:p>
                      <a:r>
                        <a:rPr lang="en-US" sz="2100" dirty="0"/>
                        <a:t>     Asian (%)</a:t>
                      </a:r>
                    </a:p>
                  </a:txBody>
                  <a:tcPr marL="60960" marR="60960" marT="30480" marB="30480"/>
                </a:tc>
                <a:tc>
                  <a:txBody>
                    <a:bodyPr/>
                    <a:lstStyle/>
                    <a:p>
                      <a:r>
                        <a:rPr lang="en-US" sz="2100" dirty="0"/>
                        <a:t>1 (5%)</a:t>
                      </a:r>
                    </a:p>
                  </a:txBody>
                  <a:tcPr marL="60960" marR="60960" marT="30480" marB="30480"/>
                </a:tc>
                <a:tc>
                  <a:txBody>
                    <a:bodyPr/>
                    <a:lstStyle/>
                    <a:p>
                      <a:r>
                        <a:rPr lang="en-US" sz="2100" dirty="0"/>
                        <a:t>3 (15%)</a:t>
                      </a:r>
                    </a:p>
                  </a:txBody>
                  <a:tcPr marL="60960" marR="60960" marT="30480" marB="30480"/>
                </a:tc>
                <a:extLst>
                  <a:ext uri="{0D108BD9-81ED-4DB2-BD59-A6C34878D82A}">
                    <a16:rowId xmlns:a16="http://schemas.microsoft.com/office/drawing/2014/main" val="2861516660"/>
                  </a:ext>
                </a:extLst>
              </a:tr>
              <a:tr h="386080">
                <a:tc>
                  <a:txBody>
                    <a:bodyPr/>
                    <a:lstStyle/>
                    <a:p>
                      <a:r>
                        <a:rPr lang="en-US" sz="2100" dirty="0"/>
                        <a:t>     Black (%)</a:t>
                      </a:r>
                    </a:p>
                  </a:txBody>
                  <a:tcPr marL="60960" marR="60960" marT="30480" marB="30480"/>
                </a:tc>
                <a:tc>
                  <a:txBody>
                    <a:bodyPr/>
                    <a:lstStyle/>
                    <a:p>
                      <a:r>
                        <a:rPr lang="en-US" sz="2100" dirty="0"/>
                        <a:t>1 (5%)</a:t>
                      </a:r>
                    </a:p>
                  </a:txBody>
                  <a:tcPr marL="60960" marR="60960" marT="30480" marB="30480"/>
                </a:tc>
                <a:tc>
                  <a:txBody>
                    <a:bodyPr/>
                    <a:lstStyle/>
                    <a:p>
                      <a:r>
                        <a:rPr lang="en-US" sz="2100" dirty="0"/>
                        <a:t>1 (5%)</a:t>
                      </a:r>
                    </a:p>
                  </a:txBody>
                  <a:tcPr marL="60960" marR="60960" marT="30480" marB="30480"/>
                </a:tc>
                <a:extLst>
                  <a:ext uri="{0D108BD9-81ED-4DB2-BD59-A6C34878D82A}">
                    <a16:rowId xmlns:a16="http://schemas.microsoft.com/office/drawing/2014/main" val="3867453867"/>
                  </a:ext>
                </a:extLst>
              </a:tr>
              <a:tr h="386080">
                <a:tc>
                  <a:txBody>
                    <a:bodyPr/>
                    <a:lstStyle/>
                    <a:p>
                      <a:r>
                        <a:rPr lang="en-US" sz="2100" dirty="0"/>
                        <a:t>     Native American (%)</a:t>
                      </a:r>
                    </a:p>
                  </a:txBody>
                  <a:tcPr marL="60960" marR="60960" marT="30480" marB="30480"/>
                </a:tc>
                <a:tc>
                  <a:txBody>
                    <a:bodyPr/>
                    <a:lstStyle/>
                    <a:p>
                      <a:r>
                        <a:rPr lang="en-US" sz="2100" dirty="0"/>
                        <a:t>1 (5%)</a:t>
                      </a:r>
                    </a:p>
                  </a:txBody>
                  <a:tcPr marL="60960" marR="60960" marT="30480" marB="30480"/>
                </a:tc>
                <a:tc>
                  <a:txBody>
                    <a:bodyPr/>
                    <a:lstStyle/>
                    <a:p>
                      <a:r>
                        <a:rPr lang="en-US" sz="2100" dirty="0"/>
                        <a:t>1 (5%)</a:t>
                      </a:r>
                    </a:p>
                  </a:txBody>
                  <a:tcPr marL="60960" marR="60960" marT="30480" marB="30480"/>
                </a:tc>
                <a:extLst>
                  <a:ext uri="{0D108BD9-81ED-4DB2-BD59-A6C34878D82A}">
                    <a16:rowId xmlns:a16="http://schemas.microsoft.com/office/drawing/2014/main" val="1006906734"/>
                  </a:ext>
                </a:extLst>
              </a:tr>
              <a:tr h="386080">
                <a:tc>
                  <a:txBody>
                    <a:bodyPr/>
                    <a:lstStyle/>
                    <a:p>
                      <a:r>
                        <a:rPr lang="en-US" sz="2100" dirty="0"/>
                        <a:t>     Other (%)</a:t>
                      </a:r>
                    </a:p>
                  </a:txBody>
                  <a:tcPr marL="60960" marR="60960" marT="30480" marB="30480"/>
                </a:tc>
                <a:tc>
                  <a:txBody>
                    <a:bodyPr/>
                    <a:lstStyle/>
                    <a:p>
                      <a:r>
                        <a:rPr lang="en-US" sz="2100" dirty="0"/>
                        <a:t>5 (5%)</a:t>
                      </a:r>
                    </a:p>
                  </a:txBody>
                  <a:tcPr marL="60960" marR="60960" marT="30480" marB="30480"/>
                </a:tc>
                <a:tc>
                  <a:txBody>
                    <a:bodyPr/>
                    <a:lstStyle/>
                    <a:p>
                      <a:r>
                        <a:rPr lang="en-US" sz="2100" dirty="0"/>
                        <a:t>1 (5%)</a:t>
                      </a:r>
                    </a:p>
                  </a:txBody>
                  <a:tcPr marL="60960" marR="60960" marT="30480" marB="30480"/>
                </a:tc>
                <a:extLst>
                  <a:ext uri="{0D108BD9-81ED-4DB2-BD59-A6C34878D82A}">
                    <a16:rowId xmlns:a16="http://schemas.microsoft.com/office/drawing/2014/main" val="189058744"/>
                  </a:ext>
                </a:extLst>
              </a:tr>
            </a:tbl>
          </a:graphicData>
        </a:graphic>
      </p:graphicFrame>
    </p:spTree>
    <p:extLst>
      <p:ext uri="{BB962C8B-B14F-4D97-AF65-F5344CB8AC3E}">
        <p14:creationId xmlns:p14="http://schemas.microsoft.com/office/powerpoint/2010/main" val="21852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88057" y="-4968"/>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1678551" y="118590"/>
            <a:ext cx="8834919"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Clinical Results: Randomization and Therapy Delivery</a:t>
            </a:r>
          </a:p>
        </p:txBody>
      </p:sp>
      <p:sp>
        <p:nvSpPr>
          <p:cNvPr id="8" name="Rectangle 7">
            <a:extLst>
              <a:ext uri="{FF2B5EF4-FFF2-40B4-BE49-F238E27FC236}">
                <a16:creationId xmlns:a16="http://schemas.microsoft.com/office/drawing/2014/main" id="{989E21B4-0E08-DC4D-A56F-52041F4990C6}"/>
              </a:ext>
            </a:extLst>
          </p:cNvPr>
          <p:cNvSpPr/>
          <p:nvPr/>
        </p:nvSpPr>
        <p:spPr>
          <a:xfrm>
            <a:off x="1819650" y="1029180"/>
            <a:ext cx="8552700" cy="3785652"/>
          </a:xfrm>
          <a:prstGeom prst="rect">
            <a:avLst/>
          </a:prstGeom>
        </p:spPr>
        <p:txBody>
          <a:bodyPr wrap="square">
            <a:spAutoFit/>
          </a:bodyPr>
          <a:lstStyle/>
          <a:p>
            <a:pPr marL="457223" indent="-457223" defTabSz="609630">
              <a:buFont typeface="Arial" panose="020B0604020202020204" pitchFamily="34" charset="0"/>
              <a:buChar char="•"/>
              <a:defRPr/>
            </a:pPr>
            <a:r>
              <a:rPr lang="en-US" sz="2400" b="1" dirty="0">
                <a:solidFill>
                  <a:srgbClr val="0070C0"/>
                </a:solidFill>
                <a:latin typeface="Calibri"/>
                <a:cs typeface="Calibri"/>
              </a:rPr>
              <a:t>Ability to deliver therapy in a timely fashion</a:t>
            </a:r>
            <a:endParaRPr lang="en-US" sz="2400"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dirty="0">
                <a:solidFill>
                  <a:srgbClr val="0070C0"/>
                </a:solidFill>
                <a:latin typeface="Calibri"/>
                <a:cs typeface="Calibri"/>
              </a:rPr>
              <a:t>IST started median 6d (1-12d) after randomization </a:t>
            </a:r>
            <a:r>
              <a:rPr lang="en-US" sz="2400" b="1" dirty="0">
                <a:solidFill>
                  <a:srgbClr val="0070C0"/>
                </a:solidFill>
                <a:latin typeface="Calibri"/>
                <a:cs typeface="Calibri"/>
              </a:rPr>
              <a:t> </a:t>
            </a:r>
          </a:p>
          <a:p>
            <a:pPr marL="762038" lvl="1" indent="-457223" defTabSz="609630">
              <a:buFont typeface="Arial" panose="020B0604020202020204" pitchFamily="34" charset="0"/>
              <a:buChar char="•"/>
              <a:defRPr/>
            </a:pPr>
            <a:r>
              <a:rPr lang="en-US" sz="2400" dirty="0">
                <a:solidFill>
                  <a:srgbClr val="0070C0"/>
                </a:solidFill>
                <a:latin typeface="Calibri"/>
                <a:cs typeface="Calibri"/>
              </a:rPr>
              <a:t>17 of 20 patients received BMT infusion median 36d (23-72d)</a:t>
            </a:r>
          </a:p>
          <a:p>
            <a:pPr marL="762038" lvl="1" indent="-457223" defTabSz="609630">
              <a:buFont typeface="Arial" panose="020B0604020202020204" pitchFamily="34" charset="0"/>
              <a:buChar char="•"/>
              <a:defRPr/>
            </a:pPr>
            <a:r>
              <a:rPr lang="en-US" sz="2400" dirty="0">
                <a:solidFill>
                  <a:srgbClr val="0070C0"/>
                </a:solidFill>
                <a:latin typeface="Calibri"/>
                <a:cs typeface="Calibri"/>
              </a:rPr>
              <a:t>13pts BMT by 39d, 16pts by 52d—one outlier at 72d</a:t>
            </a:r>
          </a:p>
          <a:p>
            <a:pPr marL="304815" lvl="1" defTabSz="609630">
              <a:defRPr/>
            </a:pPr>
            <a:endParaRPr lang="en-US" sz="2400" dirty="0">
              <a:solidFill>
                <a:srgbClr val="0070C0"/>
              </a:solidFill>
              <a:latin typeface="Calibri"/>
              <a:cs typeface="Calibri"/>
            </a:endParaRPr>
          </a:p>
          <a:p>
            <a:pPr marL="457223" indent="-457223" defTabSz="609630">
              <a:buFont typeface="Arial" panose="020B0604020202020204" pitchFamily="34" charset="0"/>
              <a:buChar char="•"/>
              <a:defRPr/>
            </a:pPr>
            <a:r>
              <a:rPr lang="en-US" sz="2400" b="1" dirty="0">
                <a:solidFill>
                  <a:srgbClr val="0070C0"/>
                </a:solidFill>
                <a:latin typeface="Calibri"/>
                <a:cs typeface="Calibri"/>
              </a:rPr>
              <a:t>Three patients randomized to BMT received IST first</a:t>
            </a:r>
          </a:p>
          <a:p>
            <a:pPr marL="762038" lvl="1" indent="-457223" defTabSz="609630">
              <a:buFont typeface="Arial" panose="020B0604020202020204" pitchFamily="34" charset="0"/>
              <a:buChar char="•"/>
              <a:defRPr/>
            </a:pPr>
            <a:r>
              <a:rPr lang="en-US" sz="2400" dirty="0">
                <a:solidFill>
                  <a:srgbClr val="0070C0"/>
                </a:solidFill>
                <a:latin typeface="Calibri"/>
                <a:cs typeface="Calibri"/>
              </a:rPr>
              <a:t>1 patient had unacceptably high LFTs</a:t>
            </a:r>
          </a:p>
          <a:p>
            <a:pPr marL="762038" lvl="1" indent="-457223" defTabSz="609630">
              <a:buFont typeface="Arial" panose="020B0604020202020204" pitchFamily="34" charset="0"/>
              <a:buChar char="•"/>
              <a:defRPr/>
            </a:pPr>
            <a:r>
              <a:rPr lang="en-US" sz="2400" dirty="0">
                <a:solidFill>
                  <a:srgbClr val="0070C0"/>
                </a:solidFill>
                <a:latin typeface="Calibri"/>
                <a:cs typeface="Calibri"/>
              </a:rPr>
              <a:t>2 patients had donor delays anticipated to be &gt;8 weeks</a:t>
            </a:r>
          </a:p>
          <a:p>
            <a:pPr marL="762038" lvl="1" indent="-457223" defTabSz="609630">
              <a:buFont typeface="Arial" panose="020B0604020202020204" pitchFamily="34" charset="0"/>
              <a:buChar char="•"/>
              <a:defRPr/>
            </a:pPr>
            <a:r>
              <a:rPr lang="en-US" sz="2400" dirty="0">
                <a:solidFill>
                  <a:srgbClr val="0070C0"/>
                </a:solidFill>
                <a:latin typeface="Calibri"/>
                <a:cs typeface="Calibri"/>
              </a:rPr>
              <a:t>All 3 treated with IST at 28, 30 and 40d after randomization</a:t>
            </a:r>
          </a:p>
          <a:p>
            <a:pPr marL="762038" lvl="1" indent="-457223" defTabSz="609630">
              <a:buFont typeface="Arial" panose="020B0604020202020204" pitchFamily="34" charset="0"/>
              <a:buChar char="•"/>
              <a:defRPr/>
            </a:pPr>
            <a:endParaRPr lang="en-US" sz="2400" dirty="0">
              <a:solidFill>
                <a:srgbClr val="0070C0"/>
              </a:solidFill>
              <a:latin typeface="Calibri"/>
              <a:cs typeface="Calibri"/>
            </a:endParaRPr>
          </a:p>
        </p:txBody>
      </p:sp>
    </p:spTree>
    <p:extLst>
      <p:ext uri="{BB962C8B-B14F-4D97-AF65-F5344CB8AC3E}">
        <p14:creationId xmlns:p14="http://schemas.microsoft.com/office/powerpoint/2010/main" val="3080940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2597227" y="118590"/>
            <a:ext cx="6997557"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Results: Response and Clinical Outcomes</a:t>
            </a:r>
          </a:p>
        </p:txBody>
      </p:sp>
      <p:sp>
        <p:nvSpPr>
          <p:cNvPr id="8" name="Rectangle 7">
            <a:extLst>
              <a:ext uri="{FF2B5EF4-FFF2-40B4-BE49-F238E27FC236}">
                <a16:creationId xmlns:a16="http://schemas.microsoft.com/office/drawing/2014/main" id="{989E21B4-0E08-DC4D-A56F-52041F4990C6}"/>
              </a:ext>
            </a:extLst>
          </p:cNvPr>
          <p:cNvSpPr/>
          <p:nvPr/>
        </p:nvSpPr>
        <p:spPr>
          <a:xfrm>
            <a:off x="1819650" y="1029180"/>
            <a:ext cx="8552700" cy="5262979"/>
          </a:xfrm>
          <a:prstGeom prst="rect">
            <a:avLst/>
          </a:prstGeom>
        </p:spPr>
        <p:txBody>
          <a:bodyPr wrap="square">
            <a:spAutoFit/>
          </a:bodyPr>
          <a:lstStyle/>
          <a:p>
            <a:pPr marL="762038" lvl="1" indent="-457223" defTabSz="609630">
              <a:buFont typeface="Arial" panose="020B0604020202020204" pitchFamily="34" charset="0"/>
              <a:buChar char="•"/>
              <a:defRPr/>
            </a:pPr>
            <a:r>
              <a:rPr lang="en-US" sz="2400" b="1" dirty="0">
                <a:solidFill>
                  <a:srgbClr val="0070C0"/>
                </a:solidFill>
                <a:latin typeface="Calibri"/>
                <a:cs typeface="Calibri"/>
              </a:rPr>
              <a:t>IST Arm (intent to treat)</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13 (65%) patients with initial response</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10 with ongoing response, 3 on CSA </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3 failed at 12, 20, and 21m </a:t>
            </a:r>
          </a:p>
          <a:p>
            <a:pPr marL="1828869" lvl="4" indent="-457223" defTabSz="609630">
              <a:buFont typeface="Arial" panose="020B0604020202020204" pitchFamily="34" charset="0"/>
              <a:buChar char="•"/>
              <a:defRPr/>
            </a:pPr>
            <a:r>
              <a:rPr lang="en-US" sz="2400" dirty="0">
                <a:solidFill>
                  <a:srgbClr val="0070C0"/>
                </a:solidFill>
                <a:latin typeface="Calibri"/>
                <a:cs typeface="Calibri"/>
              </a:rPr>
              <a:t>1 died after salvage BMT, alive (refused BMT)</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7 patients failed initial IST</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All 7 alive after BMT; 1 required second BMT</a:t>
            </a:r>
          </a:p>
          <a:p>
            <a:pPr marL="914446" lvl="3" defTabSz="609630">
              <a:defRPr/>
            </a:pPr>
            <a:endParaRPr lang="en-US" sz="2400" dirty="0">
              <a:solidFill>
                <a:srgbClr val="0070C0"/>
              </a:solidFill>
              <a:latin typeface="Calibri"/>
              <a:cs typeface="Calibri"/>
            </a:endParaRPr>
          </a:p>
          <a:p>
            <a:pPr marL="914469" lvl="2" indent="-457223" defTabSz="609630">
              <a:buFont typeface="Arial" panose="020B0604020202020204" pitchFamily="34" charset="0"/>
              <a:buChar char="•"/>
              <a:defRPr/>
            </a:pPr>
            <a:r>
              <a:rPr lang="en-US" sz="2400" b="1" dirty="0">
                <a:solidFill>
                  <a:srgbClr val="0070C0"/>
                </a:solidFill>
                <a:latin typeface="Calibri"/>
                <a:cs typeface="Calibri"/>
              </a:rPr>
              <a:t>IST Arm (as treated)</a:t>
            </a:r>
            <a:endParaRPr lang="en-US" sz="2400" dirty="0">
              <a:solidFill>
                <a:srgbClr val="0070C0"/>
              </a:solidFill>
              <a:latin typeface="Calibri"/>
              <a:cs typeface="Calibri"/>
            </a:endParaRPr>
          </a:p>
          <a:p>
            <a:pPr marL="1066853" lvl="2" indent="-457223" defTabSz="609630">
              <a:buFont typeface="Arial" panose="020B0604020202020204" pitchFamily="34" charset="0"/>
              <a:buChar char="•"/>
              <a:defRPr/>
            </a:pPr>
            <a:r>
              <a:rPr lang="en-US" sz="2400" dirty="0">
                <a:solidFill>
                  <a:srgbClr val="0070C0"/>
                </a:solidFill>
                <a:latin typeface="Calibri"/>
                <a:cs typeface="Calibri"/>
              </a:rPr>
              <a:t>As above, but 3 randomized to BMT received IST first</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2/3 responded, but eventually all failed IST</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All 3 alive after BMT </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10/23 with continued response at last f/u</a:t>
            </a:r>
          </a:p>
          <a:p>
            <a:pPr marL="1066853" lvl="2" indent="-457223" defTabSz="609630">
              <a:buFont typeface="Arial" panose="020B0604020202020204" pitchFamily="34" charset="0"/>
              <a:buChar char="•"/>
              <a:defRPr/>
            </a:pPr>
            <a:endParaRPr lang="en-US" sz="2400" dirty="0">
              <a:solidFill>
                <a:srgbClr val="0070C0"/>
              </a:solidFill>
              <a:latin typeface="Calibri"/>
              <a:cs typeface="Calibri"/>
            </a:endParaRPr>
          </a:p>
        </p:txBody>
      </p:sp>
    </p:spTree>
    <p:extLst>
      <p:ext uri="{BB962C8B-B14F-4D97-AF65-F5344CB8AC3E}">
        <p14:creationId xmlns:p14="http://schemas.microsoft.com/office/powerpoint/2010/main" val="2408243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2597227" y="118590"/>
            <a:ext cx="6997557"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Results: Response and Clinical Outcomes</a:t>
            </a:r>
          </a:p>
        </p:txBody>
      </p:sp>
      <p:sp>
        <p:nvSpPr>
          <p:cNvPr id="8" name="Rectangle 7">
            <a:extLst>
              <a:ext uri="{FF2B5EF4-FFF2-40B4-BE49-F238E27FC236}">
                <a16:creationId xmlns:a16="http://schemas.microsoft.com/office/drawing/2014/main" id="{989E21B4-0E08-DC4D-A56F-52041F4990C6}"/>
              </a:ext>
            </a:extLst>
          </p:cNvPr>
          <p:cNvSpPr/>
          <p:nvPr/>
        </p:nvSpPr>
        <p:spPr>
          <a:xfrm>
            <a:off x="1819650" y="1029180"/>
            <a:ext cx="8552700" cy="4524315"/>
          </a:xfrm>
          <a:prstGeom prst="rect">
            <a:avLst/>
          </a:prstGeom>
        </p:spPr>
        <p:txBody>
          <a:bodyPr wrap="square">
            <a:spAutoFit/>
          </a:bodyPr>
          <a:lstStyle/>
          <a:p>
            <a:pPr marL="762038" lvl="1" indent="-457223" defTabSz="609630">
              <a:buFont typeface="Arial" panose="020B0604020202020204" pitchFamily="34" charset="0"/>
              <a:buChar char="•"/>
              <a:defRPr/>
            </a:pPr>
            <a:r>
              <a:rPr lang="en-US" sz="2400" b="1" dirty="0">
                <a:solidFill>
                  <a:srgbClr val="0070C0"/>
                </a:solidFill>
                <a:latin typeface="Calibri"/>
                <a:cs typeface="Calibri"/>
              </a:rPr>
              <a:t>BMT Arm (intent to treat)</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3 received IST first, failed and are alive after BMT</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17 received BMT as first therapy</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2 acute rejection </a:t>
            </a:r>
          </a:p>
          <a:p>
            <a:pPr marL="1828869" lvl="4" indent="-457223" defTabSz="609630">
              <a:buFont typeface="Arial" panose="020B0604020202020204" pitchFamily="34" charset="0"/>
              <a:buChar char="•"/>
              <a:defRPr/>
            </a:pPr>
            <a:r>
              <a:rPr lang="en-US" sz="2400" dirty="0">
                <a:solidFill>
                  <a:srgbClr val="0070C0"/>
                </a:solidFill>
                <a:latin typeface="Calibri"/>
                <a:cs typeface="Calibri"/>
              </a:rPr>
              <a:t>both alive after second BMT</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2 autoimmune pancytopenia</a:t>
            </a:r>
          </a:p>
          <a:p>
            <a:pPr marL="1676484" lvl="4" indent="-457223" defTabSz="609630">
              <a:buFont typeface="Arial" panose="020B0604020202020204" pitchFamily="34" charset="0"/>
              <a:buChar char="•"/>
              <a:defRPr/>
            </a:pPr>
            <a:r>
              <a:rPr lang="en-US" sz="2400" dirty="0">
                <a:solidFill>
                  <a:srgbClr val="0070C0"/>
                </a:solidFill>
                <a:latin typeface="Calibri"/>
                <a:cs typeface="Calibri"/>
              </a:rPr>
              <a:t>1 rejected, autologous recovery</a:t>
            </a:r>
          </a:p>
          <a:p>
            <a:pPr marL="1676484" lvl="4" indent="-457223" defTabSz="609630">
              <a:buFont typeface="Arial" panose="020B0604020202020204" pitchFamily="34" charset="0"/>
              <a:buChar char="•"/>
              <a:defRPr/>
            </a:pPr>
            <a:r>
              <a:rPr lang="en-US" sz="2400" dirty="0">
                <a:solidFill>
                  <a:srgbClr val="0070C0"/>
                </a:solidFill>
                <a:latin typeface="Calibri"/>
                <a:cs typeface="Calibri"/>
              </a:rPr>
              <a:t>1 near rejection/graft insufficiency, died after BMT #2</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13 alive, all off immune </a:t>
            </a:r>
            <a:r>
              <a:rPr lang="en-US" sz="2400" dirty="0" err="1">
                <a:solidFill>
                  <a:srgbClr val="0070C0"/>
                </a:solidFill>
                <a:latin typeface="Calibri"/>
                <a:cs typeface="Calibri"/>
              </a:rPr>
              <a:t>suppressio</a:t>
            </a:r>
            <a:endParaRPr lang="en-US" sz="2400" dirty="0">
              <a:solidFill>
                <a:srgbClr val="0070C0"/>
              </a:solidFill>
              <a:latin typeface="Calibri"/>
              <a:cs typeface="Calibri"/>
            </a:endParaRPr>
          </a:p>
          <a:p>
            <a:pPr marL="1371669" lvl="3" indent="-457223" defTabSz="609630">
              <a:buFont typeface="Arial" panose="020B0604020202020204" pitchFamily="34" charset="0"/>
              <a:buChar char="•"/>
              <a:defRPr/>
            </a:pPr>
            <a:endParaRPr lang="en-US" sz="2400"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a:solidFill>
                  <a:srgbClr val="0070C0"/>
                </a:solidFill>
                <a:latin typeface="Calibri"/>
                <a:cs typeface="Calibri"/>
              </a:rPr>
              <a:t>BMT Arm (as treated)</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13/17 with continued response at last f/u</a:t>
            </a:r>
          </a:p>
        </p:txBody>
      </p:sp>
    </p:spTree>
    <p:extLst>
      <p:ext uri="{BB962C8B-B14F-4D97-AF65-F5344CB8AC3E}">
        <p14:creationId xmlns:p14="http://schemas.microsoft.com/office/powerpoint/2010/main" val="2911107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3496388" y="118590"/>
            <a:ext cx="5199244" cy="830997"/>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Results: Failure Free Survival</a:t>
            </a:r>
          </a:p>
          <a:p>
            <a:pPr algn="ctr" defTabSz="609630">
              <a:defRPr/>
            </a:pPr>
            <a:r>
              <a:rPr lang="en-US" b="1" dirty="0">
                <a:solidFill>
                  <a:srgbClr val="000000"/>
                </a:solidFill>
                <a:latin typeface="Calibri"/>
                <a:cs typeface="Calibri"/>
              </a:rPr>
              <a:t>Pulsipher TCT 2022</a:t>
            </a:r>
            <a:endParaRPr lang="en-US" sz="1600" b="1" dirty="0">
              <a:solidFill>
                <a:srgbClr val="000000"/>
              </a:solidFill>
              <a:latin typeface="Calibri"/>
              <a:cs typeface="Calibri"/>
            </a:endParaRPr>
          </a:p>
        </p:txBody>
      </p:sp>
      <p:pic>
        <p:nvPicPr>
          <p:cNvPr id="2" name="Picture 1">
            <a:extLst>
              <a:ext uri="{FF2B5EF4-FFF2-40B4-BE49-F238E27FC236}">
                <a16:creationId xmlns:a16="http://schemas.microsoft.com/office/drawing/2014/main" id="{8778A63F-48F1-E7AB-6EAC-46E0296A6E5C}"/>
              </a:ext>
            </a:extLst>
          </p:cNvPr>
          <p:cNvPicPr>
            <a:picLocks noChangeAspect="1"/>
          </p:cNvPicPr>
          <p:nvPr/>
        </p:nvPicPr>
        <p:blipFill>
          <a:blip r:embed="rId8"/>
          <a:stretch>
            <a:fillRect/>
          </a:stretch>
        </p:blipFill>
        <p:spPr>
          <a:xfrm>
            <a:off x="609600" y="966248"/>
            <a:ext cx="5171021" cy="5171021"/>
          </a:xfrm>
          <a:prstGeom prst="rect">
            <a:avLst/>
          </a:prstGeom>
        </p:spPr>
      </p:pic>
      <p:pic>
        <p:nvPicPr>
          <p:cNvPr id="3" name="Picture 2" descr="Chart&#10;&#10;Description automatically generated">
            <a:extLst>
              <a:ext uri="{FF2B5EF4-FFF2-40B4-BE49-F238E27FC236}">
                <a16:creationId xmlns:a16="http://schemas.microsoft.com/office/drawing/2014/main" id="{3D34D01D-710B-C276-37C3-D86BD1AA2CD2}"/>
              </a:ext>
            </a:extLst>
          </p:cNvPr>
          <p:cNvPicPr>
            <a:picLocks noChangeAspect="1"/>
          </p:cNvPicPr>
          <p:nvPr/>
        </p:nvPicPr>
        <p:blipFill>
          <a:blip r:embed="rId9"/>
          <a:stretch>
            <a:fillRect/>
          </a:stretch>
        </p:blipFill>
        <p:spPr>
          <a:xfrm>
            <a:off x="6183430" y="975241"/>
            <a:ext cx="5171021" cy="5171021"/>
          </a:xfrm>
          <a:prstGeom prst="rect">
            <a:avLst/>
          </a:prstGeom>
        </p:spPr>
      </p:pic>
    </p:spTree>
    <p:extLst>
      <p:ext uri="{BB962C8B-B14F-4D97-AF65-F5344CB8AC3E}">
        <p14:creationId xmlns:p14="http://schemas.microsoft.com/office/powerpoint/2010/main" val="327389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4287079" y="118590"/>
            <a:ext cx="3617850"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Results: Summary</a:t>
            </a:r>
          </a:p>
        </p:txBody>
      </p:sp>
      <p:sp>
        <p:nvSpPr>
          <p:cNvPr id="8" name="Rectangle 7">
            <a:extLst>
              <a:ext uri="{FF2B5EF4-FFF2-40B4-BE49-F238E27FC236}">
                <a16:creationId xmlns:a16="http://schemas.microsoft.com/office/drawing/2014/main" id="{989E21B4-0E08-DC4D-A56F-52041F4990C6}"/>
              </a:ext>
            </a:extLst>
          </p:cNvPr>
          <p:cNvSpPr/>
          <p:nvPr/>
        </p:nvSpPr>
        <p:spPr>
          <a:xfrm>
            <a:off x="1819650" y="943664"/>
            <a:ext cx="8552700" cy="5262979"/>
          </a:xfrm>
          <a:prstGeom prst="rect">
            <a:avLst/>
          </a:prstGeom>
        </p:spPr>
        <p:txBody>
          <a:bodyPr wrap="square">
            <a:spAutoFit/>
          </a:bodyPr>
          <a:lstStyle/>
          <a:p>
            <a:pPr marL="762038" lvl="1" indent="-457223" defTabSz="609630">
              <a:buFont typeface="Arial" panose="020B0604020202020204" pitchFamily="34" charset="0"/>
              <a:buChar char="•"/>
              <a:defRPr/>
            </a:pPr>
            <a:r>
              <a:rPr lang="en-US" sz="2400" b="1" dirty="0">
                <a:solidFill>
                  <a:srgbClr val="0070C0"/>
                </a:solidFill>
                <a:latin typeface="Calibri"/>
                <a:cs typeface="Calibri"/>
              </a:rPr>
              <a:t>Patients were rapidly </a:t>
            </a:r>
            <a:r>
              <a:rPr lang="en-US" sz="2400" b="1" dirty="0">
                <a:solidFill>
                  <a:schemeClr val="accent1"/>
                </a:solidFill>
                <a:latin typeface="Calibri"/>
                <a:cs typeface="Calibri"/>
              </a:rPr>
              <a:t>and successfully screened to determine eligibility </a:t>
            </a:r>
            <a:r>
              <a:rPr lang="en-US" sz="2400" b="1" dirty="0">
                <a:solidFill>
                  <a:srgbClr val="0070C0"/>
                </a:solidFill>
                <a:latin typeface="Calibri"/>
                <a:cs typeface="Calibri"/>
              </a:rPr>
              <a:t>(median 16d)</a:t>
            </a:r>
          </a:p>
          <a:p>
            <a:pPr marL="304815" lvl="1" defTabSz="609630">
              <a:defRPr/>
            </a:pPr>
            <a:endParaRPr lang="en-US" sz="2400" b="1"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a:solidFill>
                  <a:srgbClr val="0070C0"/>
                </a:solidFill>
                <a:latin typeface="Calibri"/>
                <a:cs typeface="Calibri"/>
              </a:rPr>
              <a:t>Over 40% of all SAA patients consented to randomization</a:t>
            </a:r>
          </a:p>
          <a:p>
            <a:pPr marL="304815" lvl="1" defTabSz="609630">
              <a:defRPr/>
            </a:pPr>
            <a:endParaRPr lang="en-US" sz="2400" b="1"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a:solidFill>
                  <a:srgbClr val="0070C0"/>
                </a:solidFill>
                <a:latin typeface="Calibri"/>
                <a:cs typeface="Calibri"/>
              </a:rPr>
              <a:t>Patients on both arms received therapy quickly</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IST:  Median 6 days to start</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BMT:  Median 35 days to infusion</a:t>
            </a:r>
          </a:p>
          <a:p>
            <a:pPr marL="609630" lvl="2" defTabSz="609630">
              <a:defRPr/>
            </a:pPr>
            <a:endParaRPr lang="en-US" sz="2400"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a:solidFill>
                  <a:srgbClr val="0070C0"/>
                </a:solidFill>
                <a:latin typeface="Calibri"/>
                <a:cs typeface="Calibri"/>
              </a:rPr>
              <a:t>Survival excellent (19/20 both arms, med f/u 30.3m)</a:t>
            </a:r>
          </a:p>
          <a:p>
            <a:pPr marL="1219238" lvl="2" indent="-457223" defTabSz="609630">
              <a:buFont typeface="Arial" panose="020B0604020202020204" pitchFamily="34" charset="0"/>
              <a:buChar char="•"/>
              <a:defRPr/>
            </a:pPr>
            <a:r>
              <a:rPr lang="en-US" sz="2400" b="1" dirty="0">
                <a:solidFill>
                  <a:srgbClr val="0070C0"/>
                </a:solidFill>
                <a:latin typeface="Calibri"/>
                <a:cs typeface="Calibri"/>
              </a:rPr>
              <a:t>Rejection rate after BMT </a:t>
            </a:r>
            <a:r>
              <a:rPr lang="en-US" sz="2400" b="1" dirty="0">
                <a:solidFill>
                  <a:schemeClr val="accent1"/>
                </a:solidFill>
                <a:latin typeface="Calibri"/>
                <a:cs typeface="Calibri"/>
              </a:rPr>
              <a:t>was</a:t>
            </a:r>
            <a:r>
              <a:rPr lang="en-US" sz="2400" b="1" dirty="0">
                <a:solidFill>
                  <a:srgbClr val="FF0000"/>
                </a:solidFill>
                <a:latin typeface="Calibri"/>
                <a:cs typeface="Calibri"/>
              </a:rPr>
              <a:t> </a:t>
            </a:r>
            <a:r>
              <a:rPr lang="en-US" sz="2400" b="1" dirty="0">
                <a:solidFill>
                  <a:srgbClr val="0070C0"/>
                </a:solidFill>
                <a:latin typeface="Calibri"/>
                <a:cs typeface="Calibri"/>
              </a:rPr>
              <a:t>concerning</a:t>
            </a:r>
          </a:p>
          <a:p>
            <a:pPr marL="762015" lvl="2" defTabSz="609630">
              <a:defRPr/>
            </a:pPr>
            <a:endParaRPr lang="en-US" sz="2400" b="1"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a:solidFill>
                  <a:srgbClr val="0070C0"/>
                </a:solidFill>
                <a:latin typeface="Calibri"/>
                <a:cs typeface="Calibri"/>
              </a:rPr>
              <a:t>The Pilot trial was not powered to compare approaches</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Phase III trial 87% power to detect a 20% difference in FFS</a:t>
            </a:r>
            <a:endParaRPr lang="en-US" sz="2400" b="1" dirty="0">
              <a:solidFill>
                <a:srgbClr val="0070C0"/>
              </a:solidFill>
              <a:latin typeface="Calibri"/>
              <a:cs typeface="Calibri"/>
            </a:endParaRPr>
          </a:p>
        </p:txBody>
      </p:sp>
    </p:spTree>
    <p:extLst>
      <p:ext uri="{BB962C8B-B14F-4D97-AF65-F5344CB8AC3E}">
        <p14:creationId xmlns:p14="http://schemas.microsoft.com/office/powerpoint/2010/main" val="2196851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1623825" y="118590"/>
            <a:ext cx="8944373"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Does SAA at Initial Diagnosis Require a More Intense Prep?</a:t>
            </a:r>
          </a:p>
        </p:txBody>
      </p:sp>
      <p:sp>
        <p:nvSpPr>
          <p:cNvPr id="8" name="Rectangle 7">
            <a:extLst>
              <a:ext uri="{FF2B5EF4-FFF2-40B4-BE49-F238E27FC236}">
                <a16:creationId xmlns:a16="http://schemas.microsoft.com/office/drawing/2014/main" id="{989E21B4-0E08-DC4D-A56F-52041F4990C6}"/>
              </a:ext>
            </a:extLst>
          </p:cNvPr>
          <p:cNvSpPr/>
          <p:nvPr/>
        </p:nvSpPr>
        <p:spPr>
          <a:xfrm>
            <a:off x="1716283" y="786641"/>
            <a:ext cx="8552700" cy="4893647"/>
          </a:xfrm>
          <a:prstGeom prst="rect">
            <a:avLst/>
          </a:prstGeom>
        </p:spPr>
        <p:txBody>
          <a:bodyPr wrap="square">
            <a:spAutoFit/>
          </a:bodyPr>
          <a:lstStyle/>
          <a:p>
            <a:pPr marL="762038" lvl="1" indent="-457223" defTabSz="609630">
              <a:buFont typeface="Arial" panose="020B0604020202020204" pitchFamily="34" charset="0"/>
              <a:buChar char="•"/>
              <a:defRPr/>
            </a:pPr>
            <a:r>
              <a:rPr lang="en-US" sz="2400" b="1" dirty="0">
                <a:solidFill>
                  <a:srgbClr val="0070C0"/>
                </a:solidFill>
                <a:latin typeface="Calibri"/>
                <a:cs typeface="Calibri"/>
              </a:rPr>
              <a:t>Inadequate data on SAA receiving BMT at initial diagnosis</a:t>
            </a:r>
          </a:p>
          <a:p>
            <a:pPr marL="1219238" lvl="2" indent="-457223" defTabSz="609630">
              <a:buFont typeface="Arial" panose="020B0604020202020204" pitchFamily="34" charset="0"/>
              <a:buChar char="•"/>
              <a:defRPr/>
            </a:pPr>
            <a:r>
              <a:rPr lang="en-US" sz="2400" dirty="0">
                <a:solidFill>
                  <a:srgbClr val="0070C0"/>
                </a:solidFill>
                <a:latin typeface="Calibri"/>
                <a:cs typeface="Calibri"/>
              </a:rPr>
              <a:t>For relapsed refractory—5-15% rejection published</a:t>
            </a:r>
          </a:p>
          <a:p>
            <a:pPr marL="1524053" lvl="3" indent="-457223" defTabSz="609630">
              <a:buFont typeface="Arial" panose="020B0604020202020204" pitchFamily="34" charset="0"/>
              <a:buChar char="•"/>
              <a:defRPr/>
            </a:pPr>
            <a:r>
              <a:rPr lang="en-US" sz="2400" dirty="0">
                <a:solidFill>
                  <a:srgbClr val="0070C0"/>
                </a:solidFill>
                <a:latin typeface="Calibri"/>
                <a:cs typeface="Calibri"/>
              </a:rPr>
              <a:t>Not known if up front SAA HCT has higher rejection</a:t>
            </a:r>
          </a:p>
          <a:p>
            <a:pPr marL="1524053" lvl="3" indent="-457223" defTabSz="609630">
              <a:buFont typeface="Arial" panose="020B0604020202020204" pitchFamily="34" charset="0"/>
              <a:buChar char="•"/>
              <a:defRPr/>
            </a:pPr>
            <a:r>
              <a:rPr lang="en-US" sz="2400" dirty="0">
                <a:solidFill>
                  <a:srgbClr val="0070C0"/>
                </a:solidFill>
                <a:latin typeface="Calibri"/>
                <a:cs typeface="Calibri"/>
              </a:rPr>
              <a:t>Proposal for CIBMTR Study to study this reviewed yesterday (Rayes, Pulsipher, </a:t>
            </a:r>
            <a:r>
              <a:rPr lang="en-US" sz="2400" dirty="0" err="1">
                <a:solidFill>
                  <a:srgbClr val="0070C0"/>
                </a:solidFill>
                <a:latin typeface="Calibri"/>
                <a:cs typeface="Calibri"/>
              </a:rPr>
              <a:t>Otoukesh</a:t>
            </a:r>
            <a:r>
              <a:rPr lang="en-US" sz="2400" dirty="0">
                <a:solidFill>
                  <a:srgbClr val="0070C0"/>
                </a:solidFill>
                <a:latin typeface="Calibri"/>
                <a:cs typeface="Calibri"/>
              </a:rPr>
              <a:t>, </a:t>
            </a:r>
            <a:r>
              <a:rPr lang="en-US" sz="2400" dirty="0" err="1">
                <a:solidFill>
                  <a:srgbClr val="0070C0"/>
                </a:solidFill>
                <a:latin typeface="Calibri"/>
                <a:cs typeface="Calibri"/>
              </a:rPr>
              <a:t>Namamura</a:t>
            </a:r>
            <a:r>
              <a:rPr lang="en-US" sz="2400" dirty="0">
                <a:solidFill>
                  <a:srgbClr val="0070C0"/>
                </a:solidFill>
                <a:latin typeface="Calibri"/>
                <a:cs typeface="Calibri"/>
              </a:rPr>
              <a:t>)</a:t>
            </a:r>
          </a:p>
          <a:p>
            <a:pPr marL="1066830" lvl="3" defTabSz="609630">
              <a:defRPr/>
            </a:pPr>
            <a:endParaRPr lang="en-US" sz="2400"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b="1" dirty="0" err="1">
                <a:solidFill>
                  <a:srgbClr val="0070C0"/>
                </a:solidFill>
                <a:latin typeface="Calibri"/>
                <a:cs typeface="Calibri"/>
              </a:rPr>
              <a:t>Dezern</a:t>
            </a:r>
            <a:r>
              <a:rPr lang="en-US" sz="2400" b="1" dirty="0">
                <a:solidFill>
                  <a:srgbClr val="0070C0"/>
                </a:solidFill>
                <a:latin typeface="Calibri"/>
                <a:cs typeface="Calibri"/>
              </a:rPr>
              <a:t> Blood Advances 2020</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Relapsed refractory pts</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Using </a:t>
            </a:r>
            <a:r>
              <a:rPr lang="en-US" sz="2400" dirty="0" err="1">
                <a:solidFill>
                  <a:srgbClr val="0070C0"/>
                </a:solidFill>
                <a:latin typeface="Calibri"/>
                <a:cs typeface="Calibri"/>
              </a:rPr>
              <a:t>rATG</a:t>
            </a:r>
            <a:r>
              <a:rPr lang="en-US" sz="2400" dirty="0">
                <a:solidFill>
                  <a:srgbClr val="0070C0"/>
                </a:solidFill>
                <a:latin typeface="Calibri"/>
                <a:cs typeface="Calibri"/>
              </a:rPr>
              <a:t>/flu/cy12.5x2/</a:t>
            </a:r>
            <a:r>
              <a:rPr lang="en-US" sz="2400" b="1" dirty="0">
                <a:solidFill>
                  <a:srgbClr val="0070C0"/>
                </a:solidFill>
                <a:latin typeface="Calibri"/>
                <a:cs typeface="Calibri"/>
              </a:rPr>
              <a:t>TBI 200 </a:t>
            </a:r>
            <a:r>
              <a:rPr lang="en-US" sz="2400" dirty="0">
                <a:solidFill>
                  <a:srgbClr val="0070C0"/>
                </a:solidFill>
                <a:latin typeface="Calibri"/>
                <a:cs typeface="Calibri"/>
              </a:rPr>
              <a:t>post </a:t>
            </a:r>
            <a:r>
              <a:rPr lang="en-US" sz="2400" dirty="0" err="1">
                <a:solidFill>
                  <a:srgbClr val="0070C0"/>
                </a:solidFill>
                <a:latin typeface="Calibri"/>
                <a:cs typeface="Calibri"/>
              </a:rPr>
              <a:t>tx</a:t>
            </a:r>
            <a:r>
              <a:rPr lang="en-US" sz="2400" dirty="0">
                <a:solidFill>
                  <a:srgbClr val="0070C0"/>
                </a:solidFill>
                <a:latin typeface="Calibri"/>
                <a:cs typeface="Calibri"/>
              </a:rPr>
              <a:t> cy 50x2</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1/27 rejection</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Treatment Naïve patients</a:t>
            </a:r>
          </a:p>
          <a:p>
            <a:pPr marL="1371669" lvl="3" indent="-457223" defTabSz="609630">
              <a:buFont typeface="Arial" panose="020B0604020202020204" pitchFamily="34" charset="0"/>
              <a:buChar char="•"/>
              <a:defRPr/>
            </a:pPr>
            <a:r>
              <a:rPr lang="en-US" sz="2400" dirty="0">
                <a:solidFill>
                  <a:srgbClr val="0070C0"/>
                </a:solidFill>
                <a:latin typeface="Calibri"/>
                <a:cs typeface="Calibri"/>
              </a:rPr>
              <a:t>Same Approach, </a:t>
            </a:r>
            <a:r>
              <a:rPr lang="en-US" sz="2400" b="1" dirty="0">
                <a:solidFill>
                  <a:srgbClr val="0070C0"/>
                </a:solidFill>
                <a:latin typeface="Calibri"/>
                <a:cs typeface="Calibri"/>
              </a:rPr>
              <a:t>TBI 200: </a:t>
            </a:r>
            <a:r>
              <a:rPr lang="en-US" sz="2400" dirty="0">
                <a:solidFill>
                  <a:srgbClr val="0070C0"/>
                </a:solidFill>
                <a:latin typeface="Calibri"/>
                <a:cs typeface="Calibri"/>
              </a:rPr>
              <a:t>3/7 rejection</a:t>
            </a:r>
          </a:p>
          <a:p>
            <a:pPr marL="1371669" lvl="3" indent="-457223" defTabSz="609630">
              <a:buFont typeface="Arial" panose="020B0604020202020204" pitchFamily="34" charset="0"/>
              <a:buChar char="•"/>
              <a:defRPr/>
            </a:pPr>
            <a:r>
              <a:rPr lang="en-US" sz="2400" b="1" dirty="0">
                <a:solidFill>
                  <a:srgbClr val="0070C0"/>
                </a:solidFill>
                <a:latin typeface="Calibri"/>
                <a:cs typeface="Calibri"/>
              </a:rPr>
              <a:t>Increase TBI to 400: </a:t>
            </a:r>
            <a:r>
              <a:rPr lang="en-US" sz="2400" dirty="0">
                <a:solidFill>
                  <a:srgbClr val="0070C0"/>
                </a:solidFill>
                <a:latin typeface="Calibri"/>
                <a:cs typeface="Calibri"/>
              </a:rPr>
              <a:t>0/20 rejection</a:t>
            </a:r>
          </a:p>
        </p:txBody>
      </p:sp>
    </p:spTree>
    <p:extLst>
      <p:ext uri="{BB962C8B-B14F-4D97-AF65-F5344CB8AC3E}">
        <p14:creationId xmlns:p14="http://schemas.microsoft.com/office/powerpoint/2010/main" val="369881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2882158" y="118590"/>
            <a:ext cx="6427722"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R-34 Pilot Experience with Graft Rejection</a:t>
            </a:r>
          </a:p>
        </p:txBody>
      </p:sp>
      <p:sp>
        <p:nvSpPr>
          <p:cNvPr id="8" name="Rectangle 7">
            <a:extLst>
              <a:ext uri="{FF2B5EF4-FFF2-40B4-BE49-F238E27FC236}">
                <a16:creationId xmlns:a16="http://schemas.microsoft.com/office/drawing/2014/main" id="{989E21B4-0E08-DC4D-A56F-52041F4990C6}"/>
              </a:ext>
            </a:extLst>
          </p:cNvPr>
          <p:cNvSpPr/>
          <p:nvPr/>
        </p:nvSpPr>
        <p:spPr>
          <a:xfrm>
            <a:off x="1524000" y="1108884"/>
            <a:ext cx="8712407" cy="4770537"/>
          </a:xfrm>
          <a:prstGeom prst="rect">
            <a:avLst/>
          </a:prstGeom>
        </p:spPr>
        <p:txBody>
          <a:bodyPr wrap="square">
            <a:spAutoFit/>
          </a:bodyPr>
          <a:lstStyle/>
          <a:p>
            <a:pPr marL="1066853" lvl="2" indent="-457223" defTabSz="609630">
              <a:buFont typeface="Arial" panose="020B0604020202020204" pitchFamily="34" charset="0"/>
              <a:buChar char="•"/>
              <a:defRPr/>
            </a:pPr>
            <a:endParaRPr lang="en-US" sz="800" dirty="0">
              <a:solidFill>
                <a:srgbClr val="0070C0"/>
              </a:solidFill>
              <a:latin typeface="Calibri"/>
              <a:cs typeface="Calibri"/>
            </a:endParaRPr>
          </a:p>
          <a:p>
            <a:pPr marL="609653" lvl="1" indent="-457223" defTabSz="609630">
              <a:buFont typeface="Arial" panose="020B0604020202020204" pitchFamily="34" charset="0"/>
              <a:buChar char="•"/>
              <a:defRPr/>
            </a:pPr>
            <a:r>
              <a:rPr lang="en-US" sz="2400" dirty="0">
                <a:solidFill>
                  <a:srgbClr val="0070C0"/>
                </a:solidFill>
                <a:latin typeface="Calibri"/>
                <a:cs typeface="Calibri"/>
              </a:rPr>
              <a:t>Derivation of the Pilot preparative regimen</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BMT CTN 0301: Comparison of cyclophosphamide (Cy)doses</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0 and 150mg/kg eliminated early</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38 and 41 pts, respectively received </a:t>
            </a:r>
            <a:r>
              <a:rPr lang="en-US" sz="2400" b="1" dirty="0">
                <a:solidFill>
                  <a:srgbClr val="0070C0"/>
                </a:solidFill>
                <a:latin typeface="Calibri"/>
                <a:cs typeface="Calibri"/>
              </a:rPr>
              <a:t>50mg/kg or 100mg/kg</a:t>
            </a:r>
          </a:p>
          <a:p>
            <a:pPr marL="1066853" lvl="2" indent="-457223" defTabSz="609630">
              <a:buFont typeface="Arial" panose="020B0604020202020204" pitchFamily="34" charset="0"/>
              <a:buChar char="•"/>
              <a:defRPr/>
            </a:pPr>
            <a:r>
              <a:rPr lang="en-US" sz="2400" b="1" dirty="0">
                <a:solidFill>
                  <a:srgbClr val="0070C0"/>
                </a:solidFill>
                <a:latin typeface="Calibri"/>
                <a:cs typeface="Calibri"/>
              </a:rPr>
              <a:t>Both doses declared safe and effective and used currently</a:t>
            </a:r>
          </a:p>
          <a:p>
            <a:pPr marL="609630" lvl="2" defTabSz="609630">
              <a:defRPr/>
            </a:pPr>
            <a:endParaRPr lang="en-US" sz="2400" b="1"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dirty="0">
                <a:solidFill>
                  <a:srgbClr val="0070C0"/>
                </a:solidFill>
                <a:latin typeface="Calibri"/>
                <a:cs typeface="Calibri"/>
              </a:rPr>
              <a:t>Using </a:t>
            </a:r>
            <a:r>
              <a:rPr lang="en-US" sz="2400" dirty="0" err="1">
                <a:solidFill>
                  <a:srgbClr val="0070C0"/>
                </a:solidFill>
                <a:latin typeface="Calibri"/>
                <a:cs typeface="Calibri"/>
              </a:rPr>
              <a:t>rATG</a:t>
            </a:r>
            <a:r>
              <a:rPr lang="en-US" sz="2400" dirty="0">
                <a:solidFill>
                  <a:srgbClr val="0070C0"/>
                </a:solidFill>
                <a:latin typeface="Calibri"/>
                <a:cs typeface="Calibri"/>
              </a:rPr>
              <a:t> 9mg/kg, flu 120mg/m2, </a:t>
            </a:r>
            <a:r>
              <a:rPr lang="en-US" sz="2400" b="1" dirty="0">
                <a:solidFill>
                  <a:srgbClr val="0070C0"/>
                </a:solidFill>
                <a:latin typeface="Calibri"/>
                <a:cs typeface="Calibri"/>
              </a:rPr>
              <a:t>Cy 50mg/kg x 1</a:t>
            </a:r>
            <a:r>
              <a:rPr lang="en-US" sz="2400" dirty="0">
                <a:solidFill>
                  <a:srgbClr val="0070C0"/>
                </a:solidFill>
                <a:latin typeface="Calibri"/>
                <a:cs typeface="Calibri"/>
              </a:rPr>
              <a:t>, </a:t>
            </a:r>
            <a:r>
              <a:rPr lang="en-US" sz="2400" b="1" dirty="0">
                <a:solidFill>
                  <a:srgbClr val="0070C0"/>
                </a:solidFill>
                <a:latin typeface="Calibri"/>
                <a:cs typeface="Calibri"/>
              </a:rPr>
              <a:t>TBI 200</a:t>
            </a:r>
          </a:p>
          <a:p>
            <a:pPr marL="1066853" lvl="2" indent="-457223" defTabSz="609630">
              <a:buFont typeface="Arial" panose="020B0604020202020204" pitchFamily="34" charset="0"/>
              <a:buChar char="•"/>
              <a:defRPr/>
            </a:pPr>
            <a:r>
              <a:rPr lang="en-US" sz="2400" dirty="0">
                <a:solidFill>
                  <a:srgbClr val="0070C0"/>
                </a:solidFill>
                <a:latin typeface="Calibri"/>
                <a:cs typeface="Calibri"/>
              </a:rPr>
              <a:t>4/17 patients—2 early, 2 late with autoimmune </a:t>
            </a:r>
            <a:r>
              <a:rPr lang="en-US" sz="2400" dirty="0" err="1">
                <a:solidFill>
                  <a:srgbClr val="0070C0"/>
                </a:solidFill>
                <a:latin typeface="Calibri"/>
                <a:cs typeface="Calibri"/>
              </a:rPr>
              <a:t>cytopenias</a:t>
            </a:r>
            <a:endParaRPr lang="en-US" sz="2400" dirty="0">
              <a:solidFill>
                <a:srgbClr val="0070C0"/>
              </a:solidFill>
              <a:latin typeface="Calibri"/>
              <a:cs typeface="Calibri"/>
            </a:endParaRPr>
          </a:p>
          <a:p>
            <a:pPr marL="1066853" lvl="2" indent="-457223" defTabSz="609630">
              <a:buFont typeface="Arial" panose="020B0604020202020204" pitchFamily="34" charset="0"/>
              <a:buChar char="•"/>
              <a:defRPr/>
            </a:pPr>
            <a:r>
              <a:rPr lang="en-US" sz="2400" dirty="0">
                <a:solidFill>
                  <a:srgbClr val="0070C0"/>
                </a:solidFill>
                <a:latin typeface="Calibri"/>
                <a:cs typeface="Calibri"/>
              </a:rPr>
              <a:t>23.5% rejection (95% CI: [6.8, 49.9]) </a:t>
            </a:r>
          </a:p>
          <a:p>
            <a:pPr marL="609630" lvl="2" defTabSz="609630">
              <a:defRPr/>
            </a:pPr>
            <a:endParaRPr lang="en-US" sz="2400" b="1" dirty="0">
              <a:solidFill>
                <a:srgbClr val="0070C0"/>
              </a:solidFill>
              <a:latin typeface="Calibri"/>
              <a:cs typeface="Calibri"/>
            </a:endParaRPr>
          </a:p>
          <a:p>
            <a:pPr marL="1066853" lvl="2" indent="-457223" defTabSz="609630">
              <a:buFont typeface="Arial" panose="020B0604020202020204" pitchFamily="34" charset="0"/>
              <a:buChar char="•"/>
              <a:defRPr/>
            </a:pPr>
            <a:endParaRPr lang="en-US" sz="800" b="1" dirty="0">
              <a:solidFill>
                <a:srgbClr val="0070C0"/>
              </a:solidFill>
              <a:latin typeface="Calibri"/>
              <a:cs typeface="Calibri"/>
            </a:endParaRPr>
          </a:p>
          <a:p>
            <a:pPr marL="762038" lvl="1" indent="-457223" defTabSz="609630">
              <a:buFont typeface="Arial" panose="020B0604020202020204" pitchFamily="34" charset="0"/>
              <a:buChar char="•"/>
              <a:defRPr/>
            </a:pPr>
            <a:r>
              <a:rPr lang="en-US" sz="2400" dirty="0">
                <a:solidFill>
                  <a:srgbClr val="0070C0"/>
                </a:solidFill>
                <a:latin typeface="Calibri"/>
                <a:cs typeface="Calibri"/>
              </a:rPr>
              <a:t>Unpublished experience with 100mg/kg regimen at CHOP in up front SAA, no rejection in 21 patients</a:t>
            </a:r>
          </a:p>
        </p:txBody>
      </p:sp>
    </p:spTree>
    <p:extLst>
      <p:ext uri="{BB962C8B-B14F-4D97-AF65-F5344CB8AC3E}">
        <p14:creationId xmlns:p14="http://schemas.microsoft.com/office/powerpoint/2010/main" val="311955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2344302" y="118590"/>
            <a:ext cx="7503465"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Risks to Fertility/Gonadal Function with TBI or Cy</a:t>
            </a:r>
          </a:p>
        </p:txBody>
      </p:sp>
      <p:sp>
        <p:nvSpPr>
          <p:cNvPr id="8" name="Rectangle 7">
            <a:extLst>
              <a:ext uri="{FF2B5EF4-FFF2-40B4-BE49-F238E27FC236}">
                <a16:creationId xmlns:a16="http://schemas.microsoft.com/office/drawing/2014/main" id="{989E21B4-0E08-DC4D-A56F-52041F4990C6}"/>
              </a:ext>
            </a:extLst>
          </p:cNvPr>
          <p:cNvSpPr/>
          <p:nvPr/>
        </p:nvSpPr>
        <p:spPr>
          <a:xfrm>
            <a:off x="1659943" y="1029180"/>
            <a:ext cx="8712407" cy="830997"/>
          </a:xfrm>
          <a:prstGeom prst="rect">
            <a:avLst/>
          </a:prstGeom>
        </p:spPr>
        <p:txBody>
          <a:bodyPr wrap="square">
            <a:spAutoFit/>
          </a:bodyPr>
          <a:lstStyle/>
          <a:p>
            <a:pPr marL="1371669" lvl="3" indent="-457223" defTabSz="609630">
              <a:buFont typeface="Arial" panose="020B0604020202020204" pitchFamily="34" charset="0"/>
              <a:buChar char="•"/>
              <a:defRPr/>
            </a:pPr>
            <a:endParaRPr lang="en-US" sz="2400" b="1" dirty="0">
              <a:solidFill>
                <a:srgbClr val="0070C0"/>
              </a:solidFill>
              <a:latin typeface="Calibri"/>
              <a:cs typeface="Calibri"/>
            </a:endParaRPr>
          </a:p>
          <a:p>
            <a:pPr marL="1066853" lvl="2" indent="-457223" defTabSz="609630">
              <a:buFont typeface="Arial" panose="020B0604020202020204" pitchFamily="34" charset="0"/>
              <a:buChar char="•"/>
              <a:defRPr/>
            </a:pPr>
            <a:endParaRPr lang="en-US" sz="2400" b="1" dirty="0">
              <a:solidFill>
                <a:srgbClr val="0070C0"/>
              </a:solidFill>
              <a:latin typeface="Calibri"/>
              <a:cs typeface="Calibri"/>
            </a:endParaRPr>
          </a:p>
        </p:txBody>
      </p:sp>
      <p:graphicFrame>
        <p:nvGraphicFramePr>
          <p:cNvPr id="4" name="Table 4">
            <a:extLst>
              <a:ext uri="{FF2B5EF4-FFF2-40B4-BE49-F238E27FC236}">
                <a16:creationId xmlns:a16="http://schemas.microsoft.com/office/drawing/2014/main" id="{29EA7289-EF16-51E8-59B6-17ED99C4E930}"/>
              </a:ext>
            </a:extLst>
          </p:cNvPr>
          <p:cNvGraphicFramePr>
            <a:graphicFrameLocks noGrp="1"/>
          </p:cNvGraphicFramePr>
          <p:nvPr>
            <p:extLst>
              <p:ext uri="{D42A27DB-BD31-4B8C-83A1-F6EECF244321}">
                <p14:modId xmlns:p14="http://schemas.microsoft.com/office/powerpoint/2010/main" val="2284589130"/>
              </p:ext>
            </p:extLst>
          </p:nvPr>
        </p:nvGraphicFramePr>
        <p:xfrm>
          <a:off x="1962425" y="1339733"/>
          <a:ext cx="8409925" cy="3291840"/>
        </p:xfrm>
        <a:graphic>
          <a:graphicData uri="http://schemas.openxmlformats.org/drawingml/2006/table">
            <a:tbl>
              <a:tblPr firstRow="1" bandRow="1">
                <a:tableStyleId>{5C22544A-7EE6-4342-B048-85BDC9FD1C3A}</a:tableStyleId>
              </a:tblPr>
              <a:tblGrid>
                <a:gridCol w="1681985">
                  <a:extLst>
                    <a:ext uri="{9D8B030D-6E8A-4147-A177-3AD203B41FA5}">
                      <a16:colId xmlns:a16="http://schemas.microsoft.com/office/drawing/2014/main" val="3455253408"/>
                    </a:ext>
                  </a:extLst>
                </a:gridCol>
                <a:gridCol w="1681985">
                  <a:extLst>
                    <a:ext uri="{9D8B030D-6E8A-4147-A177-3AD203B41FA5}">
                      <a16:colId xmlns:a16="http://schemas.microsoft.com/office/drawing/2014/main" val="3663718208"/>
                    </a:ext>
                  </a:extLst>
                </a:gridCol>
                <a:gridCol w="1681985">
                  <a:extLst>
                    <a:ext uri="{9D8B030D-6E8A-4147-A177-3AD203B41FA5}">
                      <a16:colId xmlns:a16="http://schemas.microsoft.com/office/drawing/2014/main" val="1714232939"/>
                    </a:ext>
                  </a:extLst>
                </a:gridCol>
                <a:gridCol w="1681985">
                  <a:extLst>
                    <a:ext uri="{9D8B030D-6E8A-4147-A177-3AD203B41FA5}">
                      <a16:colId xmlns:a16="http://schemas.microsoft.com/office/drawing/2014/main" val="4003429570"/>
                    </a:ext>
                  </a:extLst>
                </a:gridCol>
                <a:gridCol w="1681985">
                  <a:extLst>
                    <a:ext uri="{9D8B030D-6E8A-4147-A177-3AD203B41FA5}">
                      <a16:colId xmlns:a16="http://schemas.microsoft.com/office/drawing/2014/main" val="1123427750"/>
                    </a:ext>
                  </a:extLst>
                </a:gridCol>
              </a:tblGrid>
              <a:tr h="370840">
                <a:tc>
                  <a:txBody>
                    <a:bodyPr/>
                    <a:lstStyle/>
                    <a:p>
                      <a:endParaRPr lang="en-US" dirty="0"/>
                    </a:p>
                  </a:txBody>
                  <a:tcPr/>
                </a:tc>
                <a:tc>
                  <a:txBody>
                    <a:bodyPr/>
                    <a:lstStyle/>
                    <a:p>
                      <a:r>
                        <a:rPr lang="en-US" dirty="0"/>
                        <a:t>Low Risk Female</a:t>
                      </a:r>
                    </a:p>
                  </a:txBody>
                  <a:tcPr/>
                </a:tc>
                <a:tc>
                  <a:txBody>
                    <a:bodyPr/>
                    <a:lstStyle/>
                    <a:p>
                      <a:r>
                        <a:rPr lang="en-US" dirty="0"/>
                        <a:t>Low Risk Male</a:t>
                      </a:r>
                    </a:p>
                  </a:txBody>
                  <a:tcPr/>
                </a:tc>
                <a:tc>
                  <a:txBody>
                    <a:bodyPr/>
                    <a:lstStyle/>
                    <a:p>
                      <a:r>
                        <a:rPr lang="en-US" dirty="0"/>
                        <a:t>High Risk Female</a:t>
                      </a:r>
                    </a:p>
                  </a:txBody>
                  <a:tcPr/>
                </a:tc>
                <a:tc>
                  <a:txBody>
                    <a:bodyPr/>
                    <a:lstStyle/>
                    <a:p>
                      <a:r>
                        <a:rPr lang="en-US" dirty="0"/>
                        <a:t>High Risk Male</a:t>
                      </a:r>
                    </a:p>
                  </a:txBody>
                  <a:tcPr/>
                </a:tc>
                <a:extLst>
                  <a:ext uri="{0D108BD9-81ED-4DB2-BD59-A6C34878D82A}">
                    <a16:rowId xmlns:a16="http://schemas.microsoft.com/office/drawing/2014/main" val="4197428217"/>
                  </a:ext>
                </a:extLst>
              </a:tr>
              <a:tr h="370840">
                <a:tc>
                  <a:txBody>
                    <a:bodyPr/>
                    <a:lstStyle/>
                    <a:p>
                      <a:r>
                        <a:rPr lang="en-US" dirty="0"/>
                        <a:t>Radiation Dose</a:t>
                      </a:r>
                    </a:p>
                  </a:txBody>
                  <a:tcPr/>
                </a:tc>
                <a:tc>
                  <a:txBody>
                    <a:bodyPr/>
                    <a:lstStyle/>
                    <a:p>
                      <a:r>
                        <a:rPr lang="en-US" b="0" i="0" u="none" strike="noStrike" dirty="0">
                          <a:solidFill>
                            <a:schemeClr val="dk1"/>
                          </a:solidFill>
                          <a:effectLst/>
                          <a:latin typeface="+mn-lt"/>
                          <a:ea typeface="+mn-ea"/>
                          <a:cs typeface="+mn-cs"/>
                        </a:rPr>
                        <a:t>Prepubertal 1-10Gy Post pubertal 1-5Gy</a:t>
                      </a:r>
                      <a:endParaRPr lang="en-US" dirty="0"/>
                    </a:p>
                  </a:txBody>
                  <a:tcPr/>
                </a:tc>
                <a:tc>
                  <a:txBody>
                    <a:bodyPr/>
                    <a:lstStyle/>
                    <a:p>
                      <a:r>
                        <a:rPr lang="en-US" b="0" i="0" u="none" strike="noStrike" dirty="0">
                          <a:solidFill>
                            <a:schemeClr val="dk1"/>
                          </a:solidFill>
                          <a:effectLst/>
                          <a:latin typeface="+mn-lt"/>
                          <a:ea typeface="+mn-ea"/>
                          <a:cs typeface="+mn-cs"/>
                        </a:rPr>
                        <a:t>0.2-0.7Gy  </a:t>
                      </a:r>
                    </a:p>
                    <a:p>
                      <a:pPr marL="0" marR="0" lvl="0" indent="0" defTabSz="914400" eaLnBrk="1" fontAlgn="auto" latinLnBrk="0" hangingPunct="1">
                        <a:lnSpc>
                          <a:spcPct val="100000"/>
                        </a:lnSpc>
                        <a:spcBef>
                          <a:spcPts val="0"/>
                        </a:spcBef>
                        <a:spcAft>
                          <a:spcPts val="0"/>
                        </a:spcAft>
                        <a:buClrTx/>
                        <a:buSzTx/>
                        <a:buFontTx/>
                        <a:buNone/>
                        <a:tabLst/>
                        <a:defRPr/>
                      </a:pPr>
                      <a:r>
                        <a:rPr lang="en-US" dirty="0"/>
                        <a:t>1-3Gy reversible azoospermia.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20Gy Failure</a:t>
                      </a:r>
                    </a:p>
                    <a:p>
                      <a:endParaRPr lang="en-US" dirty="0"/>
                    </a:p>
                  </a:txBody>
                  <a:tcPr/>
                </a:tc>
                <a:tc>
                  <a:txBody>
                    <a:bodyPr/>
                    <a:lstStyle/>
                    <a:p>
                      <a:r>
                        <a:rPr lang="en-US" b="1" dirty="0"/>
                        <a:t>&gt;3Gy risk of irreversible </a:t>
                      </a:r>
                      <a:r>
                        <a:rPr lang="en-US" dirty="0" err="1"/>
                        <a:t>azospermia</a:t>
                      </a:r>
                      <a:endParaRPr lang="en-US" dirty="0"/>
                    </a:p>
                    <a:p>
                      <a:r>
                        <a:rPr lang="en-US" dirty="0"/>
                        <a:t>20Gy Failure</a:t>
                      </a:r>
                    </a:p>
                  </a:txBody>
                  <a:tcPr/>
                </a:tc>
                <a:extLst>
                  <a:ext uri="{0D108BD9-81ED-4DB2-BD59-A6C34878D82A}">
                    <a16:rowId xmlns:a16="http://schemas.microsoft.com/office/drawing/2014/main" val="4243588017"/>
                  </a:ext>
                </a:extLst>
              </a:tr>
              <a:tr h="370840">
                <a:tc>
                  <a:txBody>
                    <a:bodyPr/>
                    <a:lstStyle/>
                    <a:p>
                      <a:r>
                        <a:rPr lang="en-US" dirty="0"/>
                        <a:t>Alkylators (</a:t>
                      </a:r>
                      <a:r>
                        <a:rPr lang="en-US" dirty="0" err="1"/>
                        <a:t>Cyclophos</a:t>
                      </a:r>
                      <a:r>
                        <a:rPr lang="en-US" dirty="0"/>
                        <a:t>- </a:t>
                      </a:r>
                      <a:r>
                        <a:rPr lang="en-US" dirty="0" err="1"/>
                        <a:t>phamide</a:t>
                      </a:r>
                      <a:r>
                        <a:rPr lang="en-US" dirty="0"/>
                        <a:t> equivalent dosing)</a:t>
                      </a:r>
                    </a:p>
                  </a:txBody>
                  <a:tcPr/>
                </a:tc>
                <a:tc>
                  <a:txBody>
                    <a:bodyPr/>
                    <a:lstStyle/>
                    <a:p>
                      <a:r>
                        <a:rPr lang="en-US" b="0" i="0" u="none" strike="noStrike" dirty="0">
                          <a:solidFill>
                            <a:schemeClr val="dk1"/>
                          </a:solidFill>
                          <a:effectLst/>
                          <a:latin typeface="+mn-lt"/>
                          <a:ea typeface="+mn-ea"/>
                          <a:cs typeface="+mn-cs"/>
                        </a:rPr>
                        <a:t>&lt;7.5g/m2 CED (250mg/kg)</a:t>
                      </a:r>
                      <a:endParaRPr lang="en-US" dirty="0"/>
                    </a:p>
                  </a:txBody>
                  <a:tcPr/>
                </a:tc>
                <a:tc>
                  <a:txBody>
                    <a:bodyPr/>
                    <a:lstStyle/>
                    <a:p>
                      <a:r>
                        <a:rPr lang="en-US" b="0" i="0" u="none" strike="noStrike" dirty="0">
                          <a:solidFill>
                            <a:schemeClr val="dk1"/>
                          </a:solidFill>
                          <a:effectLst/>
                          <a:latin typeface="+mn-lt"/>
                          <a:ea typeface="+mn-ea"/>
                          <a:cs typeface="+mn-cs"/>
                        </a:rPr>
                        <a:t>4g/m2  CED (133mg/kg)</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i="0" u="none" strike="noStrike" dirty="0">
                          <a:solidFill>
                            <a:schemeClr val="dk1"/>
                          </a:solidFill>
                          <a:effectLst/>
                          <a:latin typeface="+mn-lt"/>
                          <a:ea typeface="+mn-ea"/>
                          <a:cs typeface="+mn-cs"/>
                        </a:rPr>
                        <a:t>15g/m2 CED (500mg/kg)</a:t>
                      </a:r>
                      <a:endParaRPr 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i="0" u="none" strike="noStrike" dirty="0">
                          <a:solidFill>
                            <a:schemeClr val="dk1"/>
                          </a:solidFill>
                          <a:effectLst/>
                          <a:latin typeface="+mn-lt"/>
                          <a:ea typeface="+mn-ea"/>
                          <a:cs typeface="+mn-cs"/>
                        </a:rPr>
                        <a:t>7.5g/m2 CED (250mg/kg)</a:t>
                      </a:r>
                      <a:endParaRPr lang="en-US" dirty="0"/>
                    </a:p>
                    <a:p>
                      <a:endParaRPr lang="en-US" dirty="0"/>
                    </a:p>
                  </a:txBody>
                  <a:tcPr/>
                </a:tc>
                <a:extLst>
                  <a:ext uri="{0D108BD9-81ED-4DB2-BD59-A6C34878D82A}">
                    <a16:rowId xmlns:a16="http://schemas.microsoft.com/office/drawing/2014/main" val="1242739797"/>
                  </a:ext>
                </a:extLst>
              </a:tr>
            </a:tbl>
          </a:graphicData>
        </a:graphic>
      </p:graphicFrame>
      <p:sp>
        <p:nvSpPr>
          <p:cNvPr id="6" name="TextBox 5">
            <a:extLst>
              <a:ext uri="{FF2B5EF4-FFF2-40B4-BE49-F238E27FC236}">
                <a16:creationId xmlns:a16="http://schemas.microsoft.com/office/drawing/2014/main" id="{C84AA22E-FD36-8B35-481F-BB521CA98D05}"/>
              </a:ext>
            </a:extLst>
          </p:cNvPr>
          <p:cNvSpPr txBox="1"/>
          <p:nvPr/>
        </p:nvSpPr>
        <p:spPr>
          <a:xfrm>
            <a:off x="357809" y="4814837"/>
            <a:ext cx="11519452" cy="1569660"/>
          </a:xfrm>
          <a:prstGeom prst="rect">
            <a:avLst/>
          </a:prstGeom>
          <a:noFill/>
        </p:spPr>
        <p:txBody>
          <a:bodyPr wrap="square">
            <a:spAutoFit/>
          </a:bodyPr>
          <a:lstStyle/>
          <a:p>
            <a:r>
              <a:rPr lang="en-US" sz="1200" dirty="0">
                <a:effectLst/>
                <a:latin typeface="Open Sans" panose="020F0502020204030204" pitchFamily="34" charset="0"/>
              </a:rPr>
              <a:t>Refs:</a:t>
            </a:r>
            <a:br>
              <a:rPr lang="en-US" sz="1200" dirty="0">
                <a:effectLst/>
                <a:latin typeface="Open Sans" panose="020F0502020204030204" pitchFamily="34" charset="0"/>
              </a:rPr>
            </a:br>
            <a:r>
              <a:rPr lang="en-US" sz="1200" dirty="0">
                <a:effectLst/>
                <a:latin typeface="Open Sans" panose="020F0502020204030204" pitchFamily="34" charset="0"/>
              </a:rPr>
              <a:t>1. </a:t>
            </a:r>
            <a:r>
              <a:rPr lang="en-US" sz="1200" dirty="0" err="1">
                <a:effectLst/>
                <a:latin typeface="Open Sans" panose="020F0502020204030204" pitchFamily="34" charset="0"/>
              </a:rPr>
              <a:t>Gerstl</a:t>
            </a:r>
            <a:r>
              <a:rPr lang="en-US" sz="1200" dirty="0">
                <a:effectLst/>
                <a:latin typeface="Open Sans" panose="020F0502020204030204" pitchFamily="34" charset="0"/>
              </a:rPr>
              <a:t>, B., Sullivan, E., Chong, S., Chia, D., Wand, H., &amp; </a:t>
            </a:r>
            <a:r>
              <a:rPr lang="en-US" sz="1200" dirty="0" err="1">
                <a:effectLst/>
                <a:latin typeface="Open Sans" panose="020F0502020204030204" pitchFamily="34" charset="0"/>
              </a:rPr>
              <a:t>Anazodo</a:t>
            </a:r>
            <a:r>
              <a:rPr lang="en-US" sz="1200" dirty="0">
                <a:effectLst/>
                <a:latin typeface="Open Sans" panose="020F0502020204030204" pitchFamily="34" charset="0"/>
              </a:rPr>
              <a:t>, A. (2018). Reproductive outcomes after a childhood and adolescent young adult cancer diagnosis in female cancer survivors: a systematic review and meta-analysis. Journal of adolescent and young adult oncology, 7(6), 627-642. 2. </a:t>
            </a:r>
            <a:r>
              <a:rPr lang="en-US" sz="1200" dirty="0" err="1">
                <a:effectLst/>
                <a:latin typeface="Open Sans" panose="020B0606030504020204" pitchFamily="34" charset="0"/>
              </a:rPr>
              <a:t>Lambertini</a:t>
            </a:r>
            <a:r>
              <a:rPr lang="en-US" sz="1200" dirty="0">
                <a:effectLst/>
                <a:latin typeface="Open Sans" panose="020B0606030504020204" pitchFamily="34" charset="0"/>
              </a:rPr>
              <a:t> M, et al. (2016) Cancer and fertility preservation: international recommendations from an expert meeting. BMC Medicine. 14:1 </a:t>
            </a:r>
          </a:p>
          <a:p>
            <a:r>
              <a:rPr lang="en-US" sz="1200" dirty="0">
                <a:effectLst/>
                <a:latin typeface="Open Sans" panose="020B0606030504020204" pitchFamily="34" charset="0"/>
              </a:rPr>
              <a:t>3. </a:t>
            </a:r>
            <a:r>
              <a:rPr lang="en-US" sz="1200" dirty="0" err="1">
                <a:effectLst/>
                <a:latin typeface="Open Sans" panose="020B0606030504020204" pitchFamily="34" charset="0"/>
              </a:rPr>
              <a:t>Reinmuth</a:t>
            </a:r>
            <a:r>
              <a:rPr lang="en-US" sz="1200" dirty="0">
                <a:effectLst/>
                <a:latin typeface="Open Sans" panose="020B0606030504020204" pitchFamily="34" charset="0"/>
              </a:rPr>
              <a:t> S, et al. (2013) Impact of chemotherapy and radiotherapy in childhood on fertility in adulthood: the </a:t>
            </a:r>
            <a:r>
              <a:rPr lang="en-US" sz="1200" dirty="0" err="1">
                <a:effectLst/>
                <a:latin typeface="Open Sans" panose="020B0606030504020204" pitchFamily="34" charset="0"/>
              </a:rPr>
              <a:t>feCt</a:t>
            </a:r>
            <a:r>
              <a:rPr lang="en-US" sz="1200" dirty="0">
                <a:effectLst/>
                <a:latin typeface="Open Sans" panose="020B0606030504020204" pitchFamily="34" charset="0"/>
              </a:rPr>
              <a:t>-survey of childhood cancer survivors in Germany. J Cancer Res Clin Oncol. 139(12):2071-8.</a:t>
            </a:r>
          </a:p>
          <a:p>
            <a:r>
              <a:rPr lang="en-US" sz="1200" dirty="0">
                <a:latin typeface="Open Sans" panose="020B0606030504020204" pitchFamily="34" charset="0"/>
              </a:rPr>
              <a:t>4. </a:t>
            </a:r>
            <a:r>
              <a:rPr lang="en-US" sz="1200" dirty="0">
                <a:effectLst/>
                <a:latin typeface="Open Sans" panose="020B0606030504020204" pitchFamily="34" charset="0"/>
              </a:rPr>
              <a:t>Hudson, M. M. (2010). Reproductive outcomes for survivors of childhood cancer. Obstetrics and gynecology, 116(5), 1171.</a:t>
            </a:r>
          </a:p>
          <a:p>
            <a:r>
              <a:rPr lang="en-US" sz="1200" dirty="0">
                <a:latin typeface="Open Sans" panose="020B0606030504020204" pitchFamily="34" charset="0"/>
              </a:rPr>
              <a:t>5. </a:t>
            </a:r>
            <a:r>
              <a:rPr lang="en-US" sz="1200" dirty="0" err="1">
                <a:effectLst/>
                <a:latin typeface="Open Sans" panose="020B0606030504020204" pitchFamily="34" charset="0"/>
              </a:rPr>
              <a:t>Gracia</a:t>
            </a:r>
            <a:r>
              <a:rPr lang="en-US" sz="1200" dirty="0">
                <a:effectLst/>
                <a:latin typeface="Open Sans" panose="020B0606030504020204" pitchFamily="34" charset="0"/>
              </a:rPr>
              <a:t>, C. R., &amp; Ginsberg, J. P. (2007). Fertility risk in pediatric and adolescent cancers. </a:t>
            </a:r>
            <a:r>
              <a:rPr lang="en-US" sz="1200" dirty="0" err="1">
                <a:effectLst/>
                <a:latin typeface="Open Sans" panose="020B0606030504020204" pitchFamily="34" charset="0"/>
              </a:rPr>
              <a:t>Oncofertility</a:t>
            </a:r>
            <a:r>
              <a:rPr lang="en-US" sz="1200" dirty="0">
                <a:effectLst/>
                <a:latin typeface="Open Sans" panose="020B0606030504020204" pitchFamily="34" charset="0"/>
              </a:rPr>
              <a:t> Fertility Preservation for Cancer Survivors, 57-72.</a:t>
            </a:r>
            <a:endParaRPr lang="en-US" sz="1200" dirty="0"/>
          </a:p>
        </p:txBody>
      </p:sp>
    </p:spTree>
    <p:extLst>
      <p:ext uri="{BB962C8B-B14F-4D97-AF65-F5344CB8AC3E}">
        <p14:creationId xmlns:p14="http://schemas.microsoft.com/office/powerpoint/2010/main" val="312776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37862" y="338910"/>
            <a:ext cx="8268676" cy="1143000"/>
          </a:xfrm>
        </p:spPr>
        <p:txBody>
          <a:bodyPr>
            <a:noAutofit/>
          </a:bodyPr>
          <a:lstStyle/>
          <a:p>
            <a:r>
              <a:rPr lang="en-US" sz="2667" dirty="0"/>
              <a:t>Marrow Failure:  Sustained decrease in two of the three major parts of BM: WBC, blood or platelets</a:t>
            </a:r>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440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3059" y="2193271"/>
            <a:ext cx="4256763" cy="3192572"/>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1119737" y="2281194"/>
            <a:ext cx="4364527" cy="2976605"/>
          </a:xfrm>
          <a:prstGeom prst="rect">
            <a:avLst/>
          </a:prstGeom>
        </p:spPr>
      </p:pic>
    </p:spTree>
    <p:extLst>
      <p:ext uri="{BB962C8B-B14F-4D97-AF65-F5344CB8AC3E}">
        <p14:creationId xmlns:p14="http://schemas.microsoft.com/office/powerpoint/2010/main" val="3269531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00607" y="76200"/>
            <a:ext cx="3694579" cy="1465384"/>
          </a:xfrm>
          <a:prstGeom prst="rect">
            <a:avLst/>
          </a:prstGeom>
        </p:spPr>
      </p:pic>
      <p:sp>
        <p:nvSpPr>
          <p:cNvPr id="3" name="object 3"/>
          <p:cNvSpPr txBox="1">
            <a:spLocks noGrp="1"/>
          </p:cNvSpPr>
          <p:nvPr>
            <p:ph type="title"/>
          </p:nvPr>
        </p:nvSpPr>
        <p:spPr>
          <a:xfrm>
            <a:off x="1186822" y="1600200"/>
            <a:ext cx="9818793" cy="1108916"/>
          </a:xfrm>
          <a:prstGeom prst="rect">
            <a:avLst/>
          </a:prstGeom>
        </p:spPr>
        <p:txBody>
          <a:bodyPr vert="horz" wrap="square" lIns="0" tIns="8467" rIns="0" bIns="0" rtlCol="0">
            <a:spAutoFit/>
          </a:bodyPr>
          <a:lstStyle/>
          <a:p>
            <a:pPr marL="8467" marR="3387" indent="-423" algn="ctr">
              <a:lnSpc>
                <a:spcPct val="115199"/>
              </a:lnSpc>
              <a:spcBef>
                <a:spcPts val="67"/>
              </a:spcBef>
            </a:pPr>
            <a:r>
              <a:rPr sz="2133" spc="-70" dirty="0"/>
              <a:t>A </a:t>
            </a:r>
            <a:r>
              <a:rPr sz="2133" spc="10" dirty="0"/>
              <a:t>Phase </a:t>
            </a:r>
            <a:r>
              <a:rPr sz="2133" spc="110" dirty="0"/>
              <a:t>III </a:t>
            </a:r>
            <a:r>
              <a:rPr sz="2133" spc="43" dirty="0"/>
              <a:t>Randomized </a:t>
            </a:r>
            <a:r>
              <a:rPr sz="2133" spc="53" dirty="0"/>
              <a:t>Trial </a:t>
            </a:r>
            <a:r>
              <a:rPr sz="2133" spc="37" dirty="0"/>
              <a:t>Comparing </a:t>
            </a:r>
            <a:r>
              <a:rPr sz="2133" spc="93" dirty="0"/>
              <a:t>Unrelated </a:t>
            </a:r>
            <a:r>
              <a:rPr sz="2133" spc="57" dirty="0"/>
              <a:t>Donor </a:t>
            </a:r>
            <a:r>
              <a:rPr sz="2133" spc="17" dirty="0"/>
              <a:t>Bone </a:t>
            </a:r>
            <a:r>
              <a:rPr sz="2133" spc="130" dirty="0"/>
              <a:t>Marrow </a:t>
            </a:r>
            <a:r>
              <a:rPr sz="2133" spc="133" dirty="0"/>
              <a:t> </a:t>
            </a:r>
            <a:r>
              <a:rPr sz="2133" spc="73" dirty="0"/>
              <a:t>Transplantation</a:t>
            </a:r>
            <a:r>
              <a:rPr sz="2133" spc="-40" dirty="0"/>
              <a:t> </a:t>
            </a:r>
            <a:r>
              <a:rPr sz="2133" spc="130" dirty="0"/>
              <a:t>with</a:t>
            </a:r>
            <a:r>
              <a:rPr sz="2133" spc="-37" dirty="0"/>
              <a:t> </a:t>
            </a:r>
            <a:r>
              <a:rPr sz="2133" spc="127" dirty="0"/>
              <a:t>Immune</a:t>
            </a:r>
            <a:r>
              <a:rPr sz="2133" spc="-40" dirty="0"/>
              <a:t> </a:t>
            </a:r>
            <a:r>
              <a:rPr sz="2133" dirty="0"/>
              <a:t>Suppressive</a:t>
            </a:r>
            <a:r>
              <a:rPr sz="2133" spc="-37" dirty="0"/>
              <a:t> </a:t>
            </a:r>
            <a:r>
              <a:rPr sz="2133" spc="57" dirty="0"/>
              <a:t>Therapy</a:t>
            </a:r>
            <a:r>
              <a:rPr sz="2133" spc="-40" dirty="0"/>
              <a:t> </a:t>
            </a:r>
            <a:r>
              <a:rPr sz="2133" spc="87" dirty="0"/>
              <a:t>for</a:t>
            </a:r>
            <a:r>
              <a:rPr sz="2133" spc="-37" dirty="0"/>
              <a:t> </a:t>
            </a:r>
            <a:r>
              <a:rPr sz="2133" spc="100" dirty="0"/>
              <a:t>Newly</a:t>
            </a:r>
            <a:r>
              <a:rPr sz="2133" spc="-40" dirty="0"/>
              <a:t> </a:t>
            </a:r>
            <a:r>
              <a:rPr sz="2133" spc="20" dirty="0"/>
              <a:t>Diagnosed </a:t>
            </a:r>
            <a:r>
              <a:rPr sz="2133" spc="-583" dirty="0"/>
              <a:t> </a:t>
            </a:r>
            <a:r>
              <a:rPr sz="2133" spc="53" dirty="0"/>
              <a:t>Pediatric</a:t>
            </a:r>
            <a:r>
              <a:rPr sz="2133" spc="-40" dirty="0"/>
              <a:t> </a:t>
            </a:r>
            <a:r>
              <a:rPr sz="2133" spc="80" dirty="0"/>
              <a:t>and</a:t>
            </a:r>
            <a:r>
              <a:rPr sz="2133" spc="-40" dirty="0"/>
              <a:t> </a:t>
            </a:r>
            <a:r>
              <a:rPr sz="2133" dirty="0"/>
              <a:t>Young</a:t>
            </a:r>
            <a:r>
              <a:rPr sz="2133" spc="-40" dirty="0"/>
              <a:t> </a:t>
            </a:r>
            <a:r>
              <a:rPr sz="2133" spc="67" dirty="0"/>
              <a:t>Adult</a:t>
            </a:r>
            <a:r>
              <a:rPr sz="2133" spc="-37" dirty="0"/>
              <a:t> </a:t>
            </a:r>
            <a:r>
              <a:rPr sz="2133" spc="63" dirty="0"/>
              <a:t>Patients</a:t>
            </a:r>
            <a:r>
              <a:rPr sz="2133" spc="-40" dirty="0"/>
              <a:t> </a:t>
            </a:r>
            <a:r>
              <a:rPr sz="2133" spc="130" dirty="0"/>
              <a:t>with</a:t>
            </a:r>
            <a:r>
              <a:rPr sz="2133" spc="-40" dirty="0"/>
              <a:t> </a:t>
            </a:r>
            <a:r>
              <a:rPr sz="2133" spc="20" dirty="0"/>
              <a:t>Severe</a:t>
            </a:r>
            <a:r>
              <a:rPr sz="2133" spc="-40" dirty="0"/>
              <a:t> </a:t>
            </a:r>
            <a:r>
              <a:rPr sz="2133" spc="20" dirty="0"/>
              <a:t>Aplastic</a:t>
            </a:r>
            <a:r>
              <a:rPr sz="2133" spc="-37" dirty="0"/>
              <a:t> </a:t>
            </a:r>
            <a:r>
              <a:rPr sz="2133" spc="73" dirty="0"/>
              <a:t>Anemia</a:t>
            </a:r>
            <a:endParaRPr sz="2133" dirty="0"/>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2711273" y="5838599"/>
            <a:ext cx="6877427" cy="666749"/>
          </a:xfrm>
          <a:prstGeom prst="rect">
            <a:avLst/>
          </a:prstGeom>
        </p:spPr>
      </p:pic>
      <p:sp>
        <p:nvSpPr>
          <p:cNvPr id="6" name="TextBox 5">
            <a:extLst>
              <a:ext uri="{FF2B5EF4-FFF2-40B4-BE49-F238E27FC236}">
                <a16:creationId xmlns:a16="http://schemas.microsoft.com/office/drawing/2014/main" id="{59770076-0618-8AB8-5A11-16F1322F08D0}"/>
              </a:ext>
            </a:extLst>
          </p:cNvPr>
          <p:cNvSpPr txBox="1"/>
          <p:nvPr/>
        </p:nvSpPr>
        <p:spPr>
          <a:xfrm>
            <a:off x="1186822" y="5207000"/>
            <a:ext cx="9819229" cy="830997"/>
          </a:xfrm>
          <a:prstGeom prst="rect">
            <a:avLst/>
          </a:prstGeom>
          <a:noFill/>
        </p:spPr>
        <p:txBody>
          <a:bodyPr wrap="square" rtlCol="0">
            <a:spAutoFit/>
          </a:bodyPr>
          <a:lstStyle/>
          <a:p>
            <a:pPr algn="ctr" defTabSz="609630"/>
            <a:r>
              <a:rPr lang="en-US" sz="1600" spc="7" dirty="0">
                <a:solidFill>
                  <a:prstClr val="black"/>
                </a:solidFill>
                <a:latin typeface="Microsoft Sans Serif"/>
                <a:cs typeface="Microsoft Sans Serif"/>
              </a:rPr>
              <a:t>Sponsored </a:t>
            </a:r>
            <a:r>
              <a:rPr lang="en-US" sz="1600" spc="-3" dirty="0">
                <a:solidFill>
                  <a:prstClr val="black"/>
                </a:solidFill>
                <a:latin typeface="Microsoft Sans Serif"/>
                <a:cs typeface="Microsoft Sans Serif"/>
              </a:rPr>
              <a:t>by </a:t>
            </a:r>
            <a:r>
              <a:rPr lang="en-US" sz="1600" spc="40" dirty="0">
                <a:solidFill>
                  <a:prstClr val="black"/>
                </a:solidFill>
                <a:latin typeface="Microsoft Sans Serif"/>
                <a:cs typeface="Microsoft Sans Serif"/>
              </a:rPr>
              <a:t>the </a:t>
            </a:r>
            <a:r>
              <a:rPr lang="en-US" sz="1600" spc="7" dirty="0">
                <a:solidFill>
                  <a:prstClr val="black"/>
                </a:solidFill>
                <a:latin typeface="Microsoft Sans Serif"/>
                <a:cs typeface="Microsoft Sans Serif"/>
              </a:rPr>
              <a:t>National </a:t>
            </a:r>
            <a:r>
              <a:rPr lang="en-US" sz="1600" spc="17" dirty="0">
                <a:solidFill>
                  <a:prstClr val="black"/>
                </a:solidFill>
                <a:latin typeface="Microsoft Sans Serif"/>
                <a:cs typeface="Microsoft Sans Serif"/>
              </a:rPr>
              <a:t>Institutes </a:t>
            </a:r>
            <a:r>
              <a:rPr lang="en-US" sz="1600" spc="37" dirty="0">
                <a:solidFill>
                  <a:prstClr val="black"/>
                </a:solidFill>
                <a:latin typeface="Microsoft Sans Serif"/>
                <a:cs typeface="Microsoft Sans Serif"/>
              </a:rPr>
              <a:t>of </a:t>
            </a:r>
            <a:r>
              <a:rPr lang="en-US" sz="1600" spc="10" dirty="0">
                <a:solidFill>
                  <a:prstClr val="black"/>
                </a:solidFill>
                <a:latin typeface="Microsoft Sans Serif"/>
                <a:cs typeface="Microsoft Sans Serif"/>
              </a:rPr>
              <a:t>Health </a:t>
            </a:r>
            <a:r>
              <a:rPr lang="en-US" sz="1600" spc="-50" dirty="0">
                <a:solidFill>
                  <a:prstClr val="black"/>
                </a:solidFill>
                <a:latin typeface="Microsoft Sans Serif"/>
                <a:cs typeface="Microsoft Sans Serif"/>
              </a:rPr>
              <a:t>(NIH) </a:t>
            </a:r>
            <a:r>
              <a:rPr lang="en-US" sz="1600" spc="7" dirty="0">
                <a:solidFill>
                  <a:prstClr val="black"/>
                </a:solidFill>
                <a:latin typeface="Microsoft Sans Serif"/>
                <a:cs typeface="Microsoft Sans Serif"/>
              </a:rPr>
              <a:t>National </a:t>
            </a:r>
            <a:r>
              <a:rPr lang="en-US" sz="1600" dirty="0">
                <a:solidFill>
                  <a:prstClr val="black"/>
                </a:solidFill>
                <a:latin typeface="Microsoft Sans Serif"/>
                <a:cs typeface="Microsoft Sans Serif"/>
              </a:rPr>
              <a:t>Heart, </a:t>
            </a:r>
            <a:r>
              <a:rPr lang="en-US" sz="1600" spc="-27" dirty="0">
                <a:solidFill>
                  <a:prstClr val="black"/>
                </a:solidFill>
                <a:latin typeface="Microsoft Sans Serif"/>
                <a:cs typeface="Microsoft Sans Serif"/>
              </a:rPr>
              <a:t>Lung, </a:t>
            </a:r>
            <a:r>
              <a:rPr lang="en-US" sz="1600" spc="20" dirty="0">
                <a:solidFill>
                  <a:prstClr val="black"/>
                </a:solidFill>
                <a:latin typeface="Microsoft Sans Serif"/>
                <a:cs typeface="Microsoft Sans Serif"/>
              </a:rPr>
              <a:t>and </a:t>
            </a:r>
            <a:r>
              <a:rPr lang="en-US" sz="1600" spc="13" dirty="0">
                <a:solidFill>
                  <a:prstClr val="black"/>
                </a:solidFill>
                <a:latin typeface="Microsoft Sans Serif"/>
                <a:cs typeface="Microsoft Sans Serif"/>
              </a:rPr>
              <a:t>Blood </a:t>
            </a:r>
            <a:r>
              <a:rPr lang="en-US" sz="1600" spc="23" dirty="0">
                <a:solidFill>
                  <a:prstClr val="black"/>
                </a:solidFill>
                <a:latin typeface="Microsoft Sans Serif"/>
                <a:cs typeface="Microsoft Sans Serif"/>
              </a:rPr>
              <a:t>Institute </a:t>
            </a:r>
            <a:r>
              <a:rPr lang="en-US" sz="1600" spc="-57" dirty="0">
                <a:solidFill>
                  <a:prstClr val="black"/>
                </a:solidFill>
                <a:latin typeface="Microsoft Sans Serif"/>
                <a:cs typeface="Microsoft Sans Serif"/>
              </a:rPr>
              <a:t>(NHLBI) </a:t>
            </a:r>
            <a:r>
              <a:rPr lang="en-US" sz="1600" spc="-400" dirty="0">
                <a:solidFill>
                  <a:prstClr val="black"/>
                </a:solidFill>
                <a:latin typeface="Microsoft Sans Serif"/>
                <a:cs typeface="Microsoft Sans Serif"/>
              </a:rPr>
              <a:t> </a:t>
            </a:r>
            <a:r>
              <a:rPr lang="en-US" sz="1600" spc="3" dirty="0">
                <a:solidFill>
                  <a:prstClr val="black"/>
                </a:solidFill>
                <a:latin typeface="Microsoft Sans Serif"/>
                <a:cs typeface="Microsoft Sans Serif"/>
              </a:rPr>
              <a:t>In</a:t>
            </a:r>
            <a:r>
              <a:rPr lang="en-US" sz="1600" spc="-10" dirty="0">
                <a:solidFill>
                  <a:prstClr val="black"/>
                </a:solidFill>
                <a:latin typeface="Microsoft Sans Serif"/>
                <a:cs typeface="Microsoft Sans Serif"/>
              </a:rPr>
              <a:t> </a:t>
            </a:r>
            <a:r>
              <a:rPr lang="en-US" sz="1600" spc="30" dirty="0">
                <a:solidFill>
                  <a:prstClr val="black"/>
                </a:solidFill>
                <a:latin typeface="Microsoft Sans Serif"/>
                <a:cs typeface="Microsoft Sans Serif"/>
              </a:rPr>
              <a:t>partnership</a:t>
            </a:r>
            <a:r>
              <a:rPr lang="en-US" sz="1600" spc="-7" dirty="0">
                <a:solidFill>
                  <a:prstClr val="black"/>
                </a:solidFill>
                <a:latin typeface="Microsoft Sans Serif"/>
                <a:cs typeface="Microsoft Sans Serif"/>
              </a:rPr>
              <a:t> </a:t>
            </a:r>
            <a:r>
              <a:rPr lang="en-US" sz="1600" spc="30" dirty="0">
                <a:solidFill>
                  <a:prstClr val="black"/>
                </a:solidFill>
                <a:latin typeface="Microsoft Sans Serif"/>
                <a:cs typeface="Microsoft Sans Serif"/>
              </a:rPr>
              <a:t>with</a:t>
            </a:r>
            <a:r>
              <a:rPr lang="en-US" sz="1600" spc="-7" dirty="0">
                <a:solidFill>
                  <a:prstClr val="black"/>
                </a:solidFill>
                <a:latin typeface="Microsoft Sans Serif"/>
                <a:cs typeface="Microsoft Sans Serif"/>
              </a:rPr>
              <a:t> </a:t>
            </a:r>
            <a:r>
              <a:rPr lang="en-US" sz="1600" spc="40" dirty="0">
                <a:solidFill>
                  <a:prstClr val="black"/>
                </a:solidFill>
                <a:latin typeface="Microsoft Sans Serif"/>
                <a:cs typeface="Microsoft Sans Serif"/>
              </a:rPr>
              <a:t>the</a:t>
            </a:r>
            <a:r>
              <a:rPr lang="en-US" sz="1600" spc="-7" dirty="0">
                <a:solidFill>
                  <a:prstClr val="black"/>
                </a:solidFill>
                <a:latin typeface="Microsoft Sans Serif"/>
                <a:cs typeface="Microsoft Sans Serif"/>
              </a:rPr>
              <a:t> </a:t>
            </a:r>
            <a:r>
              <a:rPr lang="en-US" sz="1600" spc="3" dirty="0">
                <a:solidFill>
                  <a:prstClr val="black"/>
                </a:solidFill>
                <a:latin typeface="Microsoft Sans Serif"/>
                <a:cs typeface="Microsoft Sans Serif"/>
              </a:rPr>
              <a:t>Center</a:t>
            </a:r>
            <a:r>
              <a:rPr lang="en-US" sz="1600" spc="-10" dirty="0">
                <a:solidFill>
                  <a:prstClr val="black"/>
                </a:solidFill>
                <a:latin typeface="Microsoft Sans Serif"/>
                <a:cs typeface="Microsoft Sans Serif"/>
              </a:rPr>
              <a:t> </a:t>
            </a:r>
            <a:r>
              <a:rPr lang="en-US" sz="1600" spc="50" dirty="0">
                <a:solidFill>
                  <a:prstClr val="black"/>
                </a:solidFill>
                <a:latin typeface="Microsoft Sans Serif"/>
                <a:cs typeface="Microsoft Sans Serif"/>
              </a:rPr>
              <a:t>for</a:t>
            </a:r>
            <a:r>
              <a:rPr lang="en-US" sz="1600" spc="-7" dirty="0">
                <a:solidFill>
                  <a:prstClr val="black"/>
                </a:solidFill>
                <a:latin typeface="Microsoft Sans Serif"/>
                <a:cs typeface="Microsoft Sans Serif"/>
              </a:rPr>
              <a:t> </a:t>
            </a:r>
            <a:r>
              <a:rPr lang="en-US" sz="1600" spc="20" dirty="0">
                <a:solidFill>
                  <a:prstClr val="black"/>
                </a:solidFill>
                <a:latin typeface="Microsoft Sans Serif"/>
                <a:cs typeface="Microsoft Sans Serif"/>
              </a:rPr>
              <a:t>International</a:t>
            </a:r>
            <a:r>
              <a:rPr lang="en-US" sz="1600" spc="-7" dirty="0">
                <a:solidFill>
                  <a:prstClr val="black"/>
                </a:solidFill>
                <a:latin typeface="Microsoft Sans Serif"/>
                <a:cs typeface="Microsoft Sans Serif"/>
              </a:rPr>
              <a:t> </a:t>
            </a:r>
            <a:r>
              <a:rPr lang="en-US" sz="1600" spc="13" dirty="0">
                <a:solidFill>
                  <a:prstClr val="black"/>
                </a:solidFill>
                <a:latin typeface="Microsoft Sans Serif"/>
                <a:cs typeface="Microsoft Sans Serif"/>
              </a:rPr>
              <a:t>Blood</a:t>
            </a:r>
            <a:r>
              <a:rPr lang="en-US" sz="1600" spc="-7" dirty="0">
                <a:solidFill>
                  <a:prstClr val="black"/>
                </a:solidFill>
                <a:latin typeface="Microsoft Sans Serif"/>
                <a:cs typeface="Microsoft Sans Serif"/>
              </a:rPr>
              <a:t> </a:t>
            </a:r>
            <a:r>
              <a:rPr lang="en-US" sz="1600" spc="20" dirty="0">
                <a:solidFill>
                  <a:prstClr val="black"/>
                </a:solidFill>
                <a:latin typeface="Microsoft Sans Serif"/>
                <a:cs typeface="Microsoft Sans Serif"/>
              </a:rPr>
              <a:t>and</a:t>
            </a:r>
            <a:r>
              <a:rPr lang="en-US" sz="1600" spc="-7" dirty="0">
                <a:solidFill>
                  <a:prstClr val="black"/>
                </a:solidFill>
                <a:latin typeface="Microsoft Sans Serif"/>
                <a:cs typeface="Microsoft Sans Serif"/>
              </a:rPr>
              <a:t> </a:t>
            </a:r>
            <a:r>
              <a:rPr lang="en-US" sz="1600" spc="33" dirty="0">
                <a:solidFill>
                  <a:prstClr val="black"/>
                </a:solidFill>
                <a:latin typeface="Microsoft Sans Serif"/>
                <a:cs typeface="Microsoft Sans Serif"/>
              </a:rPr>
              <a:t>Marrow</a:t>
            </a:r>
            <a:r>
              <a:rPr lang="en-US" sz="1600" spc="-10" dirty="0">
                <a:solidFill>
                  <a:prstClr val="black"/>
                </a:solidFill>
                <a:latin typeface="Microsoft Sans Serif"/>
                <a:cs typeface="Microsoft Sans Serif"/>
              </a:rPr>
              <a:t> </a:t>
            </a:r>
            <a:r>
              <a:rPr lang="en-US" sz="1600" spc="3" dirty="0">
                <a:solidFill>
                  <a:prstClr val="black"/>
                </a:solidFill>
                <a:latin typeface="Microsoft Sans Serif"/>
                <a:cs typeface="Microsoft Sans Serif"/>
              </a:rPr>
              <a:t>Transplant</a:t>
            </a:r>
            <a:r>
              <a:rPr lang="en-US" sz="1600" spc="-7" dirty="0">
                <a:solidFill>
                  <a:prstClr val="black"/>
                </a:solidFill>
                <a:latin typeface="Microsoft Sans Serif"/>
                <a:cs typeface="Microsoft Sans Serif"/>
              </a:rPr>
              <a:t> </a:t>
            </a:r>
            <a:r>
              <a:rPr lang="en-US" sz="1600" spc="-30" dirty="0">
                <a:solidFill>
                  <a:prstClr val="black"/>
                </a:solidFill>
                <a:latin typeface="Microsoft Sans Serif"/>
                <a:cs typeface="Microsoft Sans Serif"/>
              </a:rPr>
              <a:t>Research</a:t>
            </a:r>
            <a:r>
              <a:rPr lang="en-US" sz="1600" spc="-7" dirty="0">
                <a:solidFill>
                  <a:prstClr val="black"/>
                </a:solidFill>
                <a:latin typeface="Microsoft Sans Serif"/>
                <a:cs typeface="Microsoft Sans Serif"/>
              </a:rPr>
              <a:t> </a:t>
            </a:r>
            <a:r>
              <a:rPr lang="en-US" sz="1600" spc="-97" dirty="0">
                <a:solidFill>
                  <a:prstClr val="black"/>
                </a:solidFill>
                <a:latin typeface="Microsoft Sans Serif"/>
                <a:cs typeface="Microsoft Sans Serif"/>
              </a:rPr>
              <a:t>(CIBMTR)</a:t>
            </a:r>
            <a:endParaRPr lang="en-US" sz="1600" dirty="0">
              <a:solidFill>
                <a:prstClr val="black"/>
              </a:solidFill>
              <a:latin typeface="Microsoft Sans Serif"/>
              <a:cs typeface="Microsoft Sans Serif"/>
            </a:endParaRPr>
          </a:p>
          <a:p>
            <a:pPr algn="ctr" defTabSz="609630"/>
            <a:endParaRPr lang="en-US" sz="1600" dirty="0">
              <a:solidFill>
                <a:prstClr val="black"/>
              </a:solidFill>
              <a:latin typeface="Calibri"/>
            </a:endParaRPr>
          </a:p>
        </p:txBody>
      </p:sp>
      <p:sp>
        <p:nvSpPr>
          <p:cNvPr id="7" name="TextBox 6">
            <a:extLst>
              <a:ext uri="{FF2B5EF4-FFF2-40B4-BE49-F238E27FC236}">
                <a16:creationId xmlns:a16="http://schemas.microsoft.com/office/drawing/2014/main" id="{A2A6FDB5-19A1-49A7-BADF-388054087361}"/>
              </a:ext>
            </a:extLst>
          </p:cNvPr>
          <p:cNvSpPr txBox="1"/>
          <p:nvPr/>
        </p:nvSpPr>
        <p:spPr>
          <a:xfrm>
            <a:off x="2494547" y="2846546"/>
            <a:ext cx="2871911" cy="1426288"/>
          </a:xfrm>
          <a:prstGeom prst="rect">
            <a:avLst/>
          </a:prstGeom>
          <a:noFill/>
        </p:spPr>
        <p:txBody>
          <a:bodyPr wrap="square" rtlCol="0">
            <a:spAutoFit/>
          </a:bodyPr>
          <a:lstStyle/>
          <a:p>
            <a:pPr algn="ctr" defTabSz="609630"/>
            <a:r>
              <a:rPr lang="en-US" sz="1867" b="1" spc="30" dirty="0">
                <a:solidFill>
                  <a:prstClr val="black"/>
                </a:solidFill>
                <a:latin typeface="Arial"/>
                <a:cs typeface="Arial"/>
              </a:rPr>
              <a:t>Principal</a:t>
            </a:r>
            <a:r>
              <a:rPr lang="en-US" sz="1867" b="1" spc="-80" dirty="0">
                <a:solidFill>
                  <a:prstClr val="black"/>
                </a:solidFill>
                <a:latin typeface="Arial"/>
                <a:cs typeface="Arial"/>
              </a:rPr>
              <a:t> </a:t>
            </a:r>
            <a:r>
              <a:rPr lang="en-US" sz="1867" b="1" spc="40" dirty="0">
                <a:solidFill>
                  <a:prstClr val="black"/>
                </a:solidFill>
                <a:latin typeface="Arial"/>
                <a:cs typeface="Arial"/>
              </a:rPr>
              <a:t>Investigators </a:t>
            </a:r>
            <a:r>
              <a:rPr lang="en-US" sz="1867" b="1" spc="-453" dirty="0">
                <a:solidFill>
                  <a:prstClr val="black"/>
                </a:solidFill>
                <a:latin typeface="Arial"/>
                <a:cs typeface="Arial"/>
              </a:rPr>
              <a:t> </a:t>
            </a:r>
            <a:r>
              <a:rPr lang="en-US" sz="1867" spc="-3" dirty="0">
                <a:solidFill>
                  <a:prstClr val="black"/>
                </a:solidFill>
                <a:latin typeface="Microsoft Sans Serif"/>
                <a:cs typeface="Microsoft Sans Serif"/>
              </a:rPr>
              <a:t>Michael</a:t>
            </a:r>
            <a:r>
              <a:rPr lang="en-US" sz="1867" spc="-17" dirty="0">
                <a:solidFill>
                  <a:prstClr val="black"/>
                </a:solidFill>
                <a:latin typeface="Microsoft Sans Serif"/>
                <a:cs typeface="Microsoft Sans Serif"/>
              </a:rPr>
              <a:t> </a:t>
            </a:r>
            <a:r>
              <a:rPr lang="en-US" sz="1867" spc="-93" dirty="0">
                <a:solidFill>
                  <a:prstClr val="black"/>
                </a:solidFill>
                <a:latin typeface="Microsoft Sans Serif"/>
                <a:cs typeface="Microsoft Sans Serif"/>
              </a:rPr>
              <a:t>A.</a:t>
            </a:r>
            <a:r>
              <a:rPr lang="en-US" sz="1867" spc="-13" dirty="0">
                <a:solidFill>
                  <a:prstClr val="black"/>
                </a:solidFill>
                <a:latin typeface="Microsoft Sans Serif"/>
                <a:cs typeface="Microsoft Sans Serif"/>
              </a:rPr>
              <a:t> </a:t>
            </a:r>
            <a:r>
              <a:rPr lang="en-US" sz="1867" spc="-10" dirty="0">
                <a:solidFill>
                  <a:prstClr val="black"/>
                </a:solidFill>
                <a:latin typeface="Microsoft Sans Serif"/>
                <a:cs typeface="Microsoft Sans Serif"/>
              </a:rPr>
              <a:t>Pulsipher,</a:t>
            </a:r>
            <a:r>
              <a:rPr lang="en-US" sz="1867" spc="-17" dirty="0">
                <a:solidFill>
                  <a:prstClr val="black"/>
                </a:solidFill>
                <a:latin typeface="Microsoft Sans Serif"/>
                <a:cs typeface="Microsoft Sans Serif"/>
              </a:rPr>
              <a:t> </a:t>
            </a:r>
            <a:r>
              <a:rPr lang="en-US" sz="1867" spc="7" dirty="0">
                <a:solidFill>
                  <a:prstClr val="black"/>
                </a:solidFill>
                <a:latin typeface="Microsoft Sans Serif"/>
                <a:cs typeface="Microsoft Sans Serif"/>
              </a:rPr>
              <a:t>MD </a:t>
            </a:r>
            <a:r>
              <a:rPr lang="en-US" sz="1867" spc="-430" dirty="0">
                <a:solidFill>
                  <a:prstClr val="black"/>
                </a:solidFill>
                <a:latin typeface="Microsoft Sans Serif"/>
                <a:cs typeface="Microsoft Sans Serif"/>
              </a:rPr>
              <a:t> </a:t>
            </a:r>
            <a:r>
              <a:rPr lang="en-US" sz="1867" spc="20" dirty="0">
                <a:solidFill>
                  <a:prstClr val="black"/>
                </a:solidFill>
                <a:latin typeface="Microsoft Sans Serif"/>
                <a:cs typeface="Microsoft Sans Serif"/>
              </a:rPr>
              <a:t>Bronwen</a:t>
            </a:r>
            <a:r>
              <a:rPr lang="en-US" sz="1867" spc="3" dirty="0">
                <a:solidFill>
                  <a:prstClr val="black"/>
                </a:solidFill>
                <a:latin typeface="Microsoft Sans Serif"/>
                <a:cs typeface="Microsoft Sans Serif"/>
              </a:rPr>
              <a:t> </a:t>
            </a:r>
            <a:r>
              <a:rPr lang="en-US" sz="1867" spc="-63" dirty="0">
                <a:solidFill>
                  <a:prstClr val="black"/>
                </a:solidFill>
                <a:latin typeface="Microsoft Sans Serif"/>
                <a:cs typeface="Microsoft Sans Serif"/>
              </a:rPr>
              <a:t>Shaw,</a:t>
            </a:r>
            <a:r>
              <a:rPr lang="en-US" sz="1867" spc="7" dirty="0">
                <a:solidFill>
                  <a:prstClr val="black"/>
                </a:solidFill>
                <a:latin typeface="Microsoft Sans Serif"/>
                <a:cs typeface="Microsoft Sans Serif"/>
              </a:rPr>
              <a:t> MD </a:t>
            </a:r>
            <a:r>
              <a:rPr lang="en-US" sz="1867" spc="10" dirty="0">
                <a:solidFill>
                  <a:prstClr val="black"/>
                </a:solidFill>
                <a:latin typeface="Microsoft Sans Serif"/>
                <a:cs typeface="Microsoft Sans Serif"/>
              </a:rPr>
              <a:t> </a:t>
            </a:r>
            <a:r>
              <a:rPr lang="en-US" sz="1867" spc="-20" dirty="0">
                <a:solidFill>
                  <a:prstClr val="black"/>
                </a:solidFill>
                <a:latin typeface="Microsoft Sans Serif"/>
                <a:cs typeface="Microsoft Sans Serif"/>
              </a:rPr>
              <a:t>David</a:t>
            </a:r>
            <a:r>
              <a:rPr lang="en-US" sz="1867" spc="-17" dirty="0">
                <a:solidFill>
                  <a:prstClr val="black"/>
                </a:solidFill>
                <a:latin typeface="Microsoft Sans Serif"/>
                <a:cs typeface="Microsoft Sans Serif"/>
              </a:rPr>
              <a:t> </a:t>
            </a:r>
            <a:r>
              <a:rPr lang="en-US" sz="1867" spc="-93" dirty="0">
                <a:solidFill>
                  <a:prstClr val="black"/>
                </a:solidFill>
                <a:latin typeface="Microsoft Sans Serif"/>
                <a:cs typeface="Microsoft Sans Serif"/>
              </a:rPr>
              <a:t>A.</a:t>
            </a:r>
            <a:r>
              <a:rPr lang="en-US" sz="1867" spc="-13" dirty="0">
                <a:solidFill>
                  <a:prstClr val="black"/>
                </a:solidFill>
                <a:latin typeface="Microsoft Sans Serif"/>
                <a:cs typeface="Microsoft Sans Serif"/>
              </a:rPr>
              <a:t> </a:t>
            </a:r>
            <a:r>
              <a:rPr lang="en-US" sz="1867" spc="-27" dirty="0">
                <a:solidFill>
                  <a:prstClr val="black"/>
                </a:solidFill>
                <a:latin typeface="Microsoft Sans Serif"/>
                <a:cs typeface="Microsoft Sans Serif"/>
              </a:rPr>
              <a:t>Williams,</a:t>
            </a:r>
            <a:r>
              <a:rPr lang="en-US" sz="1867" spc="-13" dirty="0">
                <a:solidFill>
                  <a:prstClr val="black"/>
                </a:solidFill>
                <a:latin typeface="Microsoft Sans Serif"/>
                <a:cs typeface="Microsoft Sans Serif"/>
              </a:rPr>
              <a:t> </a:t>
            </a:r>
            <a:r>
              <a:rPr lang="en-US" sz="1867" spc="7" dirty="0">
                <a:solidFill>
                  <a:prstClr val="black"/>
                </a:solidFill>
                <a:latin typeface="Microsoft Sans Serif"/>
                <a:cs typeface="Microsoft Sans Serif"/>
              </a:rPr>
              <a:t>MD</a:t>
            </a:r>
          </a:p>
          <a:p>
            <a:pPr defTabSz="609630"/>
            <a:endParaRPr lang="en-US" sz="1200" dirty="0">
              <a:solidFill>
                <a:prstClr val="black"/>
              </a:solidFill>
              <a:latin typeface="Calibri"/>
            </a:endParaRPr>
          </a:p>
        </p:txBody>
      </p:sp>
      <p:sp>
        <p:nvSpPr>
          <p:cNvPr id="8" name="TextBox 7">
            <a:extLst>
              <a:ext uri="{FF2B5EF4-FFF2-40B4-BE49-F238E27FC236}">
                <a16:creationId xmlns:a16="http://schemas.microsoft.com/office/drawing/2014/main" id="{228CDE71-434A-DF9A-AAF8-BA4AB2550C8A}"/>
              </a:ext>
            </a:extLst>
          </p:cNvPr>
          <p:cNvSpPr txBox="1"/>
          <p:nvPr/>
        </p:nvSpPr>
        <p:spPr>
          <a:xfrm>
            <a:off x="6574218" y="2846545"/>
            <a:ext cx="3265521" cy="1426288"/>
          </a:xfrm>
          <a:prstGeom prst="rect">
            <a:avLst/>
          </a:prstGeom>
          <a:noFill/>
        </p:spPr>
        <p:txBody>
          <a:bodyPr wrap="square" rtlCol="0">
            <a:spAutoFit/>
          </a:bodyPr>
          <a:lstStyle/>
          <a:p>
            <a:pPr algn="ctr" defTabSz="609630"/>
            <a:r>
              <a:rPr lang="en-US" sz="1867" b="1" spc="30" dirty="0">
                <a:solidFill>
                  <a:prstClr val="black"/>
                </a:solidFill>
                <a:latin typeface="Arial"/>
                <a:cs typeface="Arial"/>
              </a:rPr>
              <a:t>Co- </a:t>
            </a:r>
            <a:r>
              <a:rPr lang="en-US" sz="1867" b="1" spc="40" dirty="0">
                <a:solidFill>
                  <a:prstClr val="black"/>
                </a:solidFill>
                <a:latin typeface="Arial"/>
                <a:cs typeface="Arial"/>
              </a:rPr>
              <a:t>Investigators </a:t>
            </a:r>
            <a:r>
              <a:rPr lang="en-US" sz="1867" b="1" spc="-453" dirty="0">
                <a:solidFill>
                  <a:prstClr val="black"/>
                </a:solidFill>
                <a:latin typeface="Arial"/>
                <a:cs typeface="Arial"/>
              </a:rPr>
              <a:t> </a:t>
            </a:r>
            <a:endParaRPr lang="en-US" sz="1867" b="1" spc="-3" dirty="0">
              <a:solidFill>
                <a:prstClr val="black"/>
              </a:solidFill>
              <a:latin typeface="Microsoft Sans Serif"/>
              <a:cs typeface="Microsoft Sans Serif"/>
            </a:endParaRPr>
          </a:p>
          <a:p>
            <a:pPr algn="ctr" defTabSz="609630"/>
            <a:r>
              <a:rPr lang="en-US" sz="1867" spc="-3" dirty="0">
                <a:solidFill>
                  <a:prstClr val="black"/>
                </a:solidFill>
                <a:latin typeface="Microsoft Sans Serif"/>
                <a:cs typeface="Microsoft Sans Serif"/>
              </a:rPr>
              <a:t>Akiko Shimamura</a:t>
            </a:r>
            <a:r>
              <a:rPr lang="en-US" sz="1867" spc="-10" dirty="0">
                <a:solidFill>
                  <a:prstClr val="black"/>
                </a:solidFill>
                <a:latin typeface="Microsoft Sans Serif"/>
                <a:cs typeface="Microsoft Sans Serif"/>
              </a:rPr>
              <a:t>,</a:t>
            </a:r>
            <a:r>
              <a:rPr lang="en-US" sz="1867" spc="-17" dirty="0">
                <a:solidFill>
                  <a:prstClr val="black"/>
                </a:solidFill>
                <a:latin typeface="Microsoft Sans Serif"/>
                <a:cs typeface="Microsoft Sans Serif"/>
              </a:rPr>
              <a:t> </a:t>
            </a:r>
            <a:r>
              <a:rPr lang="en-US" sz="1867" spc="7" dirty="0">
                <a:solidFill>
                  <a:prstClr val="black"/>
                </a:solidFill>
                <a:latin typeface="Microsoft Sans Serif"/>
                <a:cs typeface="Microsoft Sans Serif"/>
              </a:rPr>
              <a:t>MD, PhD</a:t>
            </a:r>
          </a:p>
          <a:p>
            <a:pPr algn="ctr" defTabSz="609630"/>
            <a:r>
              <a:rPr lang="en-US" sz="1867" spc="7" dirty="0">
                <a:solidFill>
                  <a:prstClr val="black"/>
                </a:solidFill>
                <a:latin typeface="Microsoft Sans Serif"/>
                <a:cs typeface="Microsoft Sans Serif"/>
              </a:rPr>
              <a:t> </a:t>
            </a:r>
            <a:r>
              <a:rPr lang="en-US" sz="1867" spc="-430" dirty="0">
                <a:solidFill>
                  <a:prstClr val="black"/>
                </a:solidFill>
                <a:latin typeface="Microsoft Sans Serif"/>
                <a:cs typeface="Microsoft Sans Serif"/>
              </a:rPr>
              <a:t> </a:t>
            </a:r>
            <a:r>
              <a:rPr lang="en-US" sz="1867" spc="20" dirty="0">
                <a:solidFill>
                  <a:prstClr val="black"/>
                </a:solidFill>
                <a:latin typeface="Microsoft Sans Serif"/>
                <a:cs typeface="Microsoft Sans Serif"/>
              </a:rPr>
              <a:t>Staci Arnold</a:t>
            </a:r>
            <a:r>
              <a:rPr lang="en-US" sz="1867" spc="-63" dirty="0">
                <a:solidFill>
                  <a:prstClr val="black"/>
                </a:solidFill>
                <a:latin typeface="Microsoft Sans Serif"/>
                <a:cs typeface="Microsoft Sans Serif"/>
              </a:rPr>
              <a:t>,</a:t>
            </a:r>
            <a:r>
              <a:rPr lang="en-US" sz="1867" spc="7" dirty="0">
                <a:solidFill>
                  <a:prstClr val="black"/>
                </a:solidFill>
                <a:latin typeface="Microsoft Sans Serif"/>
                <a:cs typeface="Microsoft Sans Serif"/>
              </a:rPr>
              <a:t> MD </a:t>
            </a:r>
            <a:r>
              <a:rPr lang="en-US" sz="1867" spc="10" dirty="0">
                <a:solidFill>
                  <a:prstClr val="black"/>
                </a:solidFill>
                <a:latin typeface="Microsoft Sans Serif"/>
                <a:cs typeface="Microsoft Sans Serif"/>
              </a:rPr>
              <a:t> </a:t>
            </a:r>
          </a:p>
          <a:p>
            <a:pPr algn="ctr" defTabSz="609630"/>
            <a:r>
              <a:rPr lang="en-US" sz="1867" spc="-20" dirty="0">
                <a:solidFill>
                  <a:prstClr val="black"/>
                </a:solidFill>
                <a:latin typeface="Microsoft Sans Serif"/>
                <a:cs typeface="Microsoft Sans Serif"/>
              </a:rPr>
              <a:t>Edie Weller</a:t>
            </a:r>
            <a:r>
              <a:rPr lang="en-US" sz="1867" spc="-27" dirty="0">
                <a:solidFill>
                  <a:prstClr val="black"/>
                </a:solidFill>
                <a:latin typeface="Microsoft Sans Serif"/>
                <a:cs typeface="Microsoft Sans Serif"/>
              </a:rPr>
              <a:t>,</a:t>
            </a:r>
            <a:r>
              <a:rPr lang="en-US" sz="1867" spc="-13" dirty="0">
                <a:solidFill>
                  <a:prstClr val="black"/>
                </a:solidFill>
                <a:latin typeface="Microsoft Sans Serif"/>
                <a:cs typeface="Microsoft Sans Serif"/>
              </a:rPr>
              <a:t> </a:t>
            </a:r>
            <a:r>
              <a:rPr lang="en-US" sz="1867" spc="7" dirty="0">
                <a:solidFill>
                  <a:prstClr val="black"/>
                </a:solidFill>
                <a:latin typeface="Microsoft Sans Serif"/>
                <a:cs typeface="Microsoft Sans Serif"/>
              </a:rPr>
              <a:t>PhD</a:t>
            </a:r>
          </a:p>
          <a:p>
            <a:pPr defTabSz="609630"/>
            <a:endParaRPr lang="en-US" sz="1200" dirty="0">
              <a:solidFill>
                <a:prstClr val="black"/>
              </a:solidFill>
              <a:latin typeface="Calibri"/>
            </a:endParaRPr>
          </a:p>
        </p:txBody>
      </p:sp>
      <p:sp>
        <p:nvSpPr>
          <p:cNvPr id="10" name="TextBox 9">
            <a:extLst>
              <a:ext uri="{FF2B5EF4-FFF2-40B4-BE49-F238E27FC236}">
                <a16:creationId xmlns:a16="http://schemas.microsoft.com/office/drawing/2014/main" id="{B93F0C16-16F3-4465-7D9F-08AA81A5825D}"/>
              </a:ext>
            </a:extLst>
          </p:cNvPr>
          <p:cNvSpPr txBox="1"/>
          <p:nvPr/>
        </p:nvSpPr>
        <p:spPr>
          <a:xfrm>
            <a:off x="5951435" y="4182070"/>
            <a:ext cx="4368800" cy="954300"/>
          </a:xfrm>
          <a:prstGeom prst="rect">
            <a:avLst/>
          </a:prstGeom>
          <a:noFill/>
        </p:spPr>
        <p:txBody>
          <a:bodyPr wrap="square" rtlCol="0">
            <a:spAutoFit/>
          </a:bodyPr>
          <a:lstStyle/>
          <a:p>
            <a:pPr algn="ctr" defTabSz="609630"/>
            <a:r>
              <a:rPr lang="en-US" sz="1867" b="1"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CCC– Boston Children’s Hospital</a:t>
            </a:r>
          </a:p>
          <a:p>
            <a:pPr algn="ctr" defTabSz="609630"/>
            <a:r>
              <a:rPr lang="en-US" sz="1867" b="1"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Project Manager </a:t>
            </a:r>
          </a:p>
          <a:p>
            <a:pPr algn="ctr" defTabSz="609630"/>
            <a:r>
              <a:rPr lang="en-US" sz="1867"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Maggie Malsch</a:t>
            </a:r>
          </a:p>
        </p:txBody>
      </p:sp>
      <p:sp>
        <p:nvSpPr>
          <p:cNvPr id="11" name="TextBox 10">
            <a:extLst>
              <a:ext uri="{FF2B5EF4-FFF2-40B4-BE49-F238E27FC236}">
                <a16:creationId xmlns:a16="http://schemas.microsoft.com/office/drawing/2014/main" id="{10E6AD99-6331-4389-B9F9-2731800AC9D4}"/>
              </a:ext>
            </a:extLst>
          </p:cNvPr>
          <p:cNvSpPr txBox="1"/>
          <p:nvPr/>
        </p:nvSpPr>
        <p:spPr>
          <a:xfrm>
            <a:off x="1679097" y="4093635"/>
            <a:ext cx="4368800" cy="666977"/>
          </a:xfrm>
          <a:prstGeom prst="rect">
            <a:avLst/>
          </a:prstGeom>
          <a:noFill/>
        </p:spPr>
        <p:txBody>
          <a:bodyPr wrap="square" rtlCol="0">
            <a:spAutoFit/>
          </a:bodyPr>
          <a:lstStyle/>
          <a:p>
            <a:pPr algn="ctr" defTabSz="609630"/>
            <a:r>
              <a:rPr lang="en-US" sz="1867" b="1"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Protocol Officer </a:t>
            </a:r>
          </a:p>
          <a:p>
            <a:pPr algn="ctr" defTabSz="609630"/>
            <a:r>
              <a:rPr lang="en-US" sz="1867"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Rachel Phelan, MD, MPH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7333" y="1314874"/>
            <a:ext cx="10772140" cy="3925841"/>
          </a:xfrm>
          <a:prstGeom prst="rect">
            <a:avLst/>
          </a:prstGeom>
        </p:spPr>
        <p:txBody>
          <a:bodyPr vert="horz" wrap="square" lIns="0" tIns="8467" rIns="0" bIns="0" rtlCol="0">
            <a:spAutoFit/>
          </a:bodyPr>
          <a:lstStyle/>
          <a:p>
            <a:pPr marL="8467" marR="3387" defTabSz="609630">
              <a:lnSpc>
                <a:spcPct val="116100"/>
              </a:lnSpc>
              <a:spcBef>
                <a:spcPts val="67"/>
              </a:spcBef>
            </a:pPr>
            <a:r>
              <a:rPr sz="2400" spc="-47" dirty="0">
                <a:solidFill>
                  <a:prstClr val="black"/>
                </a:solidFill>
                <a:latin typeface="Microsoft Sans Serif"/>
                <a:cs typeface="Microsoft Sans Serif"/>
              </a:rPr>
              <a:t>This </a:t>
            </a:r>
            <a:r>
              <a:rPr sz="2400" spc="17" dirty="0">
                <a:solidFill>
                  <a:prstClr val="black"/>
                </a:solidFill>
                <a:latin typeface="Microsoft Sans Serif"/>
                <a:cs typeface="Microsoft Sans Serif"/>
              </a:rPr>
              <a:t>study </a:t>
            </a:r>
            <a:r>
              <a:rPr sz="2400" spc="-37" dirty="0">
                <a:solidFill>
                  <a:prstClr val="black"/>
                </a:solidFill>
                <a:latin typeface="Microsoft Sans Serif"/>
                <a:cs typeface="Microsoft Sans Serif"/>
              </a:rPr>
              <a:t>is </a:t>
            </a:r>
            <a:r>
              <a:rPr sz="2400" spc="3" dirty="0">
                <a:solidFill>
                  <a:prstClr val="black"/>
                </a:solidFill>
                <a:latin typeface="Microsoft Sans Serif"/>
                <a:cs typeface="Microsoft Sans Serif"/>
              </a:rPr>
              <a:t>designed </a:t>
            </a:r>
            <a:r>
              <a:rPr sz="2400" spc="-60" dirty="0">
                <a:solidFill>
                  <a:prstClr val="black"/>
                </a:solidFill>
                <a:latin typeface="Microsoft Sans Serif"/>
                <a:cs typeface="Microsoft Sans Serif"/>
              </a:rPr>
              <a:t>as </a:t>
            </a:r>
            <a:r>
              <a:rPr sz="2400" spc="-50" dirty="0">
                <a:solidFill>
                  <a:prstClr val="black"/>
                </a:solidFill>
                <a:latin typeface="Microsoft Sans Serif"/>
                <a:cs typeface="Microsoft Sans Serif"/>
              </a:rPr>
              <a:t>a </a:t>
            </a:r>
            <a:r>
              <a:rPr sz="2400" spc="-47" dirty="0">
                <a:solidFill>
                  <a:prstClr val="black"/>
                </a:solidFill>
                <a:latin typeface="Microsoft Sans Serif"/>
                <a:cs typeface="Microsoft Sans Serif"/>
              </a:rPr>
              <a:t>Phase </a:t>
            </a:r>
            <a:r>
              <a:rPr sz="2400" spc="-50" dirty="0">
                <a:solidFill>
                  <a:prstClr val="black"/>
                </a:solidFill>
                <a:latin typeface="Microsoft Sans Serif"/>
                <a:cs typeface="Microsoft Sans Serif"/>
              </a:rPr>
              <a:t>III </a:t>
            </a:r>
            <a:r>
              <a:rPr sz="2400" spc="-200" dirty="0">
                <a:solidFill>
                  <a:prstClr val="black"/>
                </a:solidFill>
                <a:latin typeface="Microsoft Sans Serif"/>
                <a:cs typeface="Microsoft Sans Serif"/>
              </a:rPr>
              <a:t>RCT</a:t>
            </a:r>
            <a:r>
              <a:rPr sz="2400" spc="-197" dirty="0">
                <a:solidFill>
                  <a:prstClr val="black"/>
                </a:solidFill>
                <a:latin typeface="Microsoft Sans Serif"/>
                <a:cs typeface="Microsoft Sans Serif"/>
              </a:rPr>
              <a:t> </a:t>
            </a:r>
            <a:r>
              <a:rPr sz="2400" spc="20" dirty="0">
                <a:solidFill>
                  <a:prstClr val="black"/>
                </a:solidFill>
                <a:latin typeface="Microsoft Sans Serif"/>
                <a:cs typeface="Microsoft Sans Serif"/>
              </a:rPr>
              <a:t>comparing </a:t>
            </a:r>
            <a:r>
              <a:rPr sz="2400" spc="33" dirty="0">
                <a:solidFill>
                  <a:prstClr val="black"/>
                </a:solidFill>
                <a:latin typeface="Microsoft Sans Serif"/>
                <a:cs typeface="Microsoft Sans Serif"/>
              </a:rPr>
              <a:t>unrelated </a:t>
            </a:r>
            <a:r>
              <a:rPr sz="2400" spc="67" dirty="0">
                <a:solidFill>
                  <a:prstClr val="black"/>
                </a:solidFill>
                <a:latin typeface="Microsoft Sans Serif"/>
                <a:cs typeface="Microsoft Sans Serif"/>
              </a:rPr>
              <a:t>donor </a:t>
            </a:r>
            <a:r>
              <a:rPr sz="2400" spc="-63" dirty="0">
                <a:solidFill>
                  <a:prstClr val="black"/>
                </a:solidFill>
                <a:latin typeface="Microsoft Sans Serif"/>
                <a:cs typeface="Microsoft Sans Serif"/>
              </a:rPr>
              <a:t>BMT </a:t>
            </a:r>
            <a:r>
              <a:rPr sz="2400" spc="40" dirty="0">
                <a:solidFill>
                  <a:prstClr val="black"/>
                </a:solidFill>
                <a:latin typeface="Microsoft Sans Serif"/>
                <a:cs typeface="Microsoft Sans Serif"/>
              </a:rPr>
              <a:t>with </a:t>
            </a:r>
            <a:r>
              <a:rPr sz="2400" spc="-150" dirty="0">
                <a:solidFill>
                  <a:prstClr val="black"/>
                </a:solidFill>
                <a:latin typeface="Microsoft Sans Serif"/>
                <a:cs typeface="Microsoft Sans Serif"/>
              </a:rPr>
              <a:t>IST</a:t>
            </a:r>
            <a:r>
              <a:rPr sz="2400" spc="193" dirty="0">
                <a:solidFill>
                  <a:prstClr val="black"/>
                </a:solidFill>
                <a:latin typeface="Microsoft Sans Serif"/>
                <a:cs typeface="Microsoft Sans Serif"/>
              </a:rPr>
              <a:t> </a:t>
            </a:r>
            <a:r>
              <a:rPr sz="2400" spc="63" dirty="0">
                <a:solidFill>
                  <a:prstClr val="black"/>
                </a:solidFill>
                <a:latin typeface="Microsoft Sans Serif"/>
                <a:cs typeface="Microsoft Sans Serif"/>
              </a:rPr>
              <a:t>for </a:t>
            </a:r>
            <a:r>
              <a:rPr sz="2400" spc="-10" dirty="0">
                <a:solidFill>
                  <a:prstClr val="black"/>
                </a:solidFill>
                <a:latin typeface="Microsoft Sans Serif"/>
                <a:cs typeface="Microsoft Sans Serif"/>
              </a:rPr>
              <a:t>newly </a:t>
            </a:r>
            <a:r>
              <a:rPr sz="2400" spc="-7" dirty="0">
                <a:solidFill>
                  <a:prstClr val="black"/>
                </a:solidFill>
                <a:latin typeface="Microsoft Sans Serif"/>
                <a:cs typeface="Microsoft Sans Serif"/>
              </a:rPr>
              <a:t> </a:t>
            </a:r>
            <a:r>
              <a:rPr sz="2400" spc="3" dirty="0">
                <a:solidFill>
                  <a:prstClr val="black"/>
                </a:solidFill>
                <a:latin typeface="Microsoft Sans Serif"/>
                <a:cs typeface="Microsoft Sans Serif"/>
              </a:rPr>
              <a:t>diagnosed </a:t>
            </a:r>
            <a:r>
              <a:rPr sz="2400" spc="23" dirty="0">
                <a:solidFill>
                  <a:prstClr val="black"/>
                </a:solidFill>
                <a:latin typeface="Microsoft Sans Serif"/>
                <a:cs typeface="Microsoft Sans Serif"/>
              </a:rPr>
              <a:t>pediatric </a:t>
            </a:r>
            <a:r>
              <a:rPr sz="2400" spc="27" dirty="0">
                <a:solidFill>
                  <a:prstClr val="black"/>
                </a:solidFill>
                <a:latin typeface="Microsoft Sans Serif"/>
                <a:cs typeface="Microsoft Sans Serif"/>
              </a:rPr>
              <a:t>and </a:t>
            </a:r>
            <a:r>
              <a:rPr sz="2400" spc="3" dirty="0">
                <a:solidFill>
                  <a:prstClr val="black"/>
                </a:solidFill>
                <a:latin typeface="Microsoft Sans Serif"/>
                <a:cs typeface="Microsoft Sans Serif"/>
              </a:rPr>
              <a:t>young </a:t>
            </a:r>
            <a:r>
              <a:rPr sz="2400" spc="33" dirty="0">
                <a:solidFill>
                  <a:prstClr val="black"/>
                </a:solidFill>
                <a:latin typeface="Microsoft Sans Serif"/>
                <a:cs typeface="Microsoft Sans Serif"/>
              </a:rPr>
              <a:t>adult </a:t>
            </a:r>
            <a:r>
              <a:rPr sz="2400" spc="23" dirty="0">
                <a:solidFill>
                  <a:prstClr val="black"/>
                </a:solidFill>
                <a:latin typeface="Microsoft Sans Serif"/>
                <a:cs typeface="Microsoft Sans Serif"/>
              </a:rPr>
              <a:t>patients </a:t>
            </a:r>
            <a:r>
              <a:rPr sz="2400" spc="-23" dirty="0">
                <a:solidFill>
                  <a:prstClr val="black"/>
                </a:solidFill>
                <a:latin typeface="Microsoft Sans Serif"/>
                <a:cs typeface="Microsoft Sans Serif"/>
              </a:rPr>
              <a:t>(&lt;25 years </a:t>
            </a:r>
            <a:r>
              <a:rPr sz="2400" dirty="0">
                <a:solidFill>
                  <a:prstClr val="black"/>
                </a:solidFill>
                <a:latin typeface="Microsoft Sans Serif"/>
                <a:cs typeface="Microsoft Sans Serif"/>
              </a:rPr>
              <a:t>old) </a:t>
            </a:r>
            <a:r>
              <a:rPr sz="2400" spc="40" dirty="0">
                <a:solidFill>
                  <a:prstClr val="black"/>
                </a:solidFill>
                <a:latin typeface="Microsoft Sans Serif"/>
                <a:cs typeface="Microsoft Sans Serif"/>
              </a:rPr>
              <a:t>with </a:t>
            </a:r>
            <a:r>
              <a:rPr sz="2400" spc="-143" dirty="0">
                <a:solidFill>
                  <a:prstClr val="black"/>
                </a:solidFill>
                <a:latin typeface="Microsoft Sans Serif"/>
                <a:cs typeface="Microsoft Sans Serif"/>
              </a:rPr>
              <a:t>SAA. </a:t>
            </a:r>
            <a:r>
              <a:rPr sz="2400" spc="-40" dirty="0">
                <a:solidFill>
                  <a:prstClr val="black"/>
                </a:solidFill>
                <a:latin typeface="Microsoft Sans Serif"/>
                <a:cs typeface="Microsoft Sans Serif"/>
              </a:rPr>
              <a:t>The </a:t>
            </a:r>
            <a:r>
              <a:rPr sz="2400" spc="-7" dirty="0">
                <a:solidFill>
                  <a:prstClr val="black"/>
                </a:solidFill>
                <a:latin typeface="Microsoft Sans Serif"/>
                <a:cs typeface="Microsoft Sans Serif"/>
              </a:rPr>
              <a:t>design </a:t>
            </a:r>
            <a:r>
              <a:rPr sz="2400" spc="10" dirty="0">
                <a:solidFill>
                  <a:prstClr val="black"/>
                </a:solidFill>
                <a:latin typeface="Microsoft Sans Serif"/>
                <a:cs typeface="Microsoft Sans Serif"/>
              </a:rPr>
              <a:t>used </a:t>
            </a:r>
            <a:r>
              <a:rPr sz="2400" spc="63" dirty="0">
                <a:solidFill>
                  <a:prstClr val="black"/>
                </a:solidFill>
                <a:latin typeface="Microsoft Sans Serif"/>
                <a:cs typeface="Microsoft Sans Serif"/>
              </a:rPr>
              <a:t>for </a:t>
            </a:r>
            <a:r>
              <a:rPr sz="2400" spc="23" dirty="0">
                <a:solidFill>
                  <a:prstClr val="black"/>
                </a:solidFill>
                <a:latin typeface="Microsoft Sans Serif"/>
                <a:cs typeface="Microsoft Sans Serif"/>
              </a:rPr>
              <a:t>this </a:t>
            </a:r>
            <a:r>
              <a:rPr sz="2400" spc="17" dirty="0">
                <a:solidFill>
                  <a:prstClr val="black"/>
                </a:solidFill>
                <a:latin typeface="Microsoft Sans Serif"/>
                <a:cs typeface="Microsoft Sans Serif"/>
              </a:rPr>
              <a:t>study </a:t>
            </a:r>
            <a:r>
              <a:rPr sz="2400" spc="-487" dirty="0">
                <a:solidFill>
                  <a:prstClr val="black"/>
                </a:solidFill>
                <a:latin typeface="Microsoft Sans Serif"/>
                <a:cs typeface="Microsoft Sans Serif"/>
              </a:rPr>
              <a:t> </a:t>
            </a:r>
            <a:r>
              <a:rPr sz="2400" spc="-37" dirty="0">
                <a:solidFill>
                  <a:prstClr val="black"/>
                </a:solidFill>
                <a:latin typeface="Microsoft Sans Serif"/>
                <a:cs typeface="Microsoft Sans Serif"/>
              </a:rPr>
              <a:t>is </a:t>
            </a:r>
            <a:r>
              <a:rPr sz="2400" spc="23" dirty="0">
                <a:solidFill>
                  <a:prstClr val="black"/>
                </a:solidFill>
                <a:latin typeface="Microsoft Sans Serif"/>
                <a:cs typeface="Microsoft Sans Serif"/>
              </a:rPr>
              <a:t>unblinded, </a:t>
            </a:r>
            <a:r>
              <a:rPr sz="2400" spc="13" dirty="0">
                <a:solidFill>
                  <a:prstClr val="black"/>
                </a:solidFill>
                <a:latin typeface="Microsoft Sans Serif"/>
                <a:cs typeface="Microsoft Sans Serif"/>
              </a:rPr>
              <a:t>stratified, </a:t>
            </a:r>
            <a:r>
              <a:rPr sz="2400" spc="27" dirty="0">
                <a:solidFill>
                  <a:prstClr val="black"/>
                </a:solidFill>
                <a:latin typeface="Microsoft Sans Serif"/>
                <a:cs typeface="Microsoft Sans Serif"/>
              </a:rPr>
              <a:t>randomized </a:t>
            </a:r>
            <a:r>
              <a:rPr sz="2400" spc="-3" dirty="0">
                <a:solidFill>
                  <a:prstClr val="black"/>
                </a:solidFill>
                <a:latin typeface="Microsoft Sans Serif"/>
                <a:cs typeface="Microsoft Sans Serif"/>
              </a:rPr>
              <a:t>phase </a:t>
            </a:r>
            <a:r>
              <a:rPr sz="2400" spc="-50" dirty="0">
                <a:solidFill>
                  <a:prstClr val="black"/>
                </a:solidFill>
                <a:latin typeface="Microsoft Sans Serif"/>
                <a:cs typeface="Microsoft Sans Serif"/>
              </a:rPr>
              <a:t>III </a:t>
            </a:r>
            <a:r>
              <a:rPr sz="2400" spc="17" dirty="0">
                <a:solidFill>
                  <a:prstClr val="black"/>
                </a:solidFill>
                <a:latin typeface="Microsoft Sans Serif"/>
                <a:cs typeface="Microsoft Sans Serif"/>
              </a:rPr>
              <a:t>study </a:t>
            </a:r>
            <a:r>
              <a:rPr sz="2400" spc="-17" dirty="0">
                <a:solidFill>
                  <a:prstClr val="black"/>
                </a:solidFill>
                <a:latin typeface="Microsoft Sans Serif"/>
                <a:cs typeface="Microsoft Sans Serif"/>
              </a:rPr>
              <a:t>design. </a:t>
            </a:r>
            <a:r>
              <a:rPr sz="2400" spc="-40" dirty="0">
                <a:solidFill>
                  <a:prstClr val="black"/>
                </a:solidFill>
                <a:latin typeface="Microsoft Sans Serif"/>
                <a:cs typeface="Microsoft Sans Serif"/>
              </a:rPr>
              <a:t>The </a:t>
            </a:r>
            <a:r>
              <a:rPr sz="2400" spc="17" dirty="0">
                <a:solidFill>
                  <a:prstClr val="black"/>
                </a:solidFill>
                <a:latin typeface="Microsoft Sans Serif"/>
                <a:cs typeface="Microsoft Sans Serif"/>
              </a:rPr>
              <a:t>study </a:t>
            </a:r>
            <a:r>
              <a:rPr sz="2400" spc="-37" dirty="0">
                <a:solidFill>
                  <a:prstClr val="black"/>
                </a:solidFill>
                <a:latin typeface="Microsoft Sans Serif"/>
                <a:cs typeface="Microsoft Sans Serif"/>
              </a:rPr>
              <a:t>is </a:t>
            </a:r>
            <a:r>
              <a:rPr sz="2400" spc="40" dirty="0">
                <a:solidFill>
                  <a:prstClr val="black"/>
                </a:solidFill>
                <a:latin typeface="Microsoft Sans Serif"/>
                <a:cs typeface="Microsoft Sans Serif"/>
              </a:rPr>
              <a:t>unblinded </a:t>
            </a:r>
            <a:r>
              <a:rPr sz="2400" spc="-13" dirty="0">
                <a:solidFill>
                  <a:prstClr val="black"/>
                </a:solidFill>
                <a:latin typeface="Microsoft Sans Serif"/>
                <a:cs typeface="Microsoft Sans Serif"/>
              </a:rPr>
              <a:t>because </a:t>
            </a:r>
            <a:r>
              <a:rPr sz="2400" spc="30" dirty="0">
                <a:solidFill>
                  <a:prstClr val="black"/>
                </a:solidFill>
                <a:latin typeface="Microsoft Sans Serif"/>
                <a:cs typeface="Microsoft Sans Serif"/>
              </a:rPr>
              <a:t>one </a:t>
            </a:r>
            <a:r>
              <a:rPr sz="2400" spc="47" dirty="0">
                <a:solidFill>
                  <a:prstClr val="black"/>
                </a:solidFill>
                <a:latin typeface="Microsoft Sans Serif"/>
                <a:cs typeface="Microsoft Sans Serif"/>
              </a:rPr>
              <a:t>arm </a:t>
            </a:r>
            <a:r>
              <a:rPr sz="2400" spc="-37" dirty="0">
                <a:solidFill>
                  <a:prstClr val="black"/>
                </a:solidFill>
                <a:latin typeface="Microsoft Sans Serif"/>
                <a:cs typeface="Microsoft Sans Serif"/>
              </a:rPr>
              <a:t>is </a:t>
            </a:r>
            <a:r>
              <a:rPr sz="2400" spc="-487" dirty="0">
                <a:solidFill>
                  <a:prstClr val="black"/>
                </a:solidFill>
                <a:latin typeface="Microsoft Sans Serif"/>
                <a:cs typeface="Microsoft Sans Serif"/>
              </a:rPr>
              <a:t> </a:t>
            </a:r>
            <a:r>
              <a:rPr sz="2400" spc="-50" dirty="0">
                <a:solidFill>
                  <a:prstClr val="black"/>
                </a:solidFill>
                <a:latin typeface="Microsoft Sans Serif"/>
                <a:cs typeface="Microsoft Sans Serif"/>
              </a:rPr>
              <a:t>a</a:t>
            </a:r>
            <a:r>
              <a:rPr sz="2400" spc="-17" dirty="0">
                <a:solidFill>
                  <a:prstClr val="black"/>
                </a:solidFill>
                <a:latin typeface="Microsoft Sans Serif"/>
                <a:cs typeface="Microsoft Sans Serif"/>
              </a:rPr>
              <a:t> </a:t>
            </a:r>
            <a:r>
              <a:rPr sz="2400" spc="30" dirty="0">
                <a:solidFill>
                  <a:prstClr val="black"/>
                </a:solidFill>
                <a:latin typeface="Microsoft Sans Serif"/>
                <a:cs typeface="Microsoft Sans Serif"/>
              </a:rPr>
              <a:t>transplant</a:t>
            </a:r>
            <a:r>
              <a:rPr sz="2400" spc="-13" dirty="0">
                <a:solidFill>
                  <a:prstClr val="black"/>
                </a:solidFill>
                <a:latin typeface="Microsoft Sans Serif"/>
                <a:cs typeface="Microsoft Sans Serif"/>
              </a:rPr>
              <a:t> </a:t>
            </a:r>
            <a:r>
              <a:rPr sz="2400" spc="13" dirty="0">
                <a:solidFill>
                  <a:prstClr val="black"/>
                </a:solidFill>
                <a:latin typeface="Microsoft Sans Serif"/>
                <a:cs typeface="Microsoft Sans Serif"/>
              </a:rPr>
              <a:t>arm.</a:t>
            </a:r>
            <a:endParaRPr sz="2400" dirty="0">
              <a:solidFill>
                <a:prstClr val="black"/>
              </a:solidFill>
              <a:latin typeface="Microsoft Sans Serif"/>
              <a:cs typeface="Microsoft Sans Serif"/>
            </a:endParaRPr>
          </a:p>
          <a:p>
            <a:pPr marL="8467" defTabSz="609630">
              <a:spcBef>
                <a:spcPts val="1670"/>
              </a:spcBef>
            </a:pPr>
            <a:r>
              <a:rPr sz="2400" b="1" spc="47" dirty="0">
                <a:solidFill>
                  <a:prstClr val="black"/>
                </a:solidFill>
                <a:latin typeface="Arial"/>
                <a:cs typeface="Arial"/>
              </a:rPr>
              <a:t>Planned</a:t>
            </a:r>
            <a:r>
              <a:rPr sz="2400" b="1" spc="-33" dirty="0">
                <a:solidFill>
                  <a:prstClr val="black"/>
                </a:solidFill>
                <a:latin typeface="Arial"/>
                <a:cs typeface="Arial"/>
              </a:rPr>
              <a:t> </a:t>
            </a:r>
            <a:r>
              <a:rPr sz="2400" b="1" spc="167" dirty="0">
                <a:solidFill>
                  <a:prstClr val="black"/>
                </a:solidFill>
                <a:latin typeface="Arial"/>
                <a:cs typeface="Arial"/>
              </a:rPr>
              <a:t>#</a:t>
            </a:r>
            <a:r>
              <a:rPr sz="2400" b="1" spc="-33" dirty="0">
                <a:solidFill>
                  <a:prstClr val="black"/>
                </a:solidFill>
                <a:latin typeface="Arial"/>
                <a:cs typeface="Arial"/>
              </a:rPr>
              <a:t> </a:t>
            </a:r>
            <a:r>
              <a:rPr sz="2400" b="1" spc="57" dirty="0">
                <a:solidFill>
                  <a:prstClr val="black"/>
                </a:solidFill>
                <a:latin typeface="Arial"/>
                <a:cs typeface="Arial"/>
              </a:rPr>
              <a:t>of</a:t>
            </a:r>
            <a:r>
              <a:rPr sz="2400" b="1" spc="-30" dirty="0">
                <a:solidFill>
                  <a:prstClr val="black"/>
                </a:solidFill>
                <a:latin typeface="Arial"/>
                <a:cs typeface="Arial"/>
              </a:rPr>
              <a:t> </a:t>
            </a:r>
            <a:r>
              <a:rPr sz="2400" b="1" dirty="0">
                <a:solidFill>
                  <a:prstClr val="black"/>
                </a:solidFill>
                <a:latin typeface="Arial"/>
                <a:cs typeface="Arial"/>
              </a:rPr>
              <a:t>subjects:</a:t>
            </a:r>
            <a:r>
              <a:rPr sz="2400" b="1" spc="-33" dirty="0">
                <a:solidFill>
                  <a:prstClr val="black"/>
                </a:solidFill>
                <a:latin typeface="Arial"/>
                <a:cs typeface="Arial"/>
              </a:rPr>
              <a:t> </a:t>
            </a:r>
            <a:r>
              <a:rPr sz="2400" spc="23" dirty="0">
                <a:solidFill>
                  <a:prstClr val="black"/>
                </a:solidFill>
                <a:latin typeface="Microsoft Sans Serif"/>
                <a:cs typeface="Microsoft Sans Serif"/>
              </a:rPr>
              <a:t>234</a:t>
            </a:r>
            <a:r>
              <a:rPr sz="2400" spc="-7" dirty="0">
                <a:solidFill>
                  <a:prstClr val="black"/>
                </a:solidFill>
                <a:latin typeface="Microsoft Sans Serif"/>
                <a:cs typeface="Microsoft Sans Serif"/>
              </a:rPr>
              <a:t> </a:t>
            </a:r>
            <a:r>
              <a:rPr sz="2400" spc="20" dirty="0">
                <a:solidFill>
                  <a:prstClr val="black"/>
                </a:solidFill>
                <a:latin typeface="Microsoft Sans Serif"/>
                <a:cs typeface="Microsoft Sans Serif"/>
              </a:rPr>
              <a:t>children/adolescent/young</a:t>
            </a:r>
            <a:r>
              <a:rPr sz="2400" spc="-10" dirty="0">
                <a:solidFill>
                  <a:prstClr val="black"/>
                </a:solidFill>
                <a:latin typeface="Microsoft Sans Serif"/>
                <a:cs typeface="Microsoft Sans Serif"/>
              </a:rPr>
              <a:t> </a:t>
            </a:r>
            <a:r>
              <a:rPr sz="2400" spc="33" dirty="0">
                <a:solidFill>
                  <a:prstClr val="black"/>
                </a:solidFill>
                <a:latin typeface="Microsoft Sans Serif"/>
                <a:cs typeface="Microsoft Sans Serif"/>
              </a:rPr>
              <a:t>adult</a:t>
            </a:r>
            <a:r>
              <a:rPr sz="2400" spc="-7" dirty="0">
                <a:solidFill>
                  <a:prstClr val="black"/>
                </a:solidFill>
                <a:latin typeface="Microsoft Sans Serif"/>
                <a:cs typeface="Microsoft Sans Serif"/>
              </a:rPr>
              <a:t> </a:t>
            </a:r>
            <a:r>
              <a:rPr sz="2400" spc="-150" dirty="0">
                <a:solidFill>
                  <a:prstClr val="black"/>
                </a:solidFill>
                <a:latin typeface="Microsoft Sans Serif"/>
                <a:cs typeface="Microsoft Sans Serif"/>
              </a:rPr>
              <a:t>(AYA)</a:t>
            </a:r>
            <a:r>
              <a:rPr sz="2400" spc="-10" dirty="0">
                <a:solidFill>
                  <a:prstClr val="black"/>
                </a:solidFill>
                <a:latin typeface="Microsoft Sans Serif"/>
                <a:cs typeface="Microsoft Sans Serif"/>
              </a:rPr>
              <a:t> </a:t>
            </a:r>
            <a:r>
              <a:rPr sz="2400" spc="3" dirty="0">
                <a:solidFill>
                  <a:prstClr val="black"/>
                </a:solidFill>
                <a:latin typeface="Microsoft Sans Serif"/>
                <a:cs typeface="Microsoft Sans Serif"/>
              </a:rPr>
              <a:t>subjects</a:t>
            </a:r>
            <a:endParaRPr sz="3200" dirty="0">
              <a:solidFill>
                <a:prstClr val="black"/>
              </a:solidFill>
              <a:latin typeface="Microsoft Sans Serif"/>
              <a:cs typeface="Microsoft Sans Serif"/>
            </a:endParaRPr>
          </a:p>
          <a:p>
            <a:pPr marL="8467" defTabSz="609630"/>
            <a:r>
              <a:rPr sz="2400" b="1" spc="47" dirty="0">
                <a:solidFill>
                  <a:prstClr val="black"/>
                </a:solidFill>
                <a:latin typeface="Arial"/>
                <a:cs typeface="Arial"/>
              </a:rPr>
              <a:t>Planned</a:t>
            </a:r>
            <a:r>
              <a:rPr sz="2400" b="1" spc="-40" dirty="0">
                <a:solidFill>
                  <a:prstClr val="black"/>
                </a:solidFill>
                <a:latin typeface="Arial"/>
                <a:cs typeface="Arial"/>
              </a:rPr>
              <a:t> </a:t>
            </a:r>
            <a:r>
              <a:rPr sz="2400" b="1" spc="167" dirty="0">
                <a:solidFill>
                  <a:prstClr val="black"/>
                </a:solidFill>
                <a:latin typeface="Arial"/>
                <a:cs typeface="Arial"/>
              </a:rPr>
              <a:t>#</a:t>
            </a:r>
            <a:r>
              <a:rPr sz="2400" b="1" spc="-40" dirty="0">
                <a:solidFill>
                  <a:prstClr val="black"/>
                </a:solidFill>
                <a:latin typeface="Arial"/>
                <a:cs typeface="Arial"/>
              </a:rPr>
              <a:t> </a:t>
            </a:r>
            <a:r>
              <a:rPr sz="2400" b="1" spc="57" dirty="0">
                <a:solidFill>
                  <a:prstClr val="black"/>
                </a:solidFill>
                <a:latin typeface="Arial"/>
                <a:cs typeface="Arial"/>
              </a:rPr>
              <a:t>of</a:t>
            </a:r>
            <a:r>
              <a:rPr sz="2400" b="1" spc="-40" dirty="0">
                <a:solidFill>
                  <a:prstClr val="black"/>
                </a:solidFill>
                <a:latin typeface="Arial"/>
                <a:cs typeface="Arial"/>
              </a:rPr>
              <a:t> </a:t>
            </a:r>
            <a:r>
              <a:rPr sz="2400" b="1" spc="-3" dirty="0">
                <a:solidFill>
                  <a:prstClr val="black"/>
                </a:solidFill>
                <a:latin typeface="Arial"/>
                <a:cs typeface="Arial"/>
              </a:rPr>
              <a:t>sites:</a:t>
            </a:r>
            <a:r>
              <a:rPr sz="2400" b="1" spc="-37" dirty="0">
                <a:solidFill>
                  <a:prstClr val="black"/>
                </a:solidFill>
                <a:latin typeface="Arial"/>
                <a:cs typeface="Arial"/>
              </a:rPr>
              <a:t> </a:t>
            </a:r>
            <a:r>
              <a:rPr sz="2400" spc="23" dirty="0">
                <a:solidFill>
                  <a:prstClr val="black"/>
                </a:solidFill>
                <a:latin typeface="Microsoft Sans Serif"/>
                <a:cs typeface="Microsoft Sans Serif"/>
              </a:rPr>
              <a:t>52</a:t>
            </a:r>
            <a:r>
              <a:rPr sz="2400" spc="-17" dirty="0">
                <a:solidFill>
                  <a:prstClr val="black"/>
                </a:solidFill>
                <a:latin typeface="Microsoft Sans Serif"/>
                <a:cs typeface="Microsoft Sans Serif"/>
              </a:rPr>
              <a:t> </a:t>
            </a:r>
            <a:r>
              <a:rPr sz="2400" dirty="0">
                <a:solidFill>
                  <a:prstClr val="black"/>
                </a:solidFill>
                <a:latin typeface="Microsoft Sans Serif"/>
                <a:cs typeface="Microsoft Sans Serif"/>
              </a:rPr>
              <a:t>investigational</a:t>
            </a:r>
            <a:r>
              <a:rPr sz="2400" spc="-17" dirty="0">
                <a:solidFill>
                  <a:prstClr val="black"/>
                </a:solidFill>
                <a:latin typeface="Microsoft Sans Serif"/>
                <a:cs typeface="Microsoft Sans Serif"/>
              </a:rPr>
              <a:t> </a:t>
            </a:r>
            <a:r>
              <a:rPr sz="2400" spc="17" dirty="0">
                <a:solidFill>
                  <a:prstClr val="black"/>
                </a:solidFill>
                <a:latin typeface="Microsoft Sans Serif"/>
                <a:cs typeface="Microsoft Sans Serif"/>
              </a:rPr>
              <a:t>centers</a:t>
            </a:r>
            <a:endParaRPr sz="2800" dirty="0">
              <a:solidFill>
                <a:prstClr val="black"/>
              </a:solidFill>
              <a:latin typeface="Microsoft Sans Serif"/>
              <a:cs typeface="Microsoft Sans Serif"/>
            </a:endParaRPr>
          </a:p>
          <a:p>
            <a:pPr marL="8467" marR="526653" defTabSz="609630">
              <a:lnSpc>
                <a:spcPct val="116100"/>
              </a:lnSpc>
              <a:tabLst>
                <a:tab pos="1994423" algn="l"/>
              </a:tabLst>
            </a:pPr>
            <a:r>
              <a:rPr sz="2400" b="1" spc="20" dirty="0">
                <a:solidFill>
                  <a:prstClr val="black"/>
                </a:solidFill>
                <a:latin typeface="Arial"/>
                <a:cs typeface="Arial"/>
              </a:rPr>
              <a:t>Study</a:t>
            </a:r>
            <a:r>
              <a:rPr sz="2400" b="1" spc="-30" dirty="0">
                <a:solidFill>
                  <a:prstClr val="black"/>
                </a:solidFill>
                <a:latin typeface="Arial"/>
                <a:cs typeface="Arial"/>
              </a:rPr>
              <a:t> </a:t>
            </a:r>
            <a:r>
              <a:rPr sz="2400" b="1" spc="60" dirty="0">
                <a:solidFill>
                  <a:prstClr val="black"/>
                </a:solidFill>
                <a:latin typeface="Arial"/>
                <a:cs typeface="Arial"/>
              </a:rPr>
              <a:t>Duration:	</a:t>
            </a:r>
            <a:r>
              <a:rPr sz="2400" spc="13" dirty="0">
                <a:solidFill>
                  <a:prstClr val="black"/>
                </a:solidFill>
                <a:latin typeface="Microsoft Sans Serif"/>
                <a:cs typeface="Microsoft Sans Serif"/>
              </a:rPr>
              <a:t>Approximately </a:t>
            </a:r>
            <a:r>
              <a:rPr sz="2400" spc="27" dirty="0">
                <a:solidFill>
                  <a:prstClr val="black"/>
                </a:solidFill>
                <a:latin typeface="Microsoft Sans Serif"/>
                <a:cs typeface="Microsoft Sans Serif"/>
              </a:rPr>
              <a:t>7 </a:t>
            </a:r>
            <a:r>
              <a:rPr sz="2400" spc="-23" dirty="0">
                <a:solidFill>
                  <a:prstClr val="black"/>
                </a:solidFill>
                <a:latin typeface="Microsoft Sans Serif"/>
                <a:cs typeface="Microsoft Sans Serif"/>
              </a:rPr>
              <a:t>years </a:t>
            </a:r>
            <a:r>
              <a:rPr sz="2400" spc="-37" dirty="0">
                <a:solidFill>
                  <a:prstClr val="black"/>
                </a:solidFill>
                <a:latin typeface="Microsoft Sans Serif"/>
                <a:cs typeface="Microsoft Sans Serif"/>
              </a:rPr>
              <a:t>(3.3 </a:t>
            </a:r>
            <a:r>
              <a:rPr sz="2400" spc="-23" dirty="0">
                <a:solidFill>
                  <a:prstClr val="black"/>
                </a:solidFill>
                <a:latin typeface="Microsoft Sans Serif"/>
                <a:cs typeface="Microsoft Sans Serif"/>
              </a:rPr>
              <a:t>- </a:t>
            </a:r>
            <a:r>
              <a:rPr sz="2400" spc="-10" dirty="0">
                <a:solidFill>
                  <a:prstClr val="black"/>
                </a:solidFill>
                <a:latin typeface="Microsoft Sans Serif"/>
                <a:cs typeface="Microsoft Sans Serif"/>
              </a:rPr>
              <a:t>4.7 </a:t>
            </a:r>
            <a:r>
              <a:rPr sz="2400" spc="-23" dirty="0">
                <a:solidFill>
                  <a:prstClr val="black"/>
                </a:solidFill>
                <a:latin typeface="Microsoft Sans Serif"/>
                <a:cs typeface="Microsoft Sans Serif"/>
              </a:rPr>
              <a:t>years </a:t>
            </a:r>
            <a:r>
              <a:rPr sz="2400" spc="27" dirty="0">
                <a:solidFill>
                  <a:prstClr val="black"/>
                </a:solidFill>
                <a:latin typeface="Microsoft Sans Serif"/>
                <a:cs typeface="Microsoft Sans Serif"/>
              </a:rPr>
              <a:t>enrollment, 2 </a:t>
            </a:r>
            <a:r>
              <a:rPr sz="2400" spc="-23" dirty="0">
                <a:solidFill>
                  <a:prstClr val="black"/>
                </a:solidFill>
                <a:latin typeface="Microsoft Sans Serif"/>
                <a:cs typeface="Microsoft Sans Serif"/>
              </a:rPr>
              <a:t>years </a:t>
            </a:r>
            <a:r>
              <a:rPr sz="2400" spc="10" dirty="0">
                <a:solidFill>
                  <a:prstClr val="black"/>
                </a:solidFill>
                <a:latin typeface="Microsoft Sans Serif"/>
                <a:cs typeface="Microsoft Sans Serif"/>
              </a:rPr>
              <a:t>follow-up, </a:t>
            </a:r>
            <a:r>
              <a:rPr sz="2400" spc="27" dirty="0">
                <a:solidFill>
                  <a:prstClr val="black"/>
                </a:solidFill>
                <a:latin typeface="Microsoft Sans Serif"/>
                <a:cs typeface="Microsoft Sans Serif"/>
              </a:rPr>
              <a:t>3 </a:t>
            </a:r>
            <a:r>
              <a:rPr sz="2400" spc="50" dirty="0">
                <a:solidFill>
                  <a:prstClr val="black"/>
                </a:solidFill>
                <a:latin typeface="Microsoft Sans Serif"/>
                <a:cs typeface="Microsoft Sans Serif"/>
              </a:rPr>
              <a:t>months </a:t>
            </a:r>
            <a:r>
              <a:rPr sz="2400" spc="-483" dirty="0">
                <a:solidFill>
                  <a:prstClr val="black"/>
                </a:solidFill>
                <a:latin typeface="Microsoft Sans Serif"/>
                <a:cs typeface="Microsoft Sans Serif"/>
              </a:rPr>
              <a:t> </a:t>
            </a:r>
            <a:r>
              <a:rPr sz="2400" spc="10" dirty="0">
                <a:solidFill>
                  <a:prstClr val="black"/>
                </a:solidFill>
                <a:latin typeface="Microsoft Sans Serif"/>
                <a:cs typeface="Microsoft Sans Serif"/>
              </a:rPr>
              <a:t>close-out</a:t>
            </a:r>
            <a:r>
              <a:rPr sz="2400" spc="-17" dirty="0">
                <a:solidFill>
                  <a:prstClr val="black"/>
                </a:solidFill>
                <a:latin typeface="Microsoft Sans Serif"/>
                <a:cs typeface="Microsoft Sans Serif"/>
              </a:rPr>
              <a:t> </a:t>
            </a:r>
            <a:r>
              <a:rPr sz="2400" spc="-17" dirty="0" err="1">
                <a:solidFill>
                  <a:prstClr val="black"/>
                </a:solidFill>
                <a:latin typeface="Microsoft Sans Serif"/>
                <a:cs typeface="Microsoft Sans Serif"/>
              </a:rPr>
              <a:t>acitivites</a:t>
            </a:r>
            <a:r>
              <a:rPr sz="2400" spc="-17" dirty="0">
                <a:solidFill>
                  <a:prstClr val="black"/>
                </a:solidFill>
                <a:latin typeface="Microsoft Sans Serif"/>
                <a:cs typeface="Microsoft Sans Serif"/>
              </a:rPr>
              <a:t>)</a:t>
            </a:r>
            <a:endParaRPr sz="2400" dirty="0">
              <a:solidFill>
                <a:prstClr val="black"/>
              </a:solidFill>
              <a:latin typeface="Microsoft Sans Serif"/>
              <a:cs typeface="Microsoft Sans Serif"/>
            </a:endParaRPr>
          </a:p>
        </p:txBody>
      </p:sp>
      <p:grpSp>
        <p:nvGrpSpPr>
          <p:cNvPr id="3" name="object 3"/>
          <p:cNvGrpSpPr/>
          <p:nvPr/>
        </p:nvGrpSpPr>
        <p:grpSpPr>
          <a:xfrm>
            <a:off x="0" y="0"/>
            <a:ext cx="12192000" cy="1054100"/>
            <a:chOff x="0" y="0"/>
            <a:chExt cx="18288000" cy="1581150"/>
          </a:xfrm>
        </p:grpSpPr>
        <p:sp>
          <p:nvSpPr>
            <p:cNvPr id="4" name="object 4"/>
            <p:cNvSpPr/>
            <p:nvPr/>
          </p:nvSpPr>
          <p:spPr>
            <a:xfrm>
              <a:off x="0" y="0"/>
              <a:ext cx="18288000" cy="1581150"/>
            </a:xfrm>
            <a:custGeom>
              <a:avLst/>
              <a:gdLst/>
              <a:ahLst/>
              <a:cxnLst/>
              <a:rect l="l" t="t" r="r" b="b"/>
              <a:pathLst>
                <a:path w="18288000" h="1581150">
                  <a:moveTo>
                    <a:pt x="18288000" y="1581148"/>
                  </a:moveTo>
                  <a:lnTo>
                    <a:pt x="0" y="1581148"/>
                  </a:lnTo>
                  <a:lnTo>
                    <a:pt x="0" y="0"/>
                  </a:lnTo>
                  <a:lnTo>
                    <a:pt x="18288000" y="0"/>
                  </a:lnTo>
                  <a:lnTo>
                    <a:pt x="18288000" y="1581148"/>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0" y="228751"/>
              <a:ext cx="1647824" cy="10286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6763942" y="266259"/>
              <a:ext cx="1523999" cy="952499"/>
            </a:xfrm>
            <a:prstGeom prst="rect">
              <a:avLst/>
            </a:prstGeom>
          </p:spPr>
        </p:pic>
      </p:grpSp>
      <p:sp>
        <p:nvSpPr>
          <p:cNvPr id="7" name="object 7"/>
          <p:cNvSpPr txBox="1">
            <a:spLocks noGrp="1"/>
          </p:cNvSpPr>
          <p:nvPr>
            <p:ph type="title"/>
          </p:nvPr>
        </p:nvSpPr>
        <p:spPr>
          <a:xfrm>
            <a:off x="2289389" y="330545"/>
            <a:ext cx="7613227" cy="511316"/>
          </a:xfrm>
          <a:prstGeom prst="rect">
            <a:avLst/>
          </a:prstGeom>
        </p:spPr>
        <p:txBody>
          <a:bodyPr vert="horz" wrap="square" lIns="0" tIns="8467" rIns="0" bIns="0" rtlCol="0">
            <a:spAutoFit/>
          </a:bodyPr>
          <a:lstStyle/>
          <a:p>
            <a:pPr marL="8467">
              <a:spcBef>
                <a:spcPts val="67"/>
              </a:spcBef>
            </a:pPr>
            <a:r>
              <a:rPr spc="97" dirty="0"/>
              <a:t>TransIT</a:t>
            </a:r>
            <a:r>
              <a:rPr spc="-67" dirty="0"/>
              <a:t> </a:t>
            </a:r>
            <a:r>
              <a:rPr spc="80" dirty="0"/>
              <a:t>Phase</a:t>
            </a:r>
            <a:r>
              <a:rPr spc="-63" dirty="0"/>
              <a:t> </a:t>
            </a:r>
            <a:r>
              <a:rPr spc="227" dirty="0"/>
              <a:t>III</a:t>
            </a:r>
            <a:r>
              <a:rPr spc="-63" dirty="0"/>
              <a:t> </a:t>
            </a:r>
            <a:r>
              <a:rPr spc="93" dirty="0"/>
              <a:t>Trial:</a:t>
            </a:r>
            <a:r>
              <a:rPr spc="-63" dirty="0"/>
              <a:t> </a:t>
            </a:r>
            <a:r>
              <a:rPr spc="113" dirty="0"/>
              <a:t>Study</a:t>
            </a:r>
            <a:r>
              <a:rPr spc="-63" dirty="0"/>
              <a:t> </a:t>
            </a:r>
            <a:r>
              <a:rPr spc="80" dirty="0"/>
              <a:t>Design</a:t>
            </a: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2711273" y="5838598"/>
            <a:ext cx="6877427" cy="6667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7334" y="1458933"/>
            <a:ext cx="10644717" cy="1973768"/>
          </a:xfrm>
          <a:prstGeom prst="rect">
            <a:avLst/>
          </a:prstGeom>
        </p:spPr>
        <p:txBody>
          <a:bodyPr vert="horz" wrap="square" lIns="0" tIns="8467" rIns="0" bIns="0" rtlCol="0">
            <a:spAutoFit/>
          </a:bodyPr>
          <a:lstStyle/>
          <a:p>
            <a:pPr lvl="1"/>
            <a:r>
              <a:rPr lang="en-US" sz="3200" b="0" i="0" u="none" strike="noStrike" baseline="0" dirty="0"/>
              <a:t>To compare time from randomization to treatment failure or death from any cause on the two arms </a:t>
            </a:r>
            <a:endParaRPr lang="en-US" sz="3200" dirty="0"/>
          </a:p>
          <a:p>
            <a:pPr marL="8467" marR="3387" algn="just" defTabSz="609630">
              <a:lnSpc>
                <a:spcPct val="115799"/>
              </a:lnSpc>
              <a:spcBef>
                <a:spcPts val="67"/>
              </a:spcBef>
            </a:pPr>
            <a:endParaRPr lang="en-US" sz="2800" spc="-163" dirty="0">
              <a:solidFill>
                <a:prstClr val="black"/>
              </a:solidFill>
              <a:latin typeface="Microsoft Sans Serif"/>
              <a:cs typeface="Microsoft Sans Serif"/>
            </a:endParaRPr>
          </a:p>
          <a:p>
            <a:pPr marL="8467" marR="3387" algn="just" defTabSz="609630">
              <a:lnSpc>
                <a:spcPct val="115799"/>
              </a:lnSpc>
              <a:spcBef>
                <a:spcPts val="67"/>
              </a:spcBef>
            </a:pPr>
            <a:r>
              <a:rPr lang="en-US" sz="2800" spc="33" dirty="0">
                <a:solidFill>
                  <a:prstClr val="black"/>
                </a:solidFill>
                <a:latin typeface="Microsoft Sans Serif"/>
                <a:cs typeface="Microsoft Sans Serif"/>
              </a:rPr>
              <a:t>	Hypothesis:  Improvement of 20% in the URD HCT Arm</a:t>
            </a:r>
            <a:endParaRPr sz="2800" spc="33" dirty="0">
              <a:solidFill>
                <a:prstClr val="black"/>
              </a:solidFill>
              <a:latin typeface="Microsoft Sans Serif"/>
              <a:cs typeface="Microsoft Sans Serif"/>
            </a:endParaRPr>
          </a:p>
        </p:txBody>
      </p:sp>
      <p:grpSp>
        <p:nvGrpSpPr>
          <p:cNvPr id="3" name="object 3"/>
          <p:cNvGrpSpPr/>
          <p:nvPr/>
        </p:nvGrpSpPr>
        <p:grpSpPr>
          <a:xfrm>
            <a:off x="0" y="0"/>
            <a:ext cx="12192000" cy="1123950"/>
            <a:chOff x="0" y="0"/>
            <a:chExt cx="18288000" cy="1685925"/>
          </a:xfrm>
        </p:grpSpPr>
        <p:sp>
          <p:nvSpPr>
            <p:cNvPr id="4" name="object 4"/>
            <p:cNvSpPr/>
            <p:nvPr/>
          </p:nvSpPr>
          <p:spPr>
            <a:xfrm>
              <a:off x="0" y="0"/>
              <a:ext cx="18288000" cy="1685925"/>
            </a:xfrm>
            <a:custGeom>
              <a:avLst/>
              <a:gdLst/>
              <a:ahLst/>
              <a:cxnLst/>
              <a:rect l="l" t="t" r="r" b="b"/>
              <a:pathLst>
                <a:path w="18288000" h="1685925">
                  <a:moveTo>
                    <a:pt x="18288000" y="1685924"/>
                  </a:moveTo>
                  <a:lnTo>
                    <a:pt x="0" y="1685924"/>
                  </a:lnTo>
                  <a:lnTo>
                    <a:pt x="0" y="0"/>
                  </a:lnTo>
                  <a:lnTo>
                    <a:pt x="18288000" y="0"/>
                  </a:lnTo>
                  <a:lnTo>
                    <a:pt x="18288000" y="1685924"/>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0" y="228754"/>
              <a:ext cx="1516651" cy="1028699"/>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6763942" y="266259"/>
              <a:ext cx="1523999" cy="952499"/>
            </a:xfrm>
            <a:prstGeom prst="rect">
              <a:avLst/>
            </a:prstGeom>
          </p:spPr>
        </p:pic>
      </p:grpSp>
      <p:sp>
        <p:nvSpPr>
          <p:cNvPr id="7" name="object 7"/>
          <p:cNvSpPr txBox="1">
            <a:spLocks noGrp="1"/>
          </p:cNvSpPr>
          <p:nvPr>
            <p:ph type="ctrTitle"/>
          </p:nvPr>
        </p:nvSpPr>
        <p:spPr>
          <a:xfrm>
            <a:off x="1532239" y="424413"/>
            <a:ext cx="8843328" cy="511316"/>
          </a:xfrm>
          <a:prstGeom prst="rect">
            <a:avLst/>
          </a:prstGeom>
        </p:spPr>
        <p:txBody>
          <a:bodyPr vert="horz" wrap="square" lIns="0" tIns="8467" rIns="0" bIns="0" rtlCol="0">
            <a:spAutoFit/>
          </a:bodyPr>
          <a:lstStyle/>
          <a:p>
            <a:pPr marL="8467">
              <a:spcBef>
                <a:spcPts val="67"/>
              </a:spcBef>
            </a:pPr>
            <a:r>
              <a:rPr spc="97" dirty="0"/>
              <a:t>TransIT</a:t>
            </a:r>
            <a:r>
              <a:rPr spc="-60" dirty="0"/>
              <a:t> </a:t>
            </a:r>
            <a:r>
              <a:rPr spc="80" dirty="0"/>
              <a:t>Phase</a:t>
            </a:r>
            <a:r>
              <a:rPr spc="-63" dirty="0"/>
              <a:t> </a:t>
            </a:r>
            <a:r>
              <a:rPr spc="227" dirty="0"/>
              <a:t>III</a:t>
            </a:r>
            <a:r>
              <a:rPr spc="-60" dirty="0"/>
              <a:t> </a:t>
            </a:r>
            <a:r>
              <a:rPr spc="93" dirty="0"/>
              <a:t>Trial:</a:t>
            </a:r>
            <a:r>
              <a:rPr spc="-60" dirty="0"/>
              <a:t> </a:t>
            </a:r>
            <a:r>
              <a:rPr spc="183" dirty="0"/>
              <a:t>Primary</a:t>
            </a:r>
            <a:r>
              <a:rPr spc="-60" dirty="0"/>
              <a:t> </a:t>
            </a:r>
            <a:r>
              <a:rPr lang="en-US" spc="103" dirty="0"/>
              <a:t>Objective</a:t>
            </a:r>
            <a:endParaRPr spc="103" dirty="0"/>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2711273" y="5838603"/>
            <a:ext cx="6877427" cy="6667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2285" y="1306161"/>
            <a:ext cx="10635403" cy="4256957"/>
          </a:xfrm>
          <a:prstGeom prst="rect">
            <a:avLst/>
          </a:prstGeom>
        </p:spPr>
        <p:txBody>
          <a:bodyPr vert="horz" wrap="square" lIns="0" tIns="8467" rIns="0" bIns="0" rtlCol="0">
            <a:spAutoFit/>
          </a:bodyPr>
          <a:lstStyle/>
          <a:p>
            <a:pPr marL="8467" marR="3387" defTabSz="609630">
              <a:lnSpc>
                <a:spcPct val="116100"/>
              </a:lnSpc>
              <a:spcBef>
                <a:spcPts val="3"/>
              </a:spcBef>
            </a:pPr>
            <a:r>
              <a:rPr lang="en-US" sz="2400" b="1" spc="53" dirty="0">
                <a:solidFill>
                  <a:prstClr val="black"/>
                </a:solidFill>
                <a:latin typeface="Arial"/>
                <a:cs typeface="Arial"/>
              </a:rPr>
              <a:t>Objective</a:t>
            </a:r>
            <a:r>
              <a:rPr sz="2400" b="1" spc="-33" dirty="0">
                <a:solidFill>
                  <a:prstClr val="black"/>
                </a:solidFill>
                <a:latin typeface="Arial"/>
                <a:cs typeface="Arial"/>
              </a:rPr>
              <a:t>:</a:t>
            </a:r>
            <a:r>
              <a:rPr sz="2400" b="1" spc="-37" dirty="0">
                <a:solidFill>
                  <a:prstClr val="black"/>
                </a:solidFill>
                <a:latin typeface="Arial"/>
                <a:cs typeface="Arial"/>
              </a:rPr>
              <a:t> </a:t>
            </a:r>
            <a:r>
              <a:rPr lang="en-US" sz="2400" spc="80" dirty="0">
                <a:solidFill>
                  <a:prstClr val="black"/>
                </a:solidFill>
                <a:latin typeface="Microsoft Sans Serif"/>
                <a:cs typeface="Microsoft Sans Serif"/>
              </a:rPr>
              <a:t>T</a:t>
            </a:r>
            <a:r>
              <a:rPr sz="2400" spc="80" dirty="0">
                <a:solidFill>
                  <a:prstClr val="black"/>
                </a:solidFill>
                <a:latin typeface="Microsoft Sans Serif"/>
                <a:cs typeface="Microsoft Sans Serif"/>
              </a:rPr>
              <a:t>o</a:t>
            </a:r>
            <a:r>
              <a:rPr sz="2400" spc="-13" dirty="0">
                <a:solidFill>
                  <a:prstClr val="black"/>
                </a:solidFill>
                <a:latin typeface="Microsoft Sans Serif"/>
                <a:cs typeface="Microsoft Sans Serif"/>
              </a:rPr>
              <a:t> </a:t>
            </a:r>
            <a:r>
              <a:rPr sz="2400" spc="27" dirty="0">
                <a:solidFill>
                  <a:prstClr val="black"/>
                </a:solidFill>
                <a:latin typeface="Microsoft Sans Serif"/>
                <a:cs typeface="Microsoft Sans Serif"/>
              </a:rPr>
              <a:t>compare</a:t>
            </a:r>
            <a:r>
              <a:rPr sz="2400" spc="-13" dirty="0">
                <a:solidFill>
                  <a:prstClr val="black"/>
                </a:solidFill>
                <a:latin typeface="Microsoft Sans Serif"/>
                <a:cs typeface="Microsoft Sans Serif"/>
              </a:rPr>
              <a:t> </a:t>
            </a:r>
            <a:r>
              <a:rPr sz="2400" spc="-57" dirty="0">
                <a:solidFill>
                  <a:prstClr val="black"/>
                </a:solidFill>
                <a:latin typeface="Microsoft Sans Serif"/>
                <a:cs typeface="Microsoft Sans Serif"/>
              </a:rPr>
              <a:t>HR-QoL</a:t>
            </a:r>
            <a:r>
              <a:rPr sz="2400" spc="-13" dirty="0">
                <a:solidFill>
                  <a:prstClr val="black"/>
                </a:solidFill>
                <a:latin typeface="Microsoft Sans Serif"/>
                <a:cs typeface="Microsoft Sans Serif"/>
              </a:rPr>
              <a:t> </a:t>
            </a:r>
            <a:r>
              <a:rPr sz="2400" spc="57" dirty="0">
                <a:solidFill>
                  <a:prstClr val="black"/>
                </a:solidFill>
                <a:latin typeface="Microsoft Sans Serif"/>
                <a:cs typeface="Microsoft Sans Serif"/>
              </a:rPr>
              <a:t>on</a:t>
            </a:r>
            <a:r>
              <a:rPr sz="2400" spc="-13" dirty="0">
                <a:solidFill>
                  <a:prstClr val="black"/>
                </a:solidFill>
                <a:latin typeface="Microsoft Sans Serif"/>
                <a:cs typeface="Microsoft Sans Serif"/>
              </a:rPr>
              <a:t> </a:t>
            </a:r>
            <a:r>
              <a:rPr sz="2400" spc="50" dirty="0">
                <a:solidFill>
                  <a:prstClr val="black"/>
                </a:solidFill>
                <a:latin typeface="Microsoft Sans Serif"/>
                <a:cs typeface="Microsoft Sans Serif"/>
              </a:rPr>
              <a:t>the</a:t>
            </a:r>
            <a:r>
              <a:rPr sz="2400" spc="-13" dirty="0">
                <a:solidFill>
                  <a:prstClr val="black"/>
                </a:solidFill>
                <a:latin typeface="Microsoft Sans Serif"/>
                <a:cs typeface="Microsoft Sans Serif"/>
              </a:rPr>
              <a:t> </a:t>
            </a:r>
            <a:r>
              <a:rPr sz="2400" spc="53" dirty="0">
                <a:solidFill>
                  <a:prstClr val="black"/>
                </a:solidFill>
                <a:latin typeface="Microsoft Sans Serif"/>
                <a:cs typeface="Microsoft Sans Serif"/>
              </a:rPr>
              <a:t>two</a:t>
            </a:r>
            <a:r>
              <a:rPr sz="2400" spc="-13" dirty="0">
                <a:solidFill>
                  <a:prstClr val="black"/>
                </a:solidFill>
                <a:latin typeface="Microsoft Sans Serif"/>
                <a:cs typeface="Microsoft Sans Serif"/>
              </a:rPr>
              <a:t> </a:t>
            </a:r>
            <a:r>
              <a:rPr sz="2400" spc="53" dirty="0">
                <a:solidFill>
                  <a:prstClr val="black"/>
                </a:solidFill>
                <a:latin typeface="Microsoft Sans Serif"/>
                <a:cs typeface="Microsoft Sans Serif"/>
              </a:rPr>
              <a:t>treatment</a:t>
            </a:r>
            <a:r>
              <a:rPr sz="2400" spc="-13" dirty="0">
                <a:solidFill>
                  <a:prstClr val="black"/>
                </a:solidFill>
                <a:latin typeface="Microsoft Sans Serif"/>
                <a:cs typeface="Microsoft Sans Serif"/>
              </a:rPr>
              <a:t> </a:t>
            </a:r>
            <a:r>
              <a:rPr sz="2400" spc="17" dirty="0">
                <a:solidFill>
                  <a:prstClr val="black"/>
                </a:solidFill>
                <a:latin typeface="Microsoft Sans Serif"/>
                <a:cs typeface="Microsoft Sans Serif"/>
              </a:rPr>
              <a:t>arms</a:t>
            </a:r>
            <a:r>
              <a:rPr sz="2400" spc="-13" dirty="0">
                <a:solidFill>
                  <a:prstClr val="black"/>
                </a:solidFill>
                <a:latin typeface="Microsoft Sans Serif"/>
                <a:cs typeface="Microsoft Sans Serif"/>
              </a:rPr>
              <a:t> </a:t>
            </a:r>
            <a:r>
              <a:rPr sz="2400" spc="27" dirty="0">
                <a:solidFill>
                  <a:prstClr val="black"/>
                </a:solidFill>
                <a:latin typeface="Microsoft Sans Serif"/>
                <a:cs typeface="Microsoft Sans Serif"/>
              </a:rPr>
              <a:t>at</a:t>
            </a:r>
            <a:r>
              <a:rPr sz="2400" spc="-13" dirty="0">
                <a:solidFill>
                  <a:prstClr val="black"/>
                </a:solidFill>
                <a:latin typeface="Microsoft Sans Serif"/>
                <a:cs typeface="Microsoft Sans Serif"/>
              </a:rPr>
              <a:t> </a:t>
            </a:r>
            <a:r>
              <a:rPr sz="2400" spc="-17" dirty="0">
                <a:solidFill>
                  <a:prstClr val="black"/>
                </a:solidFill>
                <a:latin typeface="Microsoft Sans Serif"/>
                <a:cs typeface="Microsoft Sans Serif"/>
              </a:rPr>
              <a:t>baseline,</a:t>
            </a:r>
            <a:r>
              <a:rPr sz="2400" spc="-13" dirty="0">
                <a:solidFill>
                  <a:prstClr val="black"/>
                </a:solidFill>
                <a:latin typeface="Microsoft Sans Serif"/>
                <a:cs typeface="Microsoft Sans Serif"/>
              </a:rPr>
              <a:t> </a:t>
            </a:r>
            <a:r>
              <a:rPr sz="2400" spc="23" dirty="0">
                <a:solidFill>
                  <a:prstClr val="black"/>
                </a:solidFill>
                <a:latin typeface="Microsoft Sans Serif"/>
                <a:cs typeface="Microsoft Sans Serif"/>
              </a:rPr>
              <a:t>100</a:t>
            </a:r>
            <a:r>
              <a:rPr lang="en-US" sz="2400" spc="23" dirty="0">
                <a:solidFill>
                  <a:prstClr val="black"/>
                </a:solidFill>
                <a:latin typeface="Microsoft Sans Serif"/>
                <a:cs typeface="Microsoft Sans Serif"/>
              </a:rPr>
              <a:t>*</a:t>
            </a:r>
            <a:r>
              <a:rPr sz="2400" spc="-13" dirty="0">
                <a:solidFill>
                  <a:prstClr val="black"/>
                </a:solidFill>
                <a:latin typeface="Microsoft Sans Serif"/>
                <a:cs typeface="Microsoft Sans Serif"/>
              </a:rPr>
              <a:t> </a:t>
            </a:r>
            <a:r>
              <a:rPr sz="2400" spc="-50" dirty="0">
                <a:solidFill>
                  <a:prstClr val="black"/>
                </a:solidFill>
                <a:latin typeface="Microsoft Sans Serif"/>
                <a:cs typeface="Microsoft Sans Serif"/>
              </a:rPr>
              <a:t>days,</a:t>
            </a:r>
            <a:r>
              <a:rPr sz="2400" spc="-13" dirty="0">
                <a:solidFill>
                  <a:prstClr val="black"/>
                </a:solidFill>
                <a:latin typeface="Microsoft Sans Serif"/>
                <a:cs typeface="Microsoft Sans Serif"/>
              </a:rPr>
              <a:t> </a:t>
            </a:r>
            <a:r>
              <a:rPr sz="2400" spc="23" dirty="0">
                <a:solidFill>
                  <a:prstClr val="black"/>
                </a:solidFill>
                <a:latin typeface="Microsoft Sans Serif"/>
                <a:cs typeface="Microsoft Sans Serif"/>
              </a:rPr>
              <a:t>180</a:t>
            </a:r>
            <a:r>
              <a:rPr lang="en-US" sz="2400" spc="23" dirty="0">
                <a:solidFill>
                  <a:prstClr val="black"/>
                </a:solidFill>
                <a:latin typeface="Microsoft Sans Serif"/>
                <a:cs typeface="Microsoft Sans Serif"/>
              </a:rPr>
              <a:t>*</a:t>
            </a:r>
            <a:r>
              <a:rPr sz="2400" spc="-13" dirty="0">
                <a:solidFill>
                  <a:prstClr val="black"/>
                </a:solidFill>
                <a:latin typeface="Microsoft Sans Serif"/>
                <a:cs typeface="Microsoft Sans Serif"/>
              </a:rPr>
              <a:t> </a:t>
            </a:r>
            <a:r>
              <a:rPr sz="2400" spc="-50" dirty="0">
                <a:solidFill>
                  <a:prstClr val="black"/>
                </a:solidFill>
                <a:latin typeface="Microsoft Sans Serif"/>
                <a:cs typeface="Microsoft Sans Serif"/>
              </a:rPr>
              <a:t>days,</a:t>
            </a:r>
            <a:r>
              <a:rPr sz="2400" spc="-13" dirty="0">
                <a:solidFill>
                  <a:prstClr val="black"/>
                </a:solidFill>
                <a:latin typeface="Microsoft Sans Serif"/>
                <a:cs typeface="Microsoft Sans Serif"/>
              </a:rPr>
              <a:t> </a:t>
            </a:r>
            <a:r>
              <a:rPr sz="2400" spc="27" dirty="0">
                <a:solidFill>
                  <a:prstClr val="black"/>
                </a:solidFill>
                <a:latin typeface="Microsoft Sans Serif"/>
                <a:cs typeface="Microsoft Sans Serif"/>
              </a:rPr>
              <a:t>1</a:t>
            </a:r>
            <a:r>
              <a:rPr sz="2400" spc="-13" dirty="0">
                <a:solidFill>
                  <a:prstClr val="black"/>
                </a:solidFill>
                <a:latin typeface="Microsoft Sans Serif"/>
                <a:cs typeface="Microsoft Sans Serif"/>
              </a:rPr>
              <a:t> year</a:t>
            </a:r>
            <a:r>
              <a:rPr lang="en-US" sz="2400" spc="-13" dirty="0">
                <a:solidFill>
                  <a:prstClr val="black"/>
                </a:solidFill>
                <a:latin typeface="Microsoft Sans Serif"/>
                <a:cs typeface="Microsoft Sans Serif"/>
              </a:rPr>
              <a:t>, </a:t>
            </a:r>
            <a:r>
              <a:rPr sz="2400" spc="27" dirty="0">
                <a:solidFill>
                  <a:prstClr val="black"/>
                </a:solidFill>
                <a:latin typeface="Microsoft Sans Serif"/>
                <a:cs typeface="Microsoft Sans Serif"/>
              </a:rPr>
              <a:t>2 </a:t>
            </a:r>
            <a:r>
              <a:rPr sz="2400" spc="-483" dirty="0">
                <a:solidFill>
                  <a:prstClr val="black"/>
                </a:solidFill>
                <a:latin typeface="Microsoft Sans Serif"/>
                <a:cs typeface="Microsoft Sans Serif"/>
              </a:rPr>
              <a:t> </a:t>
            </a:r>
            <a:r>
              <a:rPr sz="2400" spc="-23" dirty="0">
                <a:solidFill>
                  <a:prstClr val="black"/>
                </a:solidFill>
                <a:latin typeface="Microsoft Sans Serif"/>
                <a:cs typeface="Microsoft Sans Serif"/>
              </a:rPr>
              <a:t>years </a:t>
            </a:r>
            <a:r>
              <a:rPr sz="2400" spc="27" dirty="0">
                <a:solidFill>
                  <a:prstClr val="black"/>
                </a:solidFill>
                <a:latin typeface="Microsoft Sans Serif"/>
                <a:cs typeface="Microsoft Sans Serif"/>
              </a:rPr>
              <a:t>and at </a:t>
            </a:r>
            <a:r>
              <a:rPr sz="2400" spc="30" dirty="0">
                <a:solidFill>
                  <a:prstClr val="black"/>
                </a:solidFill>
                <a:latin typeface="Microsoft Sans Serif"/>
                <a:cs typeface="Microsoft Sans Serif"/>
              </a:rPr>
              <a:t>one </a:t>
            </a:r>
            <a:r>
              <a:rPr sz="2400" spc="7" dirty="0">
                <a:solidFill>
                  <a:prstClr val="black"/>
                </a:solidFill>
                <a:latin typeface="Microsoft Sans Serif"/>
                <a:cs typeface="Microsoft Sans Serif"/>
              </a:rPr>
              <a:t>late </a:t>
            </a:r>
            <a:r>
              <a:rPr sz="2400" spc="43" dirty="0">
                <a:solidFill>
                  <a:prstClr val="black"/>
                </a:solidFill>
                <a:latin typeface="Microsoft Sans Serif"/>
                <a:cs typeface="Microsoft Sans Serif"/>
              </a:rPr>
              <a:t>time-point </a:t>
            </a:r>
            <a:r>
              <a:rPr sz="2400" spc="50" dirty="0">
                <a:solidFill>
                  <a:prstClr val="black"/>
                </a:solidFill>
                <a:latin typeface="Microsoft Sans Serif"/>
                <a:cs typeface="Microsoft Sans Serif"/>
              </a:rPr>
              <a:t>timepoint </a:t>
            </a:r>
            <a:r>
              <a:rPr sz="2400" spc="-23" dirty="0">
                <a:solidFill>
                  <a:prstClr val="black"/>
                </a:solidFill>
                <a:latin typeface="Microsoft Sans Serif"/>
                <a:cs typeface="Microsoft Sans Serif"/>
              </a:rPr>
              <a:t>(3-5 </a:t>
            </a:r>
            <a:r>
              <a:rPr sz="2400" spc="-47" dirty="0">
                <a:solidFill>
                  <a:prstClr val="black"/>
                </a:solidFill>
                <a:latin typeface="Microsoft Sans Serif"/>
                <a:cs typeface="Microsoft Sans Serif"/>
              </a:rPr>
              <a:t>years). </a:t>
            </a:r>
            <a:r>
              <a:rPr sz="2400" spc="-13" dirty="0">
                <a:solidFill>
                  <a:prstClr val="black"/>
                </a:solidFill>
                <a:latin typeface="Microsoft Sans Serif"/>
                <a:cs typeface="Microsoft Sans Serif"/>
              </a:rPr>
              <a:t>Child </a:t>
            </a:r>
            <a:r>
              <a:rPr lang="en-US" sz="2400" spc="-73" dirty="0">
                <a:solidFill>
                  <a:prstClr val="black"/>
                </a:solidFill>
                <a:latin typeface="Microsoft Sans Serif"/>
                <a:cs typeface="Microsoft Sans Serif"/>
              </a:rPr>
              <a:t>and/or caregiver </a:t>
            </a:r>
            <a:r>
              <a:rPr sz="2400" spc="3" dirty="0">
                <a:solidFill>
                  <a:prstClr val="black"/>
                </a:solidFill>
                <a:latin typeface="Microsoft Sans Serif"/>
                <a:cs typeface="Microsoft Sans Serif"/>
              </a:rPr>
              <a:t>responses </a:t>
            </a:r>
            <a:r>
              <a:rPr sz="2400" spc="-3" dirty="0">
                <a:solidFill>
                  <a:prstClr val="black"/>
                </a:solidFill>
                <a:latin typeface="Microsoft Sans Serif"/>
                <a:cs typeface="Microsoft Sans Serif"/>
              </a:rPr>
              <a:t>will </a:t>
            </a:r>
            <a:r>
              <a:rPr sz="2400" spc="-20" dirty="0">
                <a:solidFill>
                  <a:prstClr val="black"/>
                </a:solidFill>
                <a:latin typeface="Microsoft Sans Serif"/>
                <a:cs typeface="Microsoft Sans Serif"/>
              </a:rPr>
              <a:t>also </a:t>
            </a:r>
            <a:r>
              <a:rPr sz="2400" spc="27" dirty="0">
                <a:solidFill>
                  <a:prstClr val="black"/>
                </a:solidFill>
                <a:latin typeface="Microsoft Sans Serif"/>
                <a:cs typeface="Microsoft Sans Serif"/>
              </a:rPr>
              <a:t>be</a:t>
            </a:r>
            <a:r>
              <a:rPr sz="2400" spc="30" dirty="0">
                <a:solidFill>
                  <a:prstClr val="black"/>
                </a:solidFill>
                <a:latin typeface="Microsoft Sans Serif"/>
                <a:cs typeface="Microsoft Sans Serif"/>
              </a:rPr>
              <a:t> </a:t>
            </a:r>
            <a:r>
              <a:rPr sz="2400" spc="20" dirty="0">
                <a:solidFill>
                  <a:prstClr val="black"/>
                </a:solidFill>
                <a:latin typeface="Microsoft Sans Serif"/>
                <a:cs typeface="Microsoft Sans Serif"/>
              </a:rPr>
              <a:t>compared.</a:t>
            </a:r>
            <a:endParaRPr lang="en-US" sz="2400" spc="20" dirty="0">
              <a:solidFill>
                <a:prstClr val="black"/>
              </a:solidFill>
              <a:latin typeface="Microsoft Sans Serif"/>
              <a:cs typeface="Microsoft Sans Serif"/>
            </a:endParaRPr>
          </a:p>
          <a:p>
            <a:pPr marL="8467" marR="3387" defTabSz="609630">
              <a:lnSpc>
                <a:spcPct val="116100"/>
              </a:lnSpc>
              <a:spcBef>
                <a:spcPts val="3"/>
              </a:spcBef>
            </a:pPr>
            <a:endParaRPr lang="en-US" sz="2400" dirty="0">
              <a:solidFill>
                <a:prstClr val="black"/>
              </a:solidFill>
              <a:latin typeface="Microsoft Sans Serif"/>
              <a:cs typeface="Microsoft Sans Serif"/>
            </a:endParaRPr>
          </a:p>
          <a:p>
            <a:pPr marL="8467" marR="3387" defTabSz="609630">
              <a:lnSpc>
                <a:spcPct val="116100"/>
              </a:lnSpc>
              <a:spcBef>
                <a:spcPts val="3"/>
              </a:spcBef>
            </a:pPr>
            <a:r>
              <a:rPr lang="en-US" sz="2400" b="1" spc="-47" dirty="0">
                <a:solidFill>
                  <a:prstClr val="black"/>
                </a:solidFill>
                <a:latin typeface="Microsoft Sans Serif"/>
                <a:cs typeface="Microsoft Sans Serif"/>
              </a:rPr>
              <a:t>Endpoint: </a:t>
            </a:r>
            <a:r>
              <a:rPr lang="en-US" sz="2400" spc="50" dirty="0">
                <a:solidFill>
                  <a:prstClr val="black"/>
                </a:solidFill>
                <a:latin typeface="Microsoft Sans Serif"/>
                <a:cs typeface="Microsoft Sans Serif"/>
              </a:rPr>
              <a:t>T</a:t>
            </a:r>
            <a:r>
              <a:rPr sz="2400" spc="50" dirty="0">
                <a:solidFill>
                  <a:prstClr val="black"/>
                </a:solidFill>
                <a:latin typeface="Microsoft Sans Serif"/>
                <a:cs typeface="Microsoft Sans Serif"/>
              </a:rPr>
              <a:t>he</a:t>
            </a:r>
            <a:r>
              <a:rPr sz="2400" spc="-10" dirty="0">
                <a:solidFill>
                  <a:prstClr val="black"/>
                </a:solidFill>
                <a:latin typeface="Microsoft Sans Serif"/>
                <a:cs typeface="Microsoft Sans Serif"/>
              </a:rPr>
              <a:t> </a:t>
            </a:r>
            <a:r>
              <a:rPr sz="2400" spc="-13" dirty="0">
                <a:solidFill>
                  <a:prstClr val="black"/>
                </a:solidFill>
                <a:latin typeface="Microsoft Sans Serif"/>
                <a:cs typeface="Microsoft Sans Serif"/>
              </a:rPr>
              <a:t>change </a:t>
            </a:r>
            <a:r>
              <a:rPr sz="2400" spc="27" dirty="0">
                <a:solidFill>
                  <a:prstClr val="black"/>
                </a:solidFill>
                <a:latin typeface="Microsoft Sans Serif"/>
                <a:cs typeface="Microsoft Sans Serif"/>
              </a:rPr>
              <a:t>in</a:t>
            </a:r>
            <a:r>
              <a:rPr sz="2400" spc="-10" dirty="0">
                <a:solidFill>
                  <a:prstClr val="black"/>
                </a:solidFill>
                <a:latin typeface="Microsoft Sans Serif"/>
                <a:cs typeface="Microsoft Sans Serif"/>
              </a:rPr>
              <a:t> </a:t>
            </a:r>
            <a:r>
              <a:rPr sz="2400" spc="3" dirty="0">
                <a:solidFill>
                  <a:prstClr val="black"/>
                </a:solidFill>
                <a:latin typeface="Microsoft Sans Serif"/>
                <a:cs typeface="Microsoft Sans Serif"/>
              </a:rPr>
              <a:t>score</a:t>
            </a:r>
            <a:r>
              <a:rPr sz="2400" spc="-10" dirty="0">
                <a:solidFill>
                  <a:prstClr val="black"/>
                </a:solidFill>
                <a:latin typeface="Microsoft Sans Serif"/>
                <a:cs typeface="Microsoft Sans Serif"/>
              </a:rPr>
              <a:t> </a:t>
            </a:r>
            <a:r>
              <a:rPr sz="2400" spc="27" dirty="0">
                <a:solidFill>
                  <a:prstClr val="black"/>
                </a:solidFill>
                <a:latin typeface="Microsoft Sans Serif"/>
                <a:cs typeface="Microsoft Sans Serif"/>
              </a:rPr>
              <a:t>between</a:t>
            </a:r>
            <a:r>
              <a:rPr sz="2400" spc="-10" dirty="0">
                <a:solidFill>
                  <a:prstClr val="black"/>
                </a:solidFill>
                <a:latin typeface="Microsoft Sans Serif"/>
                <a:cs typeface="Microsoft Sans Serif"/>
              </a:rPr>
              <a:t> </a:t>
            </a:r>
            <a:r>
              <a:rPr lang="en-US" sz="2400" spc="-7" dirty="0">
                <a:solidFill>
                  <a:prstClr val="black"/>
                </a:solidFill>
                <a:latin typeface="Microsoft Sans Serif"/>
                <a:cs typeface="Microsoft Sans Serif"/>
              </a:rPr>
              <a:t>baseline</a:t>
            </a:r>
            <a:r>
              <a:rPr lang="en-US" sz="2400" spc="-10" dirty="0">
                <a:solidFill>
                  <a:prstClr val="black"/>
                </a:solidFill>
                <a:latin typeface="Microsoft Sans Serif"/>
                <a:cs typeface="Microsoft Sans Serif"/>
              </a:rPr>
              <a:t> </a:t>
            </a:r>
            <a:r>
              <a:rPr lang="en-US" sz="2400" spc="27" dirty="0">
                <a:solidFill>
                  <a:prstClr val="black"/>
                </a:solidFill>
                <a:latin typeface="Microsoft Sans Serif"/>
                <a:cs typeface="Microsoft Sans Serif"/>
              </a:rPr>
              <a:t>and</a:t>
            </a:r>
            <a:r>
              <a:rPr lang="en-US" sz="2400" spc="-13" dirty="0">
                <a:solidFill>
                  <a:prstClr val="black"/>
                </a:solidFill>
                <a:latin typeface="Microsoft Sans Serif"/>
                <a:cs typeface="Microsoft Sans Serif"/>
              </a:rPr>
              <a:t> </a:t>
            </a:r>
            <a:r>
              <a:rPr lang="en-US" sz="2400" spc="27" dirty="0">
                <a:solidFill>
                  <a:prstClr val="black"/>
                </a:solidFill>
                <a:latin typeface="Microsoft Sans Serif"/>
                <a:cs typeface="Microsoft Sans Serif"/>
              </a:rPr>
              <a:t>2</a:t>
            </a:r>
            <a:r>
              <a:rPr lang="en-US" sz="2400" spc="-10" dirty="0">
                <a:solidFill>
                  <a:prstClr val="black"/>
                </a:solidFill>
                <a:latin typeface="Microsoft Sans Serif"/>
                <a:cs typeface="Microsoft Sans Serif"/>
              </a:rPr>
              <a:t> </a:t>
            </a:r>
            <a:r>
              <a:rPr lang="en-US" sz="2400" spc="-23" dirty="0">
                <a:solidFill>
                  <a:prstClr val="black"/>
                </a:solidFill>
                <a:latin typeface="Microsoft Sans Serif"/>
                <a:cs typeface="Microsoft Sans Serif"/>
              </a:rPr>
              <a:t>years</a:t>
            </a:r>
            <a:r>
              <a:rPr lang="en-US" sz="2400" spc="-10" dirty="0">
                <a:solidFill>
                  <a:prstClr val="black"/>
                </a:solidFill>
                <a:latin typeface="Microsoft Sans Serif"/>
                <a:cs typeface="Microsoft Sans Serif"/>
              </a:rPr>
              <a:t> </a:t>
            </a:r>
            <a:r>
              <a:rPr sz="2400" spc="27" dirty="0">
                <a:solidFill>
                  <a:prstClr val="black"/>
                </a:solidFill>
                <a:latin typeface="Microsoft Sans Serif"/>
                <a:cs typeface="Microsoft Sans Serif"/>
              </a:rPr>
              <a:t>and</a:t>
            </a:r>
            <a:r>
              <a:rPr sz="2400" spc="-10" dirty="0">
                <a:solidFill>
                  <a:prstClr val="black"/>
                </a:solidFill>
                <a:latin typeface="Microsoft Sans Serif"/>
                <a:cs typeface="Microsoft Sans Serif"/>
              </a:rPr>
              <a:t> </a:t>
            </a:r>
            <a:r>
              <a:rPr sz="2400" spc="47" dirty="0">
                <a:solidFill>
                  <a:prstClr val="black"/>
                </a:solidFill>
                <a:latin typeface="Microsoft Sans Serif"/>
                <a:cs typeface="Microsoft Sans Serif"/>
              </a:rPr>
              <a:t>the</a:t>
            </a:r>
            <a:r>
              <a:rPr sz="2400" spc="-13" dirty="0">
                <a:solidFill>
                  <a:prstClr val="black"/>
                </a:solidFill>
                <a:latin typeface="Microsoft Sans Serif"/>
                <a:cs typeface="Microsoft Sans Serif"/>
              </a:rPr>
              <a:t> </a:t>
            </a:r>
            <a:r>
              <a:rPr sz="2400" spc="23" dirty="0">
                <a:solidFill>
                  <a:prstClr val="black"/>
                </a:solidFill>
                <a:latin typeface="Microsoft Sans Serif"/>
                <a:cs typeface="Microsoft Sans Serif"/>
              </a:rPr>
              <a:t>trajectory</a:t>
            </a:r>
            <a:r>
              <a:rPr sz="2400" spc="-10" dirty="0">
                <a:solidFill>
                  <a:prstClr val="black"/>
                </a:solidFill>
                <a:latin typeface="Microsoft Sans Serif"/>
                <a:cs typeface="Microsoft Sans Serif"/>
              </a:rPr>
              <a:t> </a:t>
            </a:r>
            <a:r>
              <a:rPr sz="2400" spc="47" dirty="0">
                <a:solidFill>
                  <a:prstClr val="black"/>
                </a:solidFill>
                <a:latin typeface="Microsoft Sans Serif"/>
                <a:cs typeface="Microsoft Sans Serif"/>
              </a:rPr>
              <a:t>of </a:t>
            </a:r>
            <a:r>
              <a:rPr sz="2400" spc="-483" dirty="0">
                <a:solidFill>
                  <a:prstClr val="black"/>
                </a:solidFill>
                <a:latin typeface="Microsoft Sans Serif"/>
                <a:cs typeface="Microsoft Sans Serif"/>
              </a:rPr>
              <a:t> </a:t>
            </a:r>
            <a:r>
              <a:rPr sz="2400" spc="-13" dirty="0">
                <a:solidFill>
                  <a:prstClr val="black"/>
                </a:solidFill>
                <a:latin typeface="Microsoft Sans Serif"/>
                <a:cs typeface="Microsoft Sans Serif"/>
              </a:rPr>
              <a:t>change</a:t>
            </a:r>
            <a:r>
              <a:rPr sz="2400" spc="-17" dirty="0">
                <a:solidFill>
                  <a:prstClr val="black"/>
                </a:solidFill>
                <a:latin typeface="Microsoft Sans Serif"/>
                <a:cs typeface="Microsoft Sans Serif"/>
              </a:rPr>
              <a:t> </a:t>
            </a:r>
            <a:r>
              <a:rPr sz="2400" spc="13" dirty="0">
                <a:solidFill>
                  <a:prstClr val="black"/>
                </a:solidFill>
                <a:latin typeface="Microsoft Sans Serif"/>
                <a:cs typeface="Microsoft Sans Serif"/>
              </a:rPr>
              <a:t>over</a:t>
            </a:r>
            <a:r>
              <a:rPr sz="2400" spc="-13" dirty="0">
                <a:solidFill>
                  <a:prstClr val="black"/>
                </a:solidFill>
                <a:latin typeface="Microsoft Sans Serif"/>
                <a:cs typeface="Microsoft Sans Serif"/>
              </a:rPr>
              <a:t> </a:t>
            </a:r>
            <a:r>
              <a:rPr sz="2400" spc="-20" dirty="0">
                <a:solidFill>
                  <a:prstClr val="black"/>
                </a:solidFill>
                <a:latin typeface="Microsoft Sans Serif"/>
                <a:cs typeface="Microsoft Sans Serif"/>
              </a:rPr>
              <a:t>all</a:t>
            </a:r>
            <a:r>
              <a:rPr sz="2400" spc="-13" dirty="0">
                <a:solidFill>
                  <a:prstClr val="black"/>
                </a:solidFill>
                <a:latin typeface="Microsoft Sans Serif"/>
                <a:cs typeface="Microsoft Sans Serif"/>
              </a:rPr>
              <a:t> </a:t>
            </a:r>
            <a:r>
              <a:rPr sz="2400" spc="43" dirty="0">
                <a:solidFill>
                  <a:prstClr val="black"/>
                </a:solidFill>
                <a:latin typeface="Microsoft Sans Serif"/>
                <a:cs typeface="Microsoft Sans Serif"/>
              </a:rPr>
              <a:t>time</a:t>
            </a:r>
            <a:r>
              <a:rPr sz="2400" spc="-13" dirty="0">
                <a:solidFill>
                  <a:prstClr val="black"/>
                </a:solidFill>
                <a:latin typeface="Microsoft Sans Serif"/>
                <a:cs typeface="Microsoft Sans Serif"/>
              </a:rPr>
              <a:t> </a:t>
            </a:r>
            <a:r>
              <a:rPr sz="2400" spc="20" dirty="0">
                <a:solidFill>
                  <a:prstClr val="black"/>
                </a:solidFill>
                <a:latin typeface="Microsoft Sans Serif"/>
                <a:cs typeface="Microsoft Sans Serif"/>
              </a:rPr>
              <a:t>points</a:t>
            </a:r>
            <a:r>
              <a:rPr lang="en-US" sz="2400" spc="20" dirty="0">
                <a:solidFill>
                  <a:prstClr val="black"/>
                </a:solidFill>
                <a:latin typeface="Microsoft Sans Serif"/>
                <a:cs typeface="Microsoft Sans Serif"/>
              </a:rPr>
              <a:t> between both treatment cohorts</a:t>
            </a:r>
            <a:r>
              <a:rPr sz="2400" spc="20" dirty="0">
                <a:solidFill>
                  <a:prstClr val="black"/>
                </a:solidFill>
                <a:latin typeface="Microsoft Sans Serif"/>
                <a:cs typeface="Microsoft Sans Serif"/>
              </a:rPr>
              <a:t>.</a:t>
            </a:r>
            <a:endParaRPr sz="2400" dirty="0">
              <a:solidFill>
                <a:prstClr val="black"/>
              </a:solidFill>
              <a:latin typeface="Microsoft Sans Serif"/>
              <a:cs typeface="Microsoft Sans Serif"/>
            </a:endParaRPr>
          </a:p>
          <a:p>
            <a:pPr defTabSz="609630">
              <a:spcBef>
                <a:spcPts val="30"/>
              </a:spcBef>
            </a:pPr>
            <a:endParaRPr sz="2800" dirty="0">
              <a:solidFill>
                <a:prstClr val="black"/>
              </a:solidFill>
              <a:latin typeface="Microsoft Sans Serif"/>
              <a:cs typeface="Microsoft Sans Serif"/>
            </a:endParaRPr>
          </a:p>
          <a:p>
            <a:pPr marL="8467" marR="161721" algn="just" defTabSz="609630">
              <a:lnSpc>
                <a:spcPct val="116100"/>
              </a:lnSpc>
              <a:spcBef>
                <a:spcPts val="3"/>
              </a:spcBef>
            </a:pPr>
            <a:r>
              <a:rPr sz="2400" b="1" spc="20" dirty="0">
                <a:solidFill>
                  <a:prstClr val="black"/>
                </a:solidFill>
                <a:latin typeface="Arial"/>
                <a:cs typeface="Arial"/>
              </a:rPr>
              <a:t>Hypothesis</a:t>
            </a:r>
            <a:r>
              <a:rPr sz="2400" spc="20" dirty="0">
                <a:solidFill>
                  <a:prstClr val="black"/>
                </a:solidFill>
                <a:latin typeface="Microsoft Sans Serif"/>
                <a:cs typeface="Microsoft Sans Serif"/>
              </a:rPr>
              <a:t>: </a:t>
            </a:r>
            <a:r>
              <a:rPr sz="2400" spc="-57" dirty="0">
                <a:solidFill>
                  <a:prstClr val="black"/>
                </a:solidFill>
                <a:latin typeface="Microsoft Sans Serif"/>
                <a:cs typeface="Microsoft Sans Serif"/>
              </a:rPr>
              <a:t>HR-QoL </a:t>
            </a:r>
            <a:r>
              <a:rPr sz="2400" spc="27" dirty="0">
                <a:solidFill>
                  <a:prstClr val="black"/>
                </a:solidFill>
                <a:latin typeface="Microsoft Sans Serif"/>
                <a:cs typeface="Microsoft Sans Serif"/>
              </a:rPr>
              <a:t>at 1 and 2 </a:t>
            </a:r>
            <a:r>
              <a:rPr sz="2400" spc="-23" dirty="0">
                <a:solidFill>
                  <a:prstClr val="black"/>
                </a:solidFill>
                <a:latin typeface="Microsoft Sans Serif"/>
                <a:cs typeface="Microsoft Sans Serif"/>
              </a:rPr>
              <a:t>years </a:t>
            </a:r>
            <a:r>
              <a:rPr sz="2400" spc="33" dirty="0">
                <a:solidFill>
                  <a:prstClr val="black"/>
                </a:solidFill>
                <a:latin typeface="Microsoft Sans Serif"/>
                <a:cs typeface="Microsoft Sans Serif"/>
              </a:rPr>
              <a:t>after </a:t>
            </a:r>
            <a:r>
              <a:rPr sz="2400" spc="27" dirty="0">
                <a:solidFill>
                  <a:prstClr val="black"/>
                </a:solidFill>
                <a:latin typeface="Microsoft Sans Serif"/>
                <a:cs typeface="Microsoft Sans Serif"/>
              </a:rPr>
              <a:t>therapy </a:t>
            </a:r>
            <a:r>
              <a:rPr sz="2400" spc="-3" dirty="0">
                <a:solidFill>
                  <a:prstClr val="black"/>
                </a:solidFill>
                <a:latin typeface="Microsoft Sans Serif"/>
                <a:cs typeface="Microsoft Sans Serif"/>
              </a:rPr>
              <a:t>will </a:t>
            </a:r>
            <a:r>
              <a:rPr sz="2400" spc="27" dirty="0">
                <a:solidFill>
                  <a:prstClr val="black"/>
                </a:solidFill>
                <a:latin typeface="Microsoft Sans Serif"/>
                <a:cs typeface="Microsoft Sans Serif"/>
              </a:rPr>
              <a:t>be </a:t>
            </a:r>
            <a:r>
              <a:rPr sz="2400" spc="7" dirty="0">
                <a:solidFill>
                  <a:prstClr val="black"/>
                </a:solidFill>
                <a:latin typeface="Microsoft Sans Serif"/>
                <a:cs typeface="Microsoft Sans Serif"/>
              </a:rPr>
              <a:t>similar </a:t>
            </a:r>
            <a:r>
              <a:rPr sz="2400" spc="27" dirty="0">
                <a:solidFill>
                  <a:prstClr val="black"/>
                </a:solidFill>
                <a:latin typeface="Microsoft Sans Serif"/>
                <a:cs typeface="Microsoft Sans Serif"/>
              </a:rPr>
              <a:t>in </a:t>
            </a:r>
            <a:r>
              <a:rPr sz="2400" spc="23" dirty="0">
                <a:solidFill>
                  <a:prstClr val="black"/>
                </a:solidFill>
                <a:latin typeface="Microsoft Sans Serif"/>
                <a:cs typeface="Microsoft Sans Serif"/>
              </a:rPr>
              <a:t>patients responding </a:t>
            </a:r>
            <a:r>
              <a:rPr sz="2400" spc="76" dirty="0">
                <a:solidFill>
                  <a:prstClr val="black"/>
                </a:solidFill>
                <a:latin typeface="Microsoft Sans Serif"/>
                <a:cs typeface="Microsoft Sans Serif"/>
              </a:rPr>
              <a:t>to </a:t>
            </a:r>
            <a:r>
              <a:rPr sz="2400" spc="-150" dirty="0">
                <a:solidFill>
                  <a:prstClr val="black"/>
                </a:solidFill>
                <a:latin typeface="Microsoft Sans Serif"/>
                <a:cs typeface="Microsoft Sans Serif"/>
              </a:rPr>
              <a:t>IST </a:t>
            </a:r>
            <a:r>
              <a:rPr sz="2400" spc="33" dirty="0">
                <a:solidFill>
                  <a:prstClr val="black"/>
                </a:solidFill>
                <a:latin typeface="Microsoft Sans Serif"/>
                <a:cs typeface="Microsoft Sans Serif"/>
              </a:rPr>
              <a:t>compared </a:t>
            </a:r>
            <a:r>
              <a:rPr sz="2400" spc="80" dirty="0">
                <a:solidFill>
                  <a:prstClr val="black"/>
                </a:solidFill>
                <a:latin typeface="Microsoft Sans Serif"/>
                <a:cs typeface="Microsoft Sans Serif"/>
              </a:rPr>
              <a:t>to </a:t>
            </a:r>
            <a:r>
              <a:rPr sz="2400" spc="27" dirty="0">
                <a:solidFill>
                  <a:prstClr val="black"/>
                </a:solidFill>
                <a:latin typeface="Microsoft Sans Serif"/>
                <a:cs typeface="Microsoft Sans Serif"/>
              </a:rPr>
              <a:t>those </a:t>
            </a:r>
            <a:r>
              <a:rPr sz="2400" spc="-10" dirty="0">
                <a:solidFill>
                  <a:prstClr val="black"/>
                </a:solidFill>
                <a:latin typeface="Microsoft Sans Serif"/>
                <a:cs typeface="Microsoft Sans Serif"/>
              </a:rPr>
              <a:t>receiving </a:t>
            </a:r>
            <a:r>
              <a:rPr sz="2400" spc="-67" dirty="0">
                <a:solidFill>
                  <a:prstClr val="black"/>
                </a:solidFill>
                <a:latin typeface="Microsoft Sans Serif"/>
                <a:cs typeface="Microsoft Sans Serif"/>
              </a:rPr>
              <a:t>BMT. </a:t>
            </a:r>
            <a:r>
              <a:rPr sz="2400" spc="-3" dirty="0">
                <a:solidFill>
                  <a:prstClr val="black"/>
                </a:solidFill>
                <a:latin typeface="Microsoft Sans Serif"/>
                <a:cs typeface="Microsoft Sans Serif"/>
              </a:rPr>
              <a:t>Patients </a:t>
            </a:r>
            <a:r>
              <a:rPr sz="2400" spc="-7" dirty="0">
                <a:solidFill>
                  <a:prstClr val="black"/>
                </a:solidFill>
                <a:latin typeface="Microsoft Sans Serif"/>
                <a:cs typeface="Microsoft Sans Serif"/>
              </a:rPr>
              <a:t>failing </a:t>
            </a:r>
            <a:r>
              <a:rPr sz="2400" spc="-150" dirty="0">
                <a:solidFill>
                  <a:prstClr val="black"/>
                </a:solidFill>
                <a:latin typeface="Microsoft Sans Serif"/>
                <a:cs typeface="Microsoft Sans Serif"/>
              </a:rPr>
              <a:t>IST </a:t>
            </a:r>
            <a:r>
              <a:rPr sz="2400" spc="76" dirty="0">
                <a:solidFill>
                  <a:prstClr val="black"/>
                </a:solidFill>
                <a:latin typeface="Microsoft Sans Serif"/>
                <a:cs typeface="Microsoft Sans Serif"/>
              </a:rPr>
              <a:t>or </a:t>
            </a:r>
            <a:r>
              <a:rPr sz="2400" spc="37" dirty="0">
                <a:solidFill>
                  <a:prstClr val="black"/>
                </a:solidFill>
                <a:latin typeface="Microsoft Sans Serif"/>
                <a:cs typeface="Microsoft Sans Serif"/>
              </a:rPr>
              <a:t>who </a:t>
            </a:r>
            <a:r>
              <a:rPr sz="2400" spc="10" dirty="0">
                <a:solidFill>
                  <a:prstClr val="black"/>
                </a:solidFill>
                <a:latin typeface="Microsoft Sans Serif"/>
                <a:cs typeface="Microsoft Sans Serif"/>
              </a:rPr>
              <a:t>develop </a:t>
            </a:r>
            <a:r>
              <a:rPr sz="2400" spc="-73" dirty="0">
                <a:solidFill>
                  <a:prstClr val="black"/>
                </a:solidFill>
                <a:latin typeface="Microsoft Sans Serif"/>
                <a:cs typeface="Microsoft Sans Serif"/>
              </a:rPr>
              <a:t>cGVHD </a:t>
            </a:r>
            <a:r>
              <a:rPr sz="2400" spc="10" dirty="0">
                <a:solidFill>
                  <a:prstClr val="black"/>
                </a:solidFill>
                <a:latin typeface="Microsoft Sans Serif"/>
                <a:cs typeface="Microsoft Sans Serif"/>
              </a:rPr>
              <a:t>are </a:t>
            </a:r>
            <a:r>
              <a:rPr sz="2400" spc="27" dirty="0">
                <a:solidFill>
                  <a:prstClr val="black"/>
                </a:solidFill>
                <a:latin typeface="Microsoft Sans Serif"/>
                <a:cs typeface="Microsoft Sans Serif"/>
              </a:rPr>
              <a:t>at </a:t>
            </a:r>
            <a:r>
              <a:rPr sz="2400" spc="10" dirty="0">
                <a:solidFill>
                  <a:prstClr val="black"/>
                </a:solidFill>
                <a:latin typeface="Microsoft Sans Serif"/>
                <a:cs typeface="Microsoft Sans Serif"/>
              </a:rPr>
              <a:t>highest </a:t>
            </a:r>
            <a:r>
              <a:rPr sz="2400" dirty="0">
                <a:solidFill>
                  <a:prstClr val="black"/>
                </a:solidFill>
                <a:latin typeface="Microsoft Sans Serif"/>
                <a:cs typeface="Microsoft Sans Serif"/>
              </a:rPr>
              <a:t>risk </a:t>
            </a:r>
            <a:r>
              <a:rPr sz="2400" spc="-487" dirty="0">
                <a:solidFill>
                  <a:prstClr val="black"/>
                </a:solidFill>
                <a:latin typeface="Microsoft Sans Serif"/>
                <a:cs typeface="Microsoft Sans Serif"/>
              </a:rPr>
              <a:t> </a:t>
            </a:r>
            <a:r>
              <a:rPr sz="2400" spc="63" dirty="0">
                <a:solidFill>
                  <a:prstClr val="black"/>
                </a:solidFill>
                <a:latin typeface="Microsoft Sans Serif"/>
                <a:cs typeface="Microsoft Sans Serif"/>
              </a:rPr>
              <a:t>for</a:t>
            </a:r>
            <a:r>
              <a:rPr sz="2400" spc="-17" dirty="0">
                <a:solidFill>
                  <a:prstClr val="black"/>
                </a:solidFill>
                <a:latin typeface="Microsoft Sans Serif"/>
                <a:cs typeface="Microsoft Sans Serif"/>
              </a:rPr>
              <a:t> </a:t>
            </a:r>
            <a:r>
              <a:rPr sz="2400" spc="67" dirty="0">
                <a:solidFill>
                  <a:prstClr val="black"/>
                </a:solidFill>
                <a:latin typeface="Microsoft Sans Serif"/>
                <a:cs typeface="Microsoft Sans Serif"/>
              </a:rPr>
              <a:t>poor</a:t>
            </a:r>
            <a:r>
              <a:rPr sz="2400" spc="-13" dirty="0">
                <a:solidFill>
                  <a:prstClr val="black"/>
                </a:solidFill>
                <a:latin typeface="Microsoft Sans Serif"/>
                <a:cs typeface="Microsoft Sans Serif"/>
              </a:rPr>
              <a:t> </a:t>
            </a:r>
            <a:r>
              <a:rPr sz="2400" spc="-60" dirty="0">
                <a:solidFill>
                  <a:prstClr val="black"/>
                </a:solidFill>
                <a:latin typeface="Microsoft Sans Serif"/>
                <a:cs typeface="Microsoft Sans Serif"/>
              </a:rPr>
              <a:t>HR-QoL.</a:t>
            </a:r>
            <a:endParaRPr sz="2400" dirty="0">
              <a:solidFill>
                <a:prstClr val="black"/>
              </a:solidFill>
              <a:latin typeface="Microsoft Sans Serif"/>
              <a:cs typeface="Microsoft Sans Serif"/>
            </a:endParaRPr>
          </a:p>
        </p:txBody>
      </p:sp>
      <p:grpSp>
        <p:nvGrpSpPr>
          <p:cNvPr id="4" name="object 4"/>
          <p:cNvGrpSpPr/>
          <p:nvPr/>
        </p:nvGrpSpPr>
        <p:grpSpPr>
          <a:xfrm>
            <a:off x="0" y="0"/>
            <a:ext cx="12192000" cy="1123950"/>
            <a:chOff x="0" y="0"/>
            <a:chExt cx="18288000" cy="1685925"/>
          </a:xfrm>
        </p:grpSpPr>
        <p:sp>
          <p:nvSpPr>
            <p:cNvPr id="5" name="object 5"/>
            <p:cNvSpPr/>
            <p:nvPr/>
          </p:nvSpPr>
          <p:spPr>
            <a:xfrm>
              <a:off x="0" y="0"/>
              <a:ext cx="18288000" cy="1685925"/>
            </a:xfrm>
            <a:custGeom>
              <a:avLst/>
              <a:gdLst/>
              <a:ahLst/>
              <a:cxnLst/>
              <a:rect l="l" t="t" r="r" b="b"/>
              <a:pathLst>
                <a:path w="18288000" h="1685925">
                  <a:moveTo>
                    <a:pt x="0" y="0"/>
                  </a:moveTo>
                  <a:lnTo>
                    <a:pt x="0" y="1685924"/>
                  </a:lnTo>
                  <a:lnTo>
                    <a:pt x="18288000" y="1685924"/>
                  </a:lnTo>
                  <a:lnTo>
                    <a:pt x="18288000" y="0"/>
                  </a:lnTo>
                  <a:lnTo>
                    <a:pt x="0" y="0"/>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0" y="228742"/>
              <a:ext cx="1516651" cy="1028699"/>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763942" y="266259"/>
              <a:ext cx="1523999" cy="952499"/>
            </a:xfrm>
            <a:prstGeom prst="rect">
              <a:avLst/>
            </a:prstGeom>
          </p:spPr>
        </p:pic>
      </p:grpSp>
      <p:sp>
        <p:nvSpPr>
          <p:cNvPr id="8" name="object 8"/>
          <p:cNvSpPr txBox="1">
            <a:spLocks noGrp="1"/>
          </p:cNvSpPr>
          <p:nvPr>
            <p:ph type="title"/>
          </p:nvPr>
        </p:nvSpPr>
        <p:spPr>
          <a:xfrm>
            <a:off x="1004458" y="69946"/>
            <a:ext cx="10183283" cy="919568"/>
          </a:xfrm>
          <a:prstGeom prst="rect">
            <a:avLst/>
          </a:prstGeom>
        </p:spPr>
        <p:txBody>
          <a:bodyPr vert="horz" wrap="square" lIns="0" tIns="8467" rIns="0" bIns="0" rtlCol="0">
            <a:spAutoFit/>
          </a:bodyPr>
          <a:lstStyle/>
          <a:p>
            <a:pPr marR="3387" algn="ctr">
              <a:lnSpc>
                <a:spcPct val="115599"/>
              </a:lnSpc>
              <a:spcBef>
                <a:spcPts val="67"/>
              </a:spcBef>
            </a:pPr>
            <a:r>
              <a:rPr sz="2667" spc="76" dirty="0"/>
              <a:t>TransIT</a:t>
            </a:r>
            <a:r>
              <a:rPr sz="2667" spc="-50" dirty="0"/>
              <a:t> </a:t>
            </a:r>
            <a:r>
              <a:rPr sz="2667" spc="63" dirty="0"/>
              <a:t>Phase</a:t>
            </a:r>
            <a:r>
              <a:rPr sz="2667" spc="-47" dirty="0"/>
              <a:t> </a:t>
            </a:r>
            <a:r>
              <a:rPr sz="2667" spc="187" dirty="0"/>
              <a:t>III</a:t>
            </a:r>
            <a:r>
              <a:rPr sz="2667" spc="-50" dirty="0"/>
              <a:t> </a:t>
            </a:r>
            <a:r>
              <a:rPr sz="2667" spc="113" dirty="0"/>
              <a:t>Trial</a:t>
            </a:r>
            <a:r>
              <a:rPr sz="2667" spc="-47" dirty="0"/>
              <a:t> </a:t>
            </a:r>
            <a:r>
              <a:rPr lang="en-US" sz="2667" spc="140" dirty="0"/>
              <a:t>Objective</a:t>
            </a:r>
            <a:r>
              <a:rPr sz="2667" spc="-50" dirty="0"/>
              <a:t> </a:t>
            </a:r>
            <a:r>
              <a:rPr sz="2667" spc="-23" dirty="0"/>
              <a:t>2:</a:t>
            </a:r>
            <a:r>
              <a:rPr sz="2667" spc="-47" dirty="0"/>
              <a:t> </a:t>
            </a:r>
            <a:r>
              <a:rPr sz="2667" spc="177" dirty="0"/>
              <a:t>Health</a:t>
            </a:r>
            <a:r>
              <a:rPr sz="2667" spc="-50" dirty="0"/>
              <a:t> </a:t>
            </a:r>
            <a:r>
              <a:rPr sz="2667" spc="130" dirty="0"/>
              <a:t>Related</a:t>
            </a:r>
            <a:r>
              <a:rPr sz="2667" spc="-47" dirty="0"/>
              <a:t> </a:t>
            </a:r>
            <a:r>
              <a:rPr sz="2667" spc="157" dirty="0"/>
              <a:t>Quality</a:t>
            </a:r>
            <a:r>
              <a:rPr lang="en-US" sz="2667" spc="-50" dirty="0"/>
              <a:t> </a:t>
            </a:r>
            <a:r>
              <a:rPr sz="2667" spc="140" dirty="0"/>
              <a:t>of</a:t>
            </a:r>
            <a:r>
              <a:rPr sz="2667" spc="-47" dirty="0"/>
              <a:t> </a:t>
            </a:r>
            <a:r>
              <a:rPr sz="2667" spc="103" dirty="0"/>
              <a:t>Life </a:t>
            </a:r>
            <a:r>
              <a:rPr sz="2667" spc="-730" dirty="0"/>
              <a:t> </a:t>
            </a:r>
            <a:r>
              <a:rPr sz="2667" spc="13" dirty="0"/>
              <a:t>(HR-QoL)</a:t>
            </a:r>
            <a:endParaRPr sz="2667" dirty="0"/>
          </a:p>
        </p:txBody>
      </p:sp>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2711273" y="5838603"/>
            <a:ext cx="6877427" cy="666749"/>
          </a:xfrm>
          <a:prstGeom prst="rect">
            <a:avLst/>
          </a:prstGeom>
        </p:spPr>
      </p:pic>
      <p:sp>
        <p:nvSpPr>
          <p:cNvPr id="10" name="TextBox 9">
            <a:extLst>
              <a:ext uri="{FF2B5EF4-FFF2-40B4-BE49-F238E27FC236}">
                <a16:creationId xmlns:a16="http://schemas.microsoft.com/office/drawing/2014/main" id="{F8792E0A-5D08-1A40-9FAD-7F201BE8B758}"/>
              </a:ext>
            </a:extLst>
          </p:cNvPr>
          <p:cNvSpPr txBox="1"/>
          <p:nvPr/>
        </p:nvSpPr>
        <p:spPr>
          <a:xfrm>
            <a:off x="10651067" y="6265334"/>
            <a:ext cx="810350" cy="276999"/>
          </a:xfrm>
          <a:prstGeom prst="rect">
            <a:avLst/>
          </a:prstGeom>
          <a:noFill/>
        </p:spPr>
        <p:txBody>
          <a:bodyPr wrap="none" rtlCol="0">
            <a:spAutoFit/>
          </a:bodyPr>
          <a:lstStyle/>
          <a:p>
            <a:pPr defTabSz="609630"/>
            <a:r>
              <a:rPr lang="en-US" sz="1200">
                <a:solidFill>
                  <a:prstClr val="black"/>
                </a:solidFill>
                <a:latin typeface="Calibri"/>
              </a:rPr>
              <a:t>*± 14days</a:t>
            </a:r>
            <a:endParaRPr lang="en-US" sz="1200" dirty="0">
              <a:solidFill>
                <a:prstClr val="black"/>
              </a:solidFill>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863600"/>
            <a:chOff x="0" y="0"/>
            <a:chExt cx="18288000" cy="1295400"/>
          </a:xfrm>
        </p:grpSpPr>
        <p:sp>
          <p:nvSpPr>
            <p:cNvPr id="3" name="object 3"/>
            <p:cNvSpPr/>
            <p:nvPr/>
          </p:nvSpPr>
          <p:spPr>
            <a:xfrm>
              <a:off x="0" y="0"/>
              <a:ext cx="18288000" cy="1295400"/>
            </a:xfrm>
            <a:custGeom>
              <a:avLst/>
              <a:gdLst/>
              <a:ahLst/>
              <a:cxnLst/>
              <a:rect l="l" t="t" r="r" b="b"/>
              <a:pathLst>
                <a:path w="18288000" h="1295400">
                  <a:moveTo>
                    <a:pt x="18179987" y="1295399"/>
                  </a:moveTo>
                  <a:lnTo>
                    <a:pt x="88044" y="1295399"/>
                  </a:lnTo>
                  <a:lnTo>
                    <a:pt x="39824" y="1293622"/>
                  </a:lnTo>
                  <a:lnTo>
                    <a:pt x="0" y="1289201"/>
                  </a:lnTo>
                  <a:lnTo>
                    <a:pt x="0" y="6197"/>
                  </a:lnTo>
                  <a:lnTo>
                    <a:pt x="39824" y="1775"/>
                  </a:lnTo>
                  <a:lnTo>
                    <a:pt x="88024" y="0"/>
                  </a:lnTo>
                  <a:lnTo>
                    <a:pt x="18180007" y="0"/>
                  </a:lnTo>
                  <a:lnTo>
                    <a:pt x="18228206" y="1775"/>
                  </a:lnTo>
                  <a:lnTo>
                    <a:pt x="18275464" y="7022"/>
                  </a:lnTo>
                  <a:lnTo>
                    <a:pt x="18288000" y="9355"/>
                  </a:lnTo>
                  <a:lnTo>
                    <a:pt x="18288000" y="1286043"/>
                  </a:lnTo>
                  <a:lnTo>
                    <a:pt x="18275464" y="1288375"/>
                  </a:lnTo>
                  <a:lnTo>
                    <a:pt x="18228206" y="1293622"/>
                  </a:lnTo>
                  <a:lnTo>
                    <a:pt x="18179987" y="1295399"/>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0" y="228742"/>
              <a:ext cx="1516651" cy="10286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763942" y="266259"/>
              <a:ext cx="1523999" cy="952499"/>
            </a:xfrm>
            <a:prstGeom prst="rect">
              <a:avLst/>
            </a:prstGeom>
          </p:spPr>
        </p:pic>
      </p:grpSp>
      <p:sp>
        <p:nvSpPr>
          <p:cNvPr id="6" name="object 6"/>
          <p:cNvSpPr txBox="1">
            <a:spLocks noGrp="1"/>
          </p:cNvSpPr>
          <p:nvPr>
            <p:ph type="title"/>
          </p:nvPr>
        </p:nvSpPr>
        <p:spPr>
          <a:xfrm>
            <a:off x="1152690" y="234548"/>
            <a:ext cx="9886950" cy="418983"/>
          </a:xfrm>
          <a:prstGeom prst="rect">
            <a:avLst/>
          </a:prstGeom>
        </p:spPr>
        <p:txBody>
          <a:bodyPr vert="horz" wrap="square" lIns="0" tIns="8467" rIns="0" bIns="0" rtlCol="0">
            <a:spAutoFit/>
          </a:bodyPr>
          <a:lstStyle/>
          <a:p>
            <a:pPr marL="8467" algn="ctr">
              <a:spcBef>
                <a:spcPts val="67"/>
              </a:spcBef>
            </a:pPr>
            <a:r>
              <a:rPr sz="2667" spc="97" dirty="0"/>
              <a:t>TransIT</a:t>
            </a:r>
            <a:r>
              <a:rPr sz="2667" spc="-60" dirty="0"/>
              <a:t> </a:t>
            </a:r>
            <a:r>
              <a:rPr sz="2667" spc="80" dirty="0"/>
              <a:t>Phase</a:t>
            </a:r>
            <a:r>
              <a:rPr sz="2667" spc="-60" dirty="0"/>
              <a:t> </a:t>
            </a:r>
            <a:r>
              <a:rPr sz="2667" spc="227" dirty="0"/>
              <a:t>III</a:t>
            </a:r>
            <a:r>
              <a:rPr sz="2667" spc="-60" dirty="0"/>
              <a:t> </a:t>
            </a:r>
            <a:r>
              <a:rPr sz="2667" spc="140" dirty="0"/>
              <a:t>Trial</a:t>
            </a:r>
            <a:r>
              <a:rPr sz="2667" spc="-60" dirty="0"/>
              <a:t> </a:t>
            </a:r>
            <a:r>
              <a:rPr lang="en-US" sz="2667" spc="173" dirty="0"/>
              <a:t>Objective</a:t>
            </a:r>
            <a:r>
              <a:rPr sz="2667" spc="-60" dirty="0"/>
              <a:t> </a:t>
            </a:r>
            <a:r>
              <a:rPr sz="2667" spc="-27" dirty="0"/>
              <a:t>3:</a:t>
            </a:r>
            <a:r>
              <a:rPr sz="2667" spc="-60" dirty="0"/>
              <a:t> </a:t>
            </a:r>
            <a:r>
              <a:rPr sz="2667" spc="117" dirty="0"/>
              <a:t>Gonadal</a:t>
            </a:r>
            <a:r>
              <a:rPr sz="2667" spc="-60" dirty="0"/>
              <a:t> </a:t>
            </a:r>
            <a:r>
              <a:rPr sz="2667" spc="113" dirty="0"/>
              <a:t>Function</a:t>
            </a:r>
          </a:p>
        </p:txBody>
      </p:sp>
      <p:sp>
        <p:nvSpPr>
          <p:cNvPr id="7" name="object 7"/>
          <p:cNvSpPr txBox="1"/>
          <p:nvPr/>
        </p:nvSpPr>
        <p:spPr>
          <a:xfrm>
            <a:off x="669902" y="1154828"/>
            <a:ext cx="10758593" cy="3867170"/>
          </a:xfrm>
          <a:prstGeom prst="rect">
            <a:avLst/>
          </a:prstGeom>
        </p:spPr>
        <p:txBody>
          <a:bodyPr vert="horz" wrap="square" lIns="0" tIns="8467" rIns="0" bIns="0" rtlCol="0">
            <a:spAutoFit/>
          </a:bodyPr>
          <a:lstStyle/>
          <a:p>
            <a:pPr marL="8467" marR="3387" defTabSz="609630">
              <a:lnSpc>
                <a:spcPct val="115799"/>
              </a:lnSpc>
              <a:spcBef>
                <a:spcPts val="67"/>
              </a:spcBef>
            </a:pPr>
            <a:endParaRPr lang="en-US" sz="1050" b="1" spc="63" dirty="0">
              <a:solidFill>
                <a:prstClr val="black"/>
              </a:solidFill>
              <a:latin typeface="Arial"/>
              <a:cs typeface="Arial"/>
            </a:endParaRPr>
          </a:p>
          <a:p>
            <a:pPr marL="8467" marR="3387" defTabSz="609630">
              <a:lnSpc>
                <a:spcPct val="115799"/>
              </a:lnSpc>
              <a:spcBef>
                <a:spcPts val="67"/>
              </a:spcBef>
            </a:pPr>
            <a:r>
              <a:rPr lang="en-US" sz="2400" b="1" spc="63" dirty="0">
                <a:solidFill>
                  <a:prstClr val="black"/>
                </a:solidFill>
                <a:latin typeface="Arial"/>
                <a:cs typeface="Arial"/>
              </a:rPr>
              <a:t>Objective</a:t>
            </a:r>
            <a:r>
              <a:rPr sz="2400" spc="-33" dirty="0">
                <a:solidFill>
                  <a:prstClr val="black"/>
                </a:solidFill>
                <a:latin typeface="Microsoft Sans Serif"/>
                <a:cs typeface="Microsoft Sans Serif"/>
              </a:rPr>
              <a:t>:</a:t>
            </a:r>
            <a:r>
              <a:rPr sz="2400" spc="-17" dirty="0">
                <a:solidFill>
                  <a:prstClr val="black"/>
                </a:solidFill>
                <a:latin typeface="Microsoft Sans Serif"/>
                <a:cs typeface="Microsoft Sans Serif"/>
              </a:rPr>
              <a:t> </a:t>
            </a:r>
            <a:r>
              <a:rPr sz="2400" spc="-67" dirty="0">
                <a:solidFill>
                  <a:prstClr val="black"/>
                </a:solidFill>
                <a:latin typeface="Microsoft Sans Serif"/>
                <a:cs typeface="Microsoft Sans Serif"/>
              </a:rPr>
              <a:t>To</a:t>
            </a:r>
            <a:r>
              <a:rPr sz="2400" spc="-17" dirty="0">
                <a:solidFill>
                  <a:prstClr val="black"/>
                </a:solidFill>
                <a:latin typeface="Microsoft Sans Serif"/>
                <a:cs typeface="Microsoft Sans Serif"/>
              </a:rPr>
              <a:t> </a:t>
            </a:r>
            <a:r>
              <a:rPr sz="2400" spc="33" dirty="0">
                <a:solidFill>
                  <a:prstClr val="black"/>
                </a:solidFill>
                <a:latin typeface="Microsoft Sans Serif"/>
                <a:cs typeface="Microsoft Sans Serif"/>
              </a:rPr>
              <a:t>compare</a:t>
            </a:r>
            <a:r>
              <a:rPr sz="2400" spc="-13" dirty="0">
                <a:solidFill>
                  <a:prstClr val="black"/>
                </a:solidFill>
                <a:latin typeface="Microsoft Sans Serif"/>
                <a:cs typeface="Microsoft Sans Serif"/>
              </a:rPr>
              <a:t> </a:t>
            </a:r>
            <a:r>
              <a:rPr lang="en-US" sz="2400" spc="-13" dirty="0">
                <a:solidFill>
                  <a:prstClr val="black"/>
                </a:solidFill>
                <a:latin typeface="Microsoft Sans Serif"/>
                <a:cs typeface="Microsoft Sans Serif"/>
              </a:rPr>
              <a:t>hormonal </a:t>
            </a:r>
            <a:r>
              <a:rPr sz="2400" spc="20" dirty="0">
                <a:solidFill>
                  <a:prstClr val="black"/>
                </a:solidFill>
                <a:latin typeface="Microsoft Sans Serif"/>
                <a:cs typeface="Microsoft Sans Serif"/>
              </a:rPr>
              <a:t>markers</a:t>
            </a:r>
            <a:r>
              <a:rPr sz="2400" spc="-17" dirty="0">
                <a:solidFill>
                  <a:prstClr val="black"/>
                </a:solidFill>
                <a:latin typeface="Microsoft Sans Serif"/>
                <a:cs typeface="Microsoft Sans Serif"/>
              </a:rPr>
              <a:t> </a:t>
            </a:r>
            <a:r>
              <a:rPr sz="2400" spc="57" dirty="0">
                <a:solidFill>
                  <a:prstClr val="black"/>
                </a:solidFill>
                <a:latin typeface="Microsoft Sans Serif"/>
                <a:cs typeface="Microsoft Sans Serif"/>
              </a:rPr>
              <a:t>of</a:t>
            </a:r>
            <a:r>
              <a:rPr sz="2400" spc="-17" dirty="0">
                <a:solidFill>
                  <a:prstClr val="black"/>
                </a:solidFill>
                <a:latin typeface="Microsoft Sans Serif"/>
                <a:cs typeface="Microsoft Sans Serif"/>
              </a:rPr>
              <a:t> </a:t>
            </a:r>
            <a:r>
              <a:rPr sz="2400" dirty="0">
                <a:solidFill>
                  <a:prstClr val="black"/>
                </a:solidFill>
                <a:latin typeface="Microsoft Sans Serif"/>
                <a:cs typeface="Microsoft Sans Serif"/>
              </a:rPr>
              <a:t>gonadal</a:t>
            </a:r>
            <a:r>
              <a:rPr sz="2400" spc="-17" dirty="0">
                <a:solidFill>
                  <a:prstClr val="black"/>
                </a:solidFill>
                <a:latin typeface="Microsoft Sans Serif"/>
                <a:cs typeface="Microsoft Sans Serif"/>
              </a:rPr>
              <a:t> </a:t>
            </a:r>
            <a:r>
              <a:rPr sz="2400" spc="50" dirty="0">
                <a:solidFill>
                  <a:prstClr val="black"/>
                </a:solidFill>
                <a:latin typeface="Microsoft Sans Serif"/>
                <a:cs typeface="Microsoft Sans Serif"/>
              </a:rPr>
              <a:t>function</a:t>
            </a:r>
            <a:r>
              <a:rPr sz="2400" spc="-13" dirty="0">
                <a:solidFill>
                  <a:prstClr val="black"/>
                </a:solidFill>
                <a:latin typeface="Microsoft Sans Serif"/>
                <a:cs typeface="Microsoft Sans Serif"/>
              </a:rPr>
              <a:t> </a:t>
            </a:r>
            <a:r>
              <a:rPr sz="2400" spc="70" dirty="0">
                <a:solidFill>
                  <a:prstClr val="black"/>
                </a:solidFill>
                <a:latin typeface="Microsoft Sans Serif"/>
                <a:cs typeface="Microsoft Sans Serif"/>
              </a:rPr>
              <a:t>on </a:t>
            </a:r>
            <a:r>
              <a:rPr sz="2400" spc="60" dirty="0">
                <a:solidFill>
                  <a:prstClr val="black"/>
                </a:solidFill>
                <a:latin typeface="Microsoft Sans Serif"/>
                <a:cs typeface="Microsoft Sans Serif"/>
              </a:rPr>
              <a:t>the </a:t>
            </a:r>
            <a:r>
              <a:rPr sz="2400" spc="63" dirty="0">
                <a:solidFill>
                  <a:prstClr val="black"/>
                </a:solidFill>
                <a:latin typeface="Microsoft Sans Serif"/>
                <a:cs typeface="Microsoft Sans Serif"/>
              </a:rPr>
              <a:t>two treatment </a:t>
            </a:r>
            <a:r>
              <a:rPr sz="2400" spc="20" dirty="0">
                <a:solidFill>
                  <a:prstClr val="black"/>
                </a:solidFill>
                <a:latin typeface="Microsoft Sans Serif"/>
                <a:cs typeface="Microsoft Sans Serif"/>
              </a:rPr>
              <a:t>arms </a:t>
            </a:r>
            <a:r>
              <a:rPr sz="2400" spc="30" dirty="0">
                <a:solidFill>
                  <a:prstClr val="black"/>
                </a:solidFill>
                <a:latin typeface="Microsoft Sans Serif"/>
                <a:cs typeface="Microsoft Sans Serif"/>
              </a:rPr>
              <a:t>at</a:t>
            </a:r>
            <a:r>
              <a:rPr sz="2400" spc="33" dirty="0">
                <a:solidFill>
                  <a:prstClr val="black"/>
                </a:solidFill>
                <a:latin typeface="Microsoft Sans Serif"/>
                <a:cs typeface="Microsoft Sans Serif"/>
              </a:rPr>
              <a:t> </a:t>
            </a:r>
            <a:r>
              <a:rPr sz="2400" spc="-20" dirty="0">
                <a:solidFill>
                  <a:prstClr val="black"/>
                </a:solidFill>
                <a:latin typeface="Microsoft Sans Serif"/>
                <a:cs typeface="Microsoft Sans Serif"/>
              </a:rPr>
              <a:t>baseline,</a:t>
            </a:r>
            <a:r>
              <a:rPr sz="2400" spc="-17" dirty="0">
                <a:solidFill>
                  <a:prstClr val="black"/>
                </a:solidFill>
                <a:latin typeface="Microsoft Sans Serif"/>
                <a:cs typeface="Microsoft Sans Serif"/>
              </a:rPr>
              <a:t> </a:t>
            </a:r>
            <a:r>
              <a:rPr sz="2400" spc="30" dirty="0">
                <a:solidFill>
                  <a:prstClr val="black"/>
                </a:solidFill>
                <a:latin typeface="Microsoft Sans Serif"/>
                <a:cs typeface="Microsoft Sans Serif"/>
              </a:rPr>
              <a:t>1</a:t>
            </a:r>
            <a:r>
              <a:rPr sz="2400" spc="-17" dirty="0">
                <a:solidFill>
                  <a:prstClr val="black"/>
                </a:solidFill>
                <a:latin typeface="Microsoft Sans Serif"/>
                <a:cs typeface="Microsoft Sans Serif"/>
              </a:rPr>
              <a:t> </a:t>
            </a:r>
            <a:r>
              <a:rPr sz="2400" spc="-13" dirty="0">
                <a:solidFill>
                  <a:prstClr val="black"/>
                </a:solidFill>
                <a:latin typeface="Microsoft Sans Serif"/>
                <a:cs typeface="Microsoft Sans Serif"/>
              </a:rPr>
              <a:t>year</a:t>
            </a:r>
            <a:r>
              <a:rPr lang="en-US" sz="2400" spc="-17" dirty="0">
                <a:solidFill>
                  <a:prstClr val="black"/>
                </a:solidFill>
                <a:latin typeface="Microsoft Sans Serif"/>
                <a:cs typeface="Microsoft Sans Serif"/>
              </a:rPr>
              <a:t>, </a:t>
            </a:r>
            <a:r>
              <a:rPr sz="2400" spc="30" dirty="0">
                <a:solidFill>
                  <a:prstClr val="black"/>
                </a:solidFill>
                <a:latin typeface="Microsoft Sans Serif"/>
                <a:cs typeface="Microsoft Sans Serif"/>
              </a:rPr>
              <a:t>2</a:t>
            </a:r>
            <a:r>
              <a:rPr sz="2400" spc="-17" dirty="0">
                <a:solidFill>
                  <a:prstClr val="black"/>
                </a:solidFill>
                <a:latin typeface="Microsoft Sans Serif"/>
                <a:cs typeface="Microsoft Sans Serif"/>
              </a:rPr>
              <a:t> </a:t>
            </a:r>
            <a:r>
              <a:rPr sz="2400" spc="-27" dirty="0">
                <a:solidFill>
                  <a:prstClr val="black"/>
                </a:solidFill>
                <a:latin typeface="Microsoft Sans Serif"/>
                <a:cs typeface="Microsoft Sans Serif"/>
              </a:rPr>
              <a:t>years</a:t>
            </a:r>
            <a:r>
              <a:rPr sz="2400" spc="-17" dirty="0">
                <a:solidFill>
                  <a:prstClr val="black"/>
                </a:solidFill>
                <a:latin typeface="Microsoft Sans Serif"/>
                <a:cs typeface="Microsoft Sans Serif"/>
              </a:rPr>
              <a:t> </a:t>
            </a:r>
            <a:r>
              <a:rPr sz="2400" spc="30" dirty="0">
                <a:solidFill>
                  <a:prstClr val="black"/>
                </a:solidFill>
                <a:latin typeface="Microsoft Sans Serif"/>
                <a:cs typeface="Microsoft Sans Serif"/>
              </a:rPr>
              <a:t>and</a:t>
            </a:r>
            <a:r>
              <a:rPr sz="2400" spc="-17" dirty="0">
                <a:solidFill>
                  <a:prstClr val="black"/>
                </a:solidFill>
                <a:latin typeface="Microsoft Sans Serif"/>
                <a:cs typeface="Microsoft Sans Serif"/>
              </a:rPr>
              <a:t> </a:t>
            </a:r>
            <a:r>
              <a:rPr sz="2400" spc="30" dirty="0">
                <a:solidFill>
                  <a:prstClr val="black"/>
                </a:solidFill>
                <a:latin typeface="Microsoft Sans Serif"/>
                <a:cs typeface="Microsoft Sans Serif"/>
              </a:rPr>
              <a:t>at</a:t>
            </a:r>
            <a:r>
              <a:rPr sz="2400" spc="-17" dirty="0">
                <a:solidFill>
                  <a:prstClr val="black"/>
                </a:solidFill>
                <a:latin typeface="Microsoft Sans Serif"/>
                <a:cs typeface="Microsoft Sans Serif"/>
              </a:rPr>
              <a:t> </a:t>
            </a:r>
            <a:r>
              <a:rPr sz="2400" spc="40" dirty="0">
                <a:solidFill>
                  <a:prstClr val="black"/>
                </a:solidFill>
                <a:latin typeface="Microsoft Sans Serif"/>
                <a:cs typeface="Microsoft Sans Serif"/>
              </a:rPr>
              <a:t>one</a:t>
            </a:r>
            <a:r>
              <a:rPr sz="2400" spc="-17" dirty="0">
                <a:solidFill>
                  <a:prstClr val="black"/>
                </a:solidFill>
                <a:latin typeface="Microsoft Sans Serif"/>
                <a:cs typeface="Microsoft Sans Serif"/>
              </a:rPr>
              <a:t> </a:t>
            </a:r>
            <a:r>
              <a:rPr sz="2400" spc="10" dirty="0">
                <a:solidFill>
                  <a:prstClr val="black"/>
                </a:solidFill>
                <a:latin typeface="Microsoft Sans Serif"/>
                <a:cs typeface="Microsoft Sans Serif"/>
              </a:rPr>
              <a:t>late</a:t>
            </a:r>
            <a:r>
              <a:rPr sz="2400" spc="-17" dirty="0">
                <a:solidFill>
                  <a:prstClr val="black"/>
                </a:solidFill>
                <a:latin typeface="Microsoft Sans Serif"/>
                <a:cs typeface="Microsoft Sans Serif"/>
              </a:rPr>
              <a:t> </a:t>
            </a:r>
            <a:r>
              <a:rPr sz="2400" spc="60" dirty="0">
                <a:solidFill>
                  <a:prstClr val="black"/>
                </a:solidFill>
                <a:latin typeface="Microsoft Sans Serif"/>
                <a:cs typeface="Microsoft Sans Serif"/>
              </a:rPr>
              <a:t>timepoint</a:t>
            </a:r>
            <a:r>
              <a:rPr sz="2400" spc="-17" dirty="0">
                <a:solidFill>
                  <a:prstClr val="black"/>
                </a:solidFill>
                <a:latin typeface="Microsoft Sans Serif"/>
                <a:cs typeface="Microsoft Sans Serif"/>
              </a:rPr>
              <a:t> </a:t>
            </a:r>
            <a:r>
              <a:rPr sz="2400" spc="-27" dirty="0">
                <a:solidFill>
                  <a:prstClr val="black"/>
                </a:solidFill>
                <a:latin typeface="Microsoft Sans Serif"/>
                <a:cs typeface="Microsoft Sans Serif"/>
              </a:rPr>
              <a:t>(3-5</a:t>
            </a:r>
            <a:r>
              <a:rPr sz="2400" spc="-17" dirty="0">
                <a:solidFill>
                  <a:prstClr val="black"/>
                </a:solidFill>
                <a:latin typeface="Microsoft Sans Serif"/>
                <a:cs typeface="Microsoft Sans Serif"/>
              </a:rPr>
              <a:t> </a:t>
            </a:r>
            <a:r>
              <a:rPr sz="2400" spc="-47" dirty="0">
                <a:solidFill>
                  <a:prstClr val="black"/>
                </a:solidFill>
                <a:latin typeface="Microsoft Sans Serif"/>
                <a:cs typeface="Microsoft Sans Serif"/>
              </a:rPr>
              <a:t>years)</a:t>
            </a:r>
            <a:endParaRPr sz="2400" dirty="0">
              <a:solidFill>
                <a:prstClr val="black"/>
              </a:solidFill>
              <a:latin typeface="Microsoft Sans Serif"/>
              <a:cs typeface="Microsoft Sans Serif"/>
            </a:endParaRPr>
          </a:p>
          <a:p>
            <a:pPr defTabSz="609630">
              <a:spcBef>
                <a:spcPts val="17"/>
              </a:spcBef>
            </a:pPr>
            <a:endParaRPr sz="1050" dirty="0">
              <a:solidFill>
                <a:prstClr val="black"/>
              </a:solidFill>
              <a:latin typeface="Microsoft Sans Serif"/>
              <a:cs typeface="Microsoft Sans Serif"/>
            </a:endParaRPr>
          </a:p>
          <a:p>
            <a:pPr marL="8467" marR="678637" defTabSz="609630">
              <a:lnSpc>
                <a:spcPct val="115799"/>
              </a:lnSpc>
            </a:pPr>
            <a:r>
              <a:rPr sz="2400" b="1" spc="27" dirty="0">
                <a:solidFill>
                  <a:prstClr val="black"/>
                </a:solidFill>
                <a:latin typeface="Arial"/>
                <a:cs typeface="Arial"/>
              </a:rPr>
              <a:t>Endpoint</a:t>
            </a:r>
            <a:r>
              <a:rPr sz="2400" spc="27" dirty="0">
                <a:solidFill>
                  <a:prstClr val="black"/>
                </a:solidFill>
                <a:latin typeface="Microsoft Sans Serif"/>
                <a:cs typeface="Microsoft Sans Serif"/>
              </a:rPr>
              <a:t>:</a:t>
            </a:r>
            <a:r>
              <a:rPr sz="2400" spc="-17" dirty="0">
                <a:solidFill>
                  <a:prstClr val="black"/>
                </a:solidFill>
                <a:latin typeface="Microsoft Sans Serif"/>
                <a:cs typeface="Microsoft Sans Serif"/>
              </a:rPr>
              <a:t> </a:t>
            </a:r>
            <a:r>
              <a:rPr sz="2400" spc="53" dirty="0">
                <a:solidFill>
                  <a:prstClr val="black"/>
                </a:solidFill>
                <a:latin typeface="Microsoft Sans Serif"/>
                <a:cs typeface="Microsoft Sans Serif"/>
              </a:rPr>
              <a:t>Proportion</a:t>
            </a:r>
            <a:r>
              <a:rPr sz="2400" spc="-13" dirty="0">
                <a:solidFill>
                  <a:prstClr val="black"/>
                </a:solidFill>
                <a:latin typeface="Microsoft Sans Serif"/>
                <a:cs typeface="Microsoft Sans Serif"/>
              </a:rPr>
              <a:t> </a:t>
            </a:r>
            <a:r>
              <a:rPr sz="2400" spc="57" dirty="0">
                <a:solidFill>
                  <a:prstClr val="black"/>
                </a:solidFill>
                <a:latin typeface="Microsoft Sans Serif"/>
                <a:cs typeface="Microsoft Sans Serif"/>
              </a:rPr>
              <a:t>of</a:t>
            </a:r>
            <a:r>
              <a:rPr sz="2400" spc="-13" dirty="0">
                <a:solidFill>
                  <a:prstClr val="black"/>
                </a:solidFill>
                <a:latin typeface="Microsoft Sans Serif"/>
                <a:cs typeface="Microsoft Sans Serif"/>
              </a:rPr>
              <a:t> </a:t>
            </a:r>
            <a:r>
              <a:rPr sz="2400" spc="3" dirty="0">
                <a:solidFill>
                  <a:prstClr val="black"/>
                </a:solidFill>
                <a:latin typeface="Microsoft Sans Serif"/>
                <a:cs typeface="Microsoft Sans Serif"/>
              </a:rPr>
              <a:t>subjects</a:t>
            </a:r>
            <a:r>
              <a:rPr sz="2400" spc="-13" dirty="0">
                <a:solidFill>
                  <a:prstClr val="black"/>
                </a:solidFill>
                <a:latin typeface="Microsoft Sans Serif"/>
                <a:cs typeface="Microsoft Sans Serif"/>
              </a:rPr>
              <a:t> </a:t>
            </a:r>
            <a:r>
              <a:rPr sz="2400" spc="50" dirty="0">
                <a:solidFill>
                  <a:prstClr val="black"/>
                </a:solidFill>
                <a:latin typeface="Microsoft Sans Serif"/>
                <a:cs typeface="Microsoft Sans Serif"/>
              </a:rPr>
              <a:t>with</a:t>
            </a:r>
            <a:r>
              <a:rPr sz="2400" spc="-13" dirty="0">
                <a:solidFill>
                  <a:prstClr val="black"/>
                </a:solidFill>
                <a:latin typeface="Microsoft Sans Serif"/>
                <a:cs typeface="Microsoft Sans Serif"/>
              </a:rPr>
              <a:t> </a:t>
            </a:r>
            <a:r>
              <a:rPr sz="2400" dirty="0">
                <a:solidFill>
                  <a:prstClr val="black"/>
                </a:solidFill>
                <a:latin typeface="Microsoft Sans Serif"/>
                <a:cs typeface="Microsoft Sans Serif"/>
              </a:rPr>
              <a:t>gonadal</a:t>
            </a:r>
            <a:r>
              <a:rPr sz="2400" spc="-13" dirty="0">
                <a:solidFill>
                  <a:prstClr val="black"/>
                </a:solidFill>
                <a:latin typeface="Microsoft Sans Serif"/>
                <a:cs typeface="Microsoft Sans Serif"/>
              </a:rPr>
              <a:t> </a:t>
            </a:r>
            <a:r>
              <a:rPr sz="2400" spc="50" dirty="0">
                <a:solidFill>
                  <a:prstClr val="black"/>
                </a:solidFill>
                <a:latin typeface="Microsoft Sans Serif"/>
                <a:cs typeface="Microsoft Sans Serif"/>
              </a:rPr>
              <a:t>function</a:t>
            </a:r>
            <a:r>
              <a:rPr sz="2400" spc="-13" dirty="0">
                <a:solidFill>
                  <a:prstClr val="black"/>
                </a:solidFill>
                <a:latin typeface="Microsoft Sans Serif"/>
                <a:cs typeface="Microsoft Sans Serif"/>
              </a:rPr>
              <a:t> </a:t>
            </a:r>
            <a:r>
              <a:rPr lang="en-US" sz="2400" spc="-13" dirty="0">
                <a:solidFill>
                  <a:prstClr val="black"/>
                </a:solidFill>
                <a:latin typeface="Microsoft Sans Serif"/>
                <a:cs typeface="Microsoft Sans Serif"/>
              </a:rPr>
              <a:t>marker </a:t>
            </a:r>
            <a:r>
              <a:rPr sz="2400" spc="-33" dirty="0">
                <a:solidFill>
                  <a:prstClr val="black"/>
                </a:solidFill>
                <a:latin typeface="Microsoft Sans Serif"/>
                <a:cs typeface="Microsoft Sans Serif"/>
              </a:rPr>
              <a:t>values</a:t>
            </a:r>
            <a:r>
              <a:rPr sz="2400" spc="-17" dirty="0">
                <a:solidFill>
                  <a:prstClr val="black"/>
                </a:solidFill>
                <a:latin typeface="Microsoft Sans Serif"/>
                <a:cs typeface="Microsoft Sans Serif"/>
              </a:rPr>
              <a:t> </a:t>
            </a:r>
            <a:r>
              <a:rPr sz="2400" spc="23" dirty="0">
                <a:solidFill>
                  <a:prstClr val="black"/>
                </a:solidFill>
                <a:latin typeface="Microsoft Sans Serif"/>
                <a:cs typeface="Microsoft Sans Serif"/>
              </a:rPr>
              <a:t>below</a:t>
            </a:r>
            <a:r>
              <a:rPr sz="2400" spc="-13" dirty="0">
                <a:solidFill>
                  <a:prstClr val="black"/>
                </a:solidFill>
                <a:latin typeface="Microsoft Sans Serif"/>
                <a:cs typeface="Microsoft Sans Serif"/>
              </a:rPr>
              <a:t> </a:t>
            </a:r>
            <a:r>
              <a:rPr sz="2400" spc="60" dirty="0">
                <a:solidFill>
                  <a:prstClr val="black"/>
                </a:solidFill>
                <a:latin typeface="Microsoft Sans Serif"/>
                <a:cs typeface="Microsoft Sans Serif"/>
              </a:rPr>
              <a:t>the</a:t>
            </a:r>
            <a:r>
              <a:rPr sz="2400" spc="-13" dirty="0">
                <a:solidFill>
                  <a:prstClr val="black"/>
                </a:solidFill>
                <a:latin typeface="Microsoft Sans Serif"/>
                <a:cs typeface="Microsoft Sans Serif"/>
              </a:rPr>
              <a:t> </a:t>
            </a:r>
            <a:r>
              <a:rPr sz="2400" spc="63" dirty="0">
                <a:solidFill>
                  <a:prstClr val="black"/>
                </a:solidFill>
                <a:latin typeface="Microsoft Sans Serif"/>
                <a:cs typeface="Microsoft Sans Serif"/>
              </a:rPr>
              <a:t>25th </a:t>
            </a:r>
            <a:r>
              <a:rPr sz="2400" spc="-593" dirty="0">
                <a:solidFill>
                  <a:prstClr val="black"/>
                </a:solidFill>
                <a:latin typeface="Microsoft Sans Serif"/>
                <a:cs typeface="Microsoft Sans Serif"/>
              </a:rPr>
              <a:t> </a:t>
            </a:r>
            <a:r>
              <a:rPr sz="2400" spc="27" dirty="0">
                <a:solidFill>
                  <a:prstClr val="black"/>
                </a:solidFill>
                <a:latin typeface="Microsoft Sans Serif"/>
                <a:cs typeface="Microsoft Sans Serif"/>
              </a:rPr>
              <a:t>percentile</a:t>
            </a:r>
            <a:r>
              <a:rPr sz="2400" spc="-20" dirty="0">
                <a:solidFill>
                  <a:prstClr val="black"/>
                </a:solidFill>
                <a:latin typeface="Microsoft Sans Serif"/>
                <a:cs typeface="Microsoft Sans Serif"/>
              </a:rPr>
              <a:t> </a:t>
            </a:r>
            <a:r>
              <a:rPr sz="2400" spc="57" dirty="0">
                <a:solidFill>
                  <a:prstClr val="black"/>
                </a:solidFill>
                <a:latin typeface="Microsoft Sans Serif"/>
                <a:cs typeface="Microsoft Sans Serif"/>
              </a:rPr>
              <a:t>of</a:t>
            </a:r>
            <a:r>
              <a:rPr sz="2400" spc="-17" dirty="0">
                <a:solidFill>
                  <a:prstClr val="black"/>
                </a:solidFill>
                <a:latin typeface="Microsoft Sans Serif"/>
                <a:cs typeface="Microsoft Sans Serif"/>
              </a:rPr>
              <a:t> </a:t>
            </a:r>
            <a:r>
              <a:rPr sz="2400" spc="50" dirty="0">
                <a:solidFill>
                  <a:prstClr val="black"/>
                </a:solidFill>
                <a:latin typeface="Microsoft Sans Serif"/>
                <a:cs typeface="Microsoft Sans Serif"/>
              </a:rPr>
              <a:t>normal</a:t>
            </a:r>
            <a:r>
              <a:rPr sz="2400" spc="-17" dirty="0">
                <a:solidFill>
                  <a:prstClr val="black"/>
                </a:solidFill>
                <a:latin typeface="Microsoft Sans Serif"/>
                <a:cs typeface="Microsoft Sans Serif"/>
              </a:rPr>
              <a:t> </a:t>
            </a:r>
            <a:r>
              <a:rPr sz="2400" spc="7" dirty="0">
                <a:solidFill>
                  <a:prstClr val="black"/>
                </a:solidFill>
                <a:latin typeface="Microsoft Sans Serif"/>
                <a:cs typeface="Microsoft Sans Serif"/>
              </a:rPr>
              <a:t>range</a:t>
            </a:r>
            <a:r>
              <a:rPr sz="2400" spc="-17" dirty="0">
                <a:solidFill>
                  <a:prstClr val="black"/>
                </a:solidFill>
                <a:latin typeface="Microsoft Sans Serif"/>
                <a:cs typeface="Microsoft Sans Serif"/>
              </a:rPr>
              <a:t> </a:t>
            </a:r>
            <a:r>
              <a:rPr sz="2400" spc="80" dirty="0">
                <a:solidFill>
                  <a:prstClr val="black"/>
                </a:solidFill>
                <a:latin typeface="Microsoft Sans Serif"/>
                <a:cs typeface="Microsoft Sans Serif"/>
              </a:rPr>
              <a:t>for</a:t>
            </a:r>
            <a:r>
              <a:rPr sz="2400" spc="-17" dirty="0">
                <a:solidFill>
                  <a:prstClr val="black"/>
                </a:solidFill>
                <a:latin typeface="Microsoft Sans Serif"/>
                <a:cs typeface="Microsoft Sans Serif"/>
              </a:rPr>
              <a:t> </a:t>
            </a:r>
            <a:r>
              <a:rPr sz="2400" spc="67" dirty="0">
                <a:solidFill>
                  <a:prstClr val="black"/>
                </a:solidFill>
                <a:latin typeface="Microsoft Sans Serif"/>
                <a:cs typeface="Microsoft Sans Serif"/>
              </a:rPr>
              <a:t>that</a:t>
            </a:r>
            <a:r>
              <a:rPr sz="2400" spc="-17" dirty="0">
                <a:solidFill>
                  <a:prstClr val="black"/>
                </a:solidFill>
                <a:latin typeface="Microsoft Sans Serif"/>
                <a:cs typeface="Microsoft Sans Serif"/>
              </a:rPr>
              <a:t> </a:t>
            </a:r>
            <a:r>
              <a:rPr sz="2400" spc="-53" dirty="0">
                <a:solidFill>
                  <a:prstClr val="black"/>
                </a:solidFill>
                <a:latin typeface="Microsoft Sans Serif"/>
                <a:cs typeface="Microsoft Sans Serif"/>
              </a:rPr>
              <a:t>age</a:t>
            </a:r>
            <a:r>
              <a:rPr lang="en-US" sz="2400" spc="-53" dirty="0">
                <a:solidFill>
                  <a:prstClr val="black"/>
                </a:solidFill>
                <a:latin typeface="Microsoft Sans Serif"/>
                <a:cs typeface="Microsoft Sans Serif"/>
              </a:rPr>
              <a:t> and outside of the 95% confidence interval for an age appropriate normal</a:t>
            </a:r>
          </a:p>
          <a:p>
            <a:pPr marL="8467" marR="678637" defTabSz="609630">
              <a:lnSpc>
                <a:spcPct val="115799"/>
              </a:lnSpc>
            </a:pPr>
            <a:endParaRPr lang="en-US" sz="1050" spc="-53" dirty="0">
              <a:solidFill>
                <a:prstClr val="black"/>
              </a:solidFill>
              <a:latin typeface="Microsoft Sans Serif"/>
              <a:cs typeface="Microsoft Sans Serif"/>
            </a:endParaRPr>
          </a:p>
          <a:p>
            <a:pPr defTabSz="609630"/>
            <a:r>
              <a:rPr lang="en-US" sz="2400" b="1" spc="-53" dirty="0">
                <a:solidFill>
                  <a:prstClr val="black"/>
                </a:solidFill>
                <a:latin typeface="Microsoft Sans Serif"/>
                <a:cs typeface="Microsoft Sans Serif"/>
              </a:rPr>
              <a:t>Hypothesis: </a:t>
            </a:r>
            <a:r>
              <a:rPr lang="en-US" sz="2400" spc="3" dirty="0">
                <a:solidFill>
                  <a:prstClr val="black"/>
                </a:solidFill>
                <a:latin typeface="Microsoft Sans Serif"/>
                <a:cs typeface="Microsoft Sans Serif"/>
              </a:rPr>
              <a:t>Patients undergoing BMT will have decreased gonadal function markers compared to patients receiving IST. </a:t>
            </a: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2711273" y="6064251"/>
            <a:ext cx="6877427" cy="66674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33648" y="1367974"/>
            <a:ext cx="10832677" cy="4805632"/>
          </a:xfrm>
          <a:prstGeom prst="rect">
            <a:avLst/>
          </a:prstGeom>
        </p:spPr>
        <p:txBody>
          <a:bodyPr vert="horz" wrap="square" lIns="0" tIns="8467" rIns="0" bIns="0" rtlCol="0">
            <a:spAutoFit/>
          </a:bodyPr>
          <a:lstStyle/>
          <a:p>
            <a:pPr marL="8467" defTabSz="609630">
              <a:spcBef>
                <a:spcPts val="67"/>
              </a:spcBef>
            </a:pPr>
            <a:r>
              <a:rPr lang="en-US" sz="2400" b="1" spc="53" dirty="0">
                <a:solidFill>
                  <a:prstClr val="black"/>
                </a:solidFill>
                <a:latin typeface="Arial"/>
                <a:cs typeface="Arial"/>
              </a:rPr>
              <a:t>Objective</a:t>
            </a:r>
            <a:r>
              <a:rPr sz="2400" spc="-3" dirty="0">
                <a:solidFill>
                  <a:prstClr val="black"/>
                </a:solidFill>
                <a:latin typeface="Microsoft Sans Serif"/>
                <a:cs typeface="Microsoft Sans Serif"/>
              </a:rPr>
              <a:t>:</a:t>
            </a:r>
            <a:r>
              <a:rPr sz="2400" spc="-7" dirty="0">
                <a:solidFill>
                  <a:prstClr val="black"/>
                </a:solidFill>
                <a:latin typeface="Microsoft Sans Serif"/>
                <a:cs typeface="Microsoft Sans Serif"/>
              </a:rPr>
              <a:t> </a:t>
            </a:r>
            <a:r>
              <a:rPr lang="en-US" sz="2400" spc="13" dirty="0">
                <a:solidFill>
                  <a:prstClr val="black"/>
                </a:solidFill>
                <a:latin typeface="Microsoft Sans Serif"/>
                <a:cs typeface="Microsoft Sans Serif"/>
              </a:rPr>
              <a:t>Assess for</a:t>
            </a:r>
            <a:r>
              <a:rPr sz="2400" spc="-7" dirty="0">
                <a:solidFill>
                  <a:prstClr val="black"/>
                </a:solidFill>
                <a:latin typeface="Microsoft Sans Serif"/>
                <a:cs typeface="Microsoft Sans Serif"/>
              </a:rPr>
              <a:t> </a:t>
            </a:r>
            <a:r>
              <a:rPr sz="2400" spc="17" dirty="0">
                <a:solidFill>
                  <a:prstClr val="black"/>
                </a:solidFill>
                <a:latin typeface="Microsoft Sans Serif"/>
                <a:cs typeface="Microsoft Sans Serif"/>
              </a:rPr>
              <a:t>germline</a:t>
            </a:r>
            <a:r>
              <a:rPr sz="2400" spc="-7" dirty="0">
                <a:solidFill>
                  <a:prstClr val="black"/>
                </a:solidFill>
                <a:latin typeface="Microsoft Sans Serif"/>
                <a:cs typeface="Microsoft Sans Serif"/>
              </a:rPr>
              <a:t> </a:t>
            </a:r>
            <a:r>
              <a:rPr sz="2400" spc="37" dirty="0">
                <a:solidFill>
                  <a:prstClr val="black"/>
                </a:solidFill>
                <a:latin typeface="Microsoft Sans Serif"/>
                <a:cs typeface="Microsoft Sans Serif"/>
              </a:rPr>
              <a:t>mutations</a:t>
            </a:r>
            <a:r>
              <a:rPr sz="2400" spc="-7" dirty="0">
                <a:solidFill>
                  <a:prstClr val="black"/>
                </a:solidFill>
                <a:latin typeface="Microsoft Sans Serif"/>
                <a:cs typeface="Microsoft Sans Serif"/>
              </a:rPr>
              <a:t> </a:t>
            </a:r>
            <a:r>
              <a:rPr sz="2400" spc="27" dirty="0">
                <a:solidFill>
                  <a:prstClr val="black"/>
                </a:solidFill>
                <a:latin typeface="Microsoft Sans Serif"/>
                <a:cs typeface="Microsoft Sans Serif"/>
              </a:rPr>
              <a:t>in</a:t>
            </a:r>
            <a:r>
              <a:rPr sz="2400" spc="-7" dirty="0">
                <a:solidFill>
                  <a:prstClr val="black"/>
                </a:solidFill>
                <a:latin typeface="Microsoft Sans Serif"/>
                <a:cs typeface="Microsoft Sans Serif"/>
              </a:rPr>
              <a:t> </a:t>
            </a:r>
            <a:r>
              <a:rPr sz="2400" spc="-23" dirty="0">
                <a:solidFill>
                  <a:prstClr val="black"/>
                </a:solidFill>
                <a:latin typeface="Microsoft Sans Serif"/>
                <a:cs typeface="Microsoft Sans Serif"/>
              </a:rPr>
              <a:t>genes</a:t>
            </a:r>
            <a:r>
              <a:rPr sz="2400" spc="-7" dirty="0">
                <a:solidFill>
                  <a:prstClr val="black"/>
                </a:solidFill>
                <a:latin typeface="Microsoft Sans Serif"/>
                <a:cs typeface="Microsoft Sans Serif"/>
              </a:rPr>
              <a:t> </a:t>
            </a:r>
            <a:r>
              <a:rPr sz="2400" spc="-10" dirty="0">
                <a:solidFill>
                  <a:prstClr val="black"/>
                </a:solidFill>
                <a:latin typeface="Microsoft Sans Serif"/>
                <a:cs typeface="Microsoft Sans Serif"/>
              </a:rPr>
              <a:t>associated</a:t>
            </a:r>
            <a:r>
              <a:rPr sz="2400" spc="-7" dirty="0">
                <a:solidFill>
                  <a:prstClr val="black"/>
                </a:solidFill>
                <a:latin typeface="Microsoft Sans Serif"/>
                <a:cs typeface="Microsoft Sans Serif"/>
              </a:rPr>
              <a:t> </a:t>
            </a:r>
            <a:r>
              <a:rPr sz="2400" spc="40" dirty="0">
                <a:solidFill>
                  <a:prstClr val="black"/>
                </a:solidFill>
                <a:latin typeface="Microsoft Sans Serif"/>
                <a:cs typeface="Microsoft Sans Serif"/>
              </a:rPr>
              <a:t>with</a:t>
            </a:r>
            <a:r>
              <a:rPr sz="2400" spc="-7" dirty="0">
                <a:solidFill>
                  <a:prstClr val="black"/>
                </a:solidFill>
                <a:latin typeface="Microsoft Sans Serif"/>
                <a:cs typeface="Microsoft Sans Serif"/>
              </a:rPr>
              <a:t> </a:t>
            </a:r>
            <a:r>
              <a:rPr sz="2400" spc="40" dirty="0">
                <a:solidFill>
                  <a:prstClr val="black"/>
                </a:solidFill>
                <a:latin typeface="Microsoft Sans Serif"/>
                <a:cs typeface="Microsoft Sans Serif"/>
              </a:rPr>
              <a:t>bone</a:t>
            </a:r>
            <a:r>
              <a:rPr sz="2400" spc="-7" dirty="0">
                <a:solidFill>
                  <a:prstClr val="black"/>
                </a:solidFill>
                <a:latin typeface="Microsoft Sans Serif"/>
                <a:cs typeface="Microsoft Sans Serif"/>
              </a:rPr>
              <a:t> </a:t>
            </a:r>
            <a:r>
              <a:rPr sz="2400" spc="47" dirty="0">
                <a:solidFill>
                  <a:prstClr val="black"/>
                </a:solidFill>
                <a:latin typeface="Microsoft Sans Serif"/>
                <a:cs typeface="Microsoft Sans Serif"/>
              </a:rPr>
              <a:t>marrow</a:t>
            </a:r>
            <a:r>
              <a:rPr sz="2400" spc="-7" dirty="0">
                <a:solidFill>
                  <a:prstClr val="black"/>
                </a:solidFill>
                <a:latin typeface="Microsoft Sans Serif"/>
                <a:cs typeface="Microsoft Sans Serif"/>
              </a:rPr>
              <a:t> </a:t>
            </a:r>
            <a:r>
              <a:rPr sz="2400" spc="3" dirty="0">
                <a:solidFill>
                  <a:prstClr val="black"/>
                </a:solidFill>
                <a:latin typeface="Microsoft Sans Serif"/>
                <a:cs typeface="Microsoft Sans Serif"/>
              </a:rPr>
              <a:t>failure.</a:t>
            </a:r>
            <a:endParaRPr sz="3200" dirty="0">
              <a:solidFill>
                <a:prstClr val="black"/>
              </a:solidFill>
              <a:latin typeface="Microsoft Sans Serif"/>
              <a:cs typeface="Microsoft Sans Serif"/>
            </a:endParaRPr>
          </a:p>
          <a:p>
            <a:pPr marL="8467" defTabSz="609630"/>
            <a:r>
              <a:rPr sz="2400" b="1" spc="20" dirty="0">
                <a:solidFill>
                  <a:prstClr val="black"/>
                </a:solidFill>
                <a:latin typeface="Arial"/>
                <a:cs typeface="Arial"/>
              </a:rPr>
              <a:t>Endpoint:</a:t>
            </a:r>
            <a:r>
              <a:rPr sz="2400" b="1" spc="-37" dirty="0">
                <a:solidFill>
                  <a:prstClr val="black"/>
                </a:solidFill>
                <a:latin typeface="Arial"/>
                <a:cs typeface="Arial"/>
              </a:rPr>
              <a:t> </a:t>
            </a:r>
            <a:r>
              <a:rPr sz="2400" spc="43" dirty="0">
                <a:solidFill>
                  <a:prstClr val="black"/>
                </a:solidFill>
                <a:latin typeface="Microsoft Sans Serif"/>
                <a:cs typeface="Microsoft Sans Serif"/>
              </a:rPr>
              <a:t>Proportion</a:t>
            </a:r>
            <a:r>
              <a:rPr sz="2400" spc="-10" dirty="0">
                <a:solidFill>
                  <a:prstClr val="black"/>
                </a:solidFill>
                <a:latin typeface="Microsoft Sans Serif"/>
                <a:cs typeface="Microsoft Sans Serif"/>
              </a:rPr>
              <a:t> </a:t>
            </a:r>
            <a:r>
              <a:rPr sz="2400" spc="47" dirty="0">
                <a:solidFill>
                  <a:prstClr val="black"/>
                </a:solidFill>
                <a:latin typeface="Microsoft Sans Serif"/>
                <a:cs typeface="Microsoft Sans Serif"/>
              </a:rPr>
              <a:t>of</a:t>
            </a:r>
            <a:r>
              <a:rPr sz="2400" spc="-10" dirty="0">
                <a:solidFill>
                  <a:prstClr val="black"/>
                </a:solidFill>
                <a:latin typeface="Microsoft Sans Serif"/>
                <a:cs typeface="Microsoft Sans Serif"/>
              </a:rPr>
              <a:t> </a:t>
            </a:r>
            <a:r>
              <a:rPr sz="2400" spc="3" dirty="0">
                <a:solidFill>
                  <a:prstClr val="black"/>
                </a:solidFill>
                <a:latin typeface="Microsoft Sans Serif"/>
                <a:cs typeface="Microsoft Sans Serif"/>
              </a:rPr>
              <a:t>subjects</a:t>
            </a:r>
            <a:r>
              <a:rPr sz="2400" spc="-10" dirty="0">
                <a:solidFill>
                  <a:prstClr val="black"/>
                </a:solidFill>
                <a:latin typeface="Microsoft Sans Serif"/>
                <a:cs typeface="Microsoft Sans Serif"/>
              </a:rPr>
              <a:t> </a:t>
            </a:r>
            <a:r>
              <a:rPr sz="2400" spc="37" dirty="0">
                <a:solidFill>
                  <a:prstClr val="black"/>
                </a:solidFill>
                <a:latin typeface="Microsoft Sans Serif"/>
                <a:cs typeface="Microsoft Sans Serif"/>
              </a:rPr>
              <a:t>who</a:t>
            </a:r>
            <a:r>
              <a:rPr sz="2400" spc="-10" dirty="0">
                <a:solidFill>
                  <a:prstClr val="black"/>
                </a:solidFill>
                <a:latin typeface="Microsoft Sans Serif"/>
                <a:cs typeface="Microsoft Sans Serif"/>
              </a:rPr>
              <a:t> </a:t>
            </a:r>
            <a:r>
              <a:rPr sz="2400" spc="60" dirty="0">
                <a:solidFill>
                  <a:prstClr val="black"/>
                </a:solidFill>
                <a:latin typeface="Microsoft Sans Serif"/>
                <a:cs typeface="Microsoft Sans Serif"/>
              </a:rPr>
              <a:t>do</a:t>
            </a:r>
            <a:r>
              <a:rPr sz="2400" spc="-10" dirty="0">
                <a:solidFill>
                  <a:prstClr val="black"/>
                </a:solidFill>
                <a:latin typeface="Microsoft Sans Serif"/>
                <a:cs typeface="Microsoft Sans Serif"/>
              </a:rPr>
              <a:t> </a:t>
            </a:r>
            <a:r>
              <a:rPr sz="2400" spc="70" dirty="0">
                <a:solidFill>
                  <a:prstClr val="black"/>
                </a:solidFill>
                <a:latin typeface="Microsoft Sans Serif"/>
                <a:cs typeface="Microsoft Sans Serif"/>
              </a:rPr>
              <a:t>not</a:t>
            </a:r>
            <a:r>
              <a:rPr sz="2400" spc="-10" dirty="0">
                <a:solidFill>
                  <a:prstClr val="black"/>
                </a:solidFill>
                <a:latin typeface="Microsoft Sans Serif"/>
                <a:cs typeface="Microsoft Sans Serif"/>
              </a:rPr>
              <a:t> </a:t>
            </a:r>
            <a:r>
              <a:rPr sz="2400" spc="-23" dirty="0">
                <a:solidFill>
                  <a:prstClr val="black"/>
                </a:solidFill>
                <a:latin typeface="Microsoft Sans Serif"/>
                <a:cs typeface="Microsoft Sans Serif"/>
              </a:rPr>
              <a:t>have</a:t>
            </a:r>
            <a:r>
              <a:rPr sz="2400" spc="-10" dirty="0">
                <a:solidFill>
                  <a:prstClr val="black"/>
                </a:solidFill>
                <a:latin typeface="Microsoft Sans Serif"/>
                <a:cs typeface="Microsoft Sans Serif"/>
              </a:rPr>
              <a:t> </a:t>
            </a:r>
            <a:r>
              <a:rPr sz="2400" dirty="0">
                <a:solidFill>
                  <a:prstClr val="black"/>
                </a:solidFill>
                <a:latin typeface="Microsoft Sans Serif"/>
                <a:cs typeface="Microsoft Sans Serif"/>
              </a:rPr>
              <a:t>genetic</a:t>
            </a:r>
            <a:r>
              <a:rPr sz="2400" spc="-10" dirty="0">
                <a:solidFill>
                  <a:prstClr val="black"/>
                </a:solidFill>
                <a:latin typeface="Microsoft Sans Serif"/>
                <a:cs typeface="Microsoft Sans Serif"/>
              </a:rPr>
              <a:t> </a:t>
            </a:r>
            <a:r>
              <a:rPr sz="2400" spc="-13" dirty="0">
                <a:solidFill>
                  <a:prstClr val="black"/>
                </a:solidFill>
                <a:latin typeface="Microsoft Sans Serif"/>
                <a:cs typeface="Microsoft Sans Serif"/>
              </a:rPr>
              <a:t>BM </a:t>
            </a:r>
            <a:r>
              <a:rPr sz="2400" spc="3" dirty="0">
                <a:solidFill>
                  <a:prstClr val="black"/>
                </a:solidFill>
                <a:latin typeface="Microsoft Sans Serif"/>
                <a:cs typeface="Microsoft Sans Serif"/>
              </a:rPr>
              <a:t>failure.</a:t>
            </a:r>
            <a:endParaRPr lang="en-US" sz="2400" spc="3" dirty="0">
              <a:solidFill>
                <a:prstClr val="black"/>
              </a:solidFill>
              <a:latin typeface="Microsoft Sans Serif"/>
              <a:cs typeface="Microsoft Sans Serif"/>
            </a:endParaRPr>
          </a:p>
          <a:p>
            <a:pPr marL="8467" defTabSz="609630"/>
            <a:endParaRPr lang="en-US" sz="2400" spc="3" dirty="0">
              <a:solidFill>
                <a:prstClr val="black"/>
              </a:solidFill>
              <a:latin typeface="Microsoft Sans Serif"/>
              <a:cs typeface="Microsoft Sans Serif"/>
            </a:endParaRPr>
          </a:p>
          <a:p>
            <a:pPr marL="8467" marR="3810" algn="just" defTabSz="609630">
              <a:lnSpc>
                <a:spcPct val="116100"/>
              </a:lnSpc>
              <a:spcBef>
                <a:spcPts val="67"/>
              </a:spcBef>
            </a:pPr>
            <a:r>
              <a:rPr lang="en-US" sz="2400" b="1" spc="53" dirty="0">
                <a:solidFill>
                  <a:prstClr val="black"/>
                </a:solidFill>
                <a:latin typeface="Arial"/>
                <a:cs typeface="Arial"/>
              </a:rPr>
              <a:t>Objective</a:t>
            </a:r>
            <a:r>
              <a:rPr lang="en-US" sz="2400" spc="-3" dirty="0">
                <a:solidFill>
                  <a:prstClr val="black"/>
                </a:solidFill>
                <a:latin typeface="Microsoft Sans Serif"/>
                <a:cs typeface="Microsoft Sans Serif"/>
              </a:rPr>
              <a:t>: </a:t>
            </a:r>
            <a:r>
              <a:rPr lang="en-US" sz="2400" spc="-70" dirty="0">
                <a:solidFill>
                  <a:prstClr val="black"/>
                </a:solidFill>
                <a:latin typeface="Microsoft Sans Serif"/>
                <a:cs typeface="Microsoft Sans Serif"/>
              </a:rPr>
              <a:t>Assess </a:t>
            </a:r>
            <a:r>
              <a:rPr lang="en-US" sz="2400" dirty="0">
                <a:solidFill>
                  <a:prstClr val="black"/>
                </a:solidFill>
                <a:latin typeface="Microsoft Sans Serif"/>
                <a:cs typeface="Microsoft Sans Serif"/>
              </a:rPr>
              <a:t>clonal </a:t>
            </a:r>
            <a:r>
              <a:rPr lang="en-US" sz="2400" spc="13" dirty="0">
                <a:solidFill>
                  <a:prstClr val="black"/>
                </a:solidFill>
                <a:latin typeface="Microsoft Sans Serif"/>
                <a:cs typeface="Microsoft Sans Serif"/>
              </a:rPr>
              <a:t>hematopoiesis </a:t>
            </a:r>
            <a:r>
              <a:rPr lang="en-US" sz="2400" spc="27" dirty="0">
                <a:solidFill>
                  <a:prstClr val="black"/>
                </a:solidFill>
                <a:latin typeface="Microsoft Sans Serif"/>
                <a:cs typeface="Microsoft Sans Serif"/>
              </a:rPr>
              <a:t>at </a:t>
            </a:r>
            <a:r>
              <a:rPr lang="en-US" sz="2400" spc="-7" dirty="0">
                <a:solidFill>
                  <a:prstClr val="black"/>
                </a:solidFill>
                <a:latin typeface="Microsoft Sans Serif"/>
                <a:cs typeface="Microsoft Sans Serif"/>
              </a:rPr>
              <a:t>baseline </a:t>
            </a:r>
            <a:r>
              <a:rPr lang="en-US" sz="2400" spc="27" dirty="0">
                <a:solidFill>
                  <a:prstClr val="black"/>
                </a:solidFill>
                <a:latin typeface="Microsoft Sans Serif"/>
                <a:cs typeface="Microsoft Sans Serif"/>
              </a:rPr>
              <a:t>and 1 </a:t>
            </a:r>
            <a:r>
              <a:rPr lang="en-US" sz="2400" spc="-33" dirty="0">
                <a:solidFill>
                  <a:prstClr val="black"/>
                </a:solidFill>
                <a:latin typeface="Microsoft Sans Serif"/>
                <a:cs typeface="Microsoft Sans Serif"/>
              </a:rPr>
              <a:t>year, </a:t>
            </a:r>
            <a:r>
              <a:rPr lang="en-US" sz="2400" spc="27" dirty="0">
                <a:solidFill>
                  <a:prstClr val="black"/>
                </a:solidFill>
                <a:latin typeface="Microsoft Sans Serif"/>
                <a:cs typeface="Microsoft Sans Serif"/>
              </a:rPr>
              <a:t>2 </a:t>
            </a:r>
            <a:r>
              <a:rPr lang="en-US" sz="2400" spc="-23" dirty="0">
                <a:solidFill>
                  <a:prstClr val="black"/>
                </a:solidFill>
                <a:latin typeface="Microsoft Sans Serif"/>
                <a:cs typeface="Microsoft Sans Serif"/>
              </a:rPr>
              <a:t>years </a:t>
            </a:r>
            <a:r>
              <a:rPr lang="en-US" sz="2400" spc="27" dirty="0">
                <a:solidFill>
                  <a:prstClr val="black"/>
                </a:solidFill>
                <a:latin typeface="Microsoft Sans Serif"/>
                <a:cs typeface="Microsoft Sans Serif"/>
              </a:rPr>
              <a:t>and at </a:t>
            </a:r>
            <a:r>
              <a:rPr lang="en-US" sz="2400" spc="30" dirty="0">
                <a:solidFill>
                  <a:prstClr val="black"/>
                </a:solidFill>
                <a:latin typeface="Microsoft Sans Serif"/>
                <a:cs typeface="Microsoft Sans Serif"/>
              </a:rPr>
              <a:t>one </a:t>
            </a:r>
            <a:r>
              <a:rPr lang="en-US" sz="2400" spc="7" dirty="0">
                <a:solidFill>
                  <a:prstClr val="black"/>
                </a:solidFill>
                <a:latin typeface="Microsoft Sans Serif"/>
                <a:cs typeface="Microsoft Sans Serif"/>
              </a:rPr>
              <a:t>late </a:t>
            </a:r>
            <a:r>
              <a:rPr lang="en-US" sz="2400" spc="50" dirty="0">
                <a:solidFill>
                  <a:prstClr val="black"/>
                </a:solidFill>
                <a:latin typeface="Microsoft Sans Serif"/>
                <a:cs typeface="Microsoft Sans Serif"/>
              </a:rPr>
              <a:t>timepoint </a:t>
            </a:r>
            <a:r>
              <a:rPr lang="en-US" sz="2400" spc="-23" dirty="0">
                <a:solidFill>
                  <a:prstClr val="black"/>
                </a:solidFill>
                <a:latin typeface="Microsoft Sans Serif"/>
                <a:cs typeface="Microsoft Sans Serif"/>
              </a:rPr>
              <a:t>(3-5 </a:t>
            </a:r>
            <a:r>
              <a:rPr lang="en-US" sz="2400" spc="-20" dirty="0">
                <a:solidFill>
                  <a:prstClr val="black"/>
                </a:solidFill>
                <a:latin typeface="Microsoft Sans Serif"/>
                <a:cs typeface="Microsoft Sans Serif"/>
              </a:rPr>
              <a:t> </a:t>
            </a:r>
            <a:r>
              <a:rPr lang="en-US" sz="2400" spc="-40" dirty="0">
                <a:solidFill>
                  <a:prstClr val="black"/>
                </a:solidFill>
                <a:latin typeface="Microsoft Sans Serif"/>
                <a:cs typeface="Microsoft Sans Serif"/>
              </a:rPr>
              <a:t>years)</a:t>
            </a:r>
            <a:r>
              <a:rPr lang="en-US" sz="2400" spc="-13" dirty="0">
                <a:solidFill>
                  <a:prstClr val="black"/>
                </a:solidFill>
                <a:latin typeface="Microsoft Sans Serif"/>
                <a:cs typeface="Microsoft Sans Serif"/>
              </a:rPr>
              <a:t> </a:t>
            </a:r>
            <a:r>
              <a:rPr lang="en-US" sz="2400" spc="13" dirty="0">
                <a:solidFill>
                  <a:prstClr val="black"/>
                </a:solidFill>
                <a:latin typeface="Microsoft Sans Serif"/>
                <a:cs typeface="Microsoft Sans Serif"/>
              </a:rPr>
              <a:t>following</a:t>
            </a:r>
            <a:r>
              <a:rPr lang="en-US" sz="2400" spc="-13" dirty="0">
                <a:solidFill>
                  <a:prstClr val="black"/>
                </a:solidFill>
                <a:latin typeface="Microsoft Sans Serif"/>
                <a:cs typeface="Microsoft Sans Serif"/>
              </a:rPr>
              <a:t> </a:t>
            </a:r>
            <a:r>
              <a:rPr lang="en-US" sz="2400" spc="-150" dirty="0">
                <a:solidFill>
                  <a:prstClr val="black"/>
                </a:solidFill>
                <a:latin typeface="Microsoft Sans Serif"/>
                <a:cs typeface="Microsoft Sans Serif"/>
              </a:rPr>
              <a:t>IST</a:t>
            </a:r>
            <a:r>
              <a:rPr lang="en-US" sz="2400" spc="-13" dirty="0">
                <a:solidFill>
                  <a:prstClr val="black"/>
                </a:solidFill>
                <a:latin typeface="Microsoft Sans Serif"/>
                <a:cs typeface="Microsoft Sans Serif"/>
              </a:rPr>
              <a:t> </a:t>
            </a:r>
            <a:r>
              <a:rPr lang="en-US" sz="2400" spc="-73" dirty="0">
                <a:solidFill>
                  <a:prstClr val="black"/>
                </a:solidFill>
                <a:latin typeface="Microsoft Sans Serif"/>
                <a:cs typeface="Microsoft Sans Serif"/>
              </a:rPr>
              <a:t>vs</a:t>
            </a:r>
            <a:r>
              <a:rPr lang="en-US" sz="2400" spc="-13" dirty="0">
                <a:solidFill>
                  <a:prstClr val="black"/>
                </a:solidFill>
                <a:latin typeface="Microsoft Sans Serif"/>
                <a:cs typeface="Microsoft Sans Serif"/>
              </a:rPr>
              <a:t> </a:t>
            </a:r>
            <a:r>
              <a:rPr lang="en-US" sz="2400" spc="-63" dirty="0">
                <a:solidFill>
                  <a:prstClr val="black"/>
                </a:solidFill>
                <a:latin typeface="Microsoft Sans Serif"/>
                <a:cs typeface="Microsoft Sans Serif"/>
              </a:rPr>
              <a:t>BMT</a:t>
            </a:r>
            <a:r>
              <a:rPr lang="en-US" sz="2400" spc="-13" dirty="0">
                <a:solidFill>
                  <a:prstClr val="black"/>
                </a:solidFill>
                <a:latin typeface="Microsoft Sans Serif"/>
                <a:cs typeface="Microsoft Sans Serif"/>
              </a:rPr>
              <a:t> </a:t>
            </a:r>
            <a:r>
              <a:rPr lang="en-US" sz="2400" spc="27" dirty="0">
                <a:solidFill>
                  <a:prstClr val="black"/>
                </a:solidFill>
                <a:latin typeface="Microsoft Sans Serif"/>
                <a:cs typeface="Microsoft Sans Serif"/>
              </a:rPr>
              <a:t>in</a:t>
            </a:r>
            <a:r>
              <a:rPr lang="en-US" sz="2400" spc="-13" dirty="0">
                <a:solidFill>
                  <a:prstClr val="black"/>
                </a:solidFill>
                <a:latin typeface="Microsoft Sans Serif"/>
                <a:cs typeface="Microsoft Sans Serif"/>
              </a:rPr>
              <a:t> </a:t>
            </a:r>
            <a:r>
              <a:rPr lang="en-US" sz="2400" spc="23" dirty="0">
                <a:solidFill>
                  <a:prstClr val="black"/>
                </a:solidFill>
                <a:latin typeface="Microsoft Sans Serif"/>
                <a:cs typeface="Microsoft Sans Serif"/>
              </a:rPr>
              <a:t>pediatric</a:t>
            </a:r>
            <a:r>
              <a:rPr lang="en-US" sz="2400" spc="-13" dirty="0">
                <a:solidFill>
                  <a:prstClr val="black"/>
                </a:solidFill>
                <a:latin typeface="Microsoft Sans Serif"/>
                <a:cs typeface="Microsoft Sans Serif"/>
              </a:rPr>
              <a:t> </a:t>
            </a:r>
            <a:r>
              <a:rPr lang="en-US" sz="2400" spc="-7" dirty="0">
                <a:solidFill>
                  <a:prstClr val="black"/>
                </a:solidFill>
                <a:latin typeface="Microsoft Sans Serif"/>
                <a:cs typeface="Microsoft Sans Serif"/>
              </a:rPr>
              <a:t>aplastic</a:t>
            </a:r>
            <a:r>
              <a:rPr lang="en-US" sz="2400" spc="-13" dirty="0">
                <a:solidFill>
                  <a:prstClr val="black"/>
                </a:solidFill>
                <a:latin typeface="Microsoft Sans Serif"/>
                <a:cs typeface="Microsoft Sans Serif"/>
              </a:rPr>
              <a:t> </a:t>
            </a:r>
            <a:r>
              <a:rPr lang="en-US" sz="2400" spc="-10" dirty="0">
                <a:solidFill>
                  <a:prstClr val="black"/>
                </a:solidFill>
                <a:latin typeface="Microsoft Sans Serif"/>
                <a:cs typeface="Microsoft Sans Serif"/>
              </a:rPr>
              <a:t>anemia.</a:t>
            </a:r>
            <a:endParaRPr lang="en-US" sz="2800" dirty="0">
              <a:solidFill>
                <a:prstClr val="black"/>
              </a:solidFill>
              <a:latin typeface="Microsoft Sans Serif"/>
              <a:cs typeface="Microsoft Sans Serif"/>
            </a:endParaRPr>
          </a:p>
          <a:p>
            <a:pPr marL="8467" marR="3387" algn="just" defTabSz="609630">
              <a:lnSpc>
                <a:spcPct val="116100"/>
              </a:lnSpc>
            </a:pPr>
            <a:r>
              <a:rPr lang="en-US" sz="2400" b="1" spc="23" dirty="0">
                <a:solidFill>
                  <a:prstClr val="black"/>
                </a:solidFill>
                <a:latin typeface="Arial"/>
                <a:cs typeface="Arial"/>
              </a:rPr>
              <a:t>Endpoint</a:t>
            </a:r>
            <a:r>
              <a:rPr lang="en-US" sz="2400" spc="23" dirty="0">
                <a:solidFill>
                  <a:prstClr val="black"/>
                </a:solidFill>
                <a:latin typeface="Microsoft Sans Serif"/>
                <a:cs typeface="Microsoft Sans Serif"/>
              </a:rPr>
              <a:t>: </a:t>
            </a:r>
            <a:r>
              <a:rPr lang="en-US" sz="2400" spc="-23" dirty="0">
                <a:solidFill>
                  <a:prstClr val="black"/>
                </a:solidFill>
                <a:latin typeface="Microsoft Sans Serif"/>
                <a:cs typeface="Microsoft Sans Serif"/>
              </a:rPr>
              <a:t>Clonal </a:t>
            </a:r>
            <a:r>
              <a:rPr lang="en-US" sz="2400" spc="13" dirty="0">
                <a:solidFill>
                  <a:prstClr val="black"/>
                </a:solidFill>
                <a:latin typeface="Microsoft Sans Serif"/>
                <a:cs typeface="Microsoft Sans Serif"/>
              </a:rPr>
              <a:t>hematopoiesis with </a:t>
            </a:r>
            <a:r>
              <a:rPr lang="en-US" sz="2400" spc="-150" dirty="0">
                <a:solidFill>
                  <a:prstClr val="black"/>
                </a:solidFill>
                <a:latin typeface="Microsoft Sans Serif"/>
                <a:cs typeface="Microsoft Sans Serif"/>
              </a:rPr>
              <a:t>IST</a:t>
            </a:r>
            <a:r>
              <a:rPr lang="en-US" sz="2400" spc="-147" dirty="0">
                <a:solidFill>
                  <a:prstClr val="black"/>
                </a:solidFill>
                <a:latin typeface="Microsoft Sans Serif"/>
                <a:cs typeface="Microsoft Sans Serif"/>
              </a:rPr>
              <a:t> </a:t>
            </a:r>
            <a:r>
              <a:rPr lang="en-US" sz="2400" spc="-73" dirty="0">
                <a:solidFill>
                  <a:prstClr val="black"/>
                </a:solidFill>
                <a:latin typeface="Microsoft Sans Serif"/>
                <a:cs typeface="Microsoft Sans Serif"/>
              </a:rPr>
              <a:t>vs </a:t>
            </a:r>
            <a:r>
              <a:rPr lang="en-US" sz="2400" spc="-63" dirty="0">
                <a:solidFill>
                  <a:prstClr val="black"/>
                </a:solidFill>
                <a:latin typeface="Microsoft Sans Serif"/>
                <a:cs typeface="Microsoft Sans Serif"/>
              </a:rPr>
              <a:t>BMT </a:t>
            </a:r>
            <a:r>
              <a:rPr lang="en-US" sz="2400" spc="-3" dirty="0">
                <a:solidFill>
                  <a:prstClr val="black"/>
                </a:solidFill>
                <a:latin typeface="Microsoft Sans Serif"/>
                <a:cs typeface="Microsoft Sans Serif"/>
              </a:rPr>
              <a:t>will </a:t>
            </a:r>
            <a:r>
              <a:rPr lang="en-US" sz="2400" spc="27" dirty="0">
                <a:solidFill>
                  <a:prstClr val="black"/>
                </a:solidFill>
                <a:latin typeface="Microsoft Sans Serif"/>
                <a:cs typeface="Microsoft Sans Serif"/>
              </a:rPr>
              <a:t>be </a:t>
            </a:r>
            <a:r>
              <a:rPr lang="en-US" sz="2400" spc="33" dirty="0">
                <a:solidFill>
                  <a:prstClr val="black"/>
                </a:solidFill>
                <a:latin typeface="Microsoft Sans Serif"/>
                <a:cs typeface="Microsoft Sans Serif"/>
              </a:rPr>
              <a:t>compared </a:t>
            </a:r>
            <a:r>
              <a:rPr lang="en-US" sz="2400" spc="27" dirty="0">
                <a:solidFill>
                  <a:prstClr val="black"/>
                </a:solidFill>
                <a:latin typeface="Microsoft Sans Serif"/>
                <a:cs typeface="Microsoft Sans Serif"/>
              </a:rPr>
              <a:t>at </a:t>
            </a:r>
            <a:r>
              <a:rPr lang="en-US" sz="2400" spc="-7" dirty="0">
                <a:solidFill>
                  <a:prstClr val="black"/>
                </a:solidFill>
                <a:latin typeface="Microsoft Sans Serif"/>
                <a:cs typeface="Microsoft Sans Serif"/>
              </a:rPr>
              <a:t>baseline </a:t>
            </a:r>
            <a:r>
              <a:rPr lang="en-US" sz="2400" spc="27" dirty="0">
                <a:solidFill>
                  <a:prstClr val="black"/>
                </a:solidFill>
                <a:latin typeface="Microsoft Sans Serif"/>
                <a:cs typeface="Microsoft Sans Serif"/>
              </a:rPr>
              <a:t>and </a:t>
            </a:r>
            <a:r>
              <a:rPr lang="en-US" sz="2400" spc="23" dirty="0">
                <a:solidFill>
                  <a:prstClr val="black"/>
                </a:solidFill>
                <a:latin typeface="Microsoft Sans Serif"/>
                <a:cs typeface="Microsoft Sans Serif"/>
              </a:rPr>
              <a:t>at 1 </a:t>
            </a:r>
            <a:r>
              <a:rPr lang="en-US" sz="2400" spc="-33" dirty="0">
                <a:solidFill>
                  <a:prstClr val="black"/>
                </a:solidFill>
                <a:latin typeface="Microsoft Sans Serif"/>
                <a:cs typeface="Microsoft Sans Serif"/>
              </a:rPr>
              <a:t>year, </a:t>
            </a:r>
            <a:r>
              <a:rPr lang="en-US" sz="2400" spc="27" dirty="0">
                <a:solidFill>
                  <a:prstClr val="black"/>
                </a:solidFill>
                <a:latin typeface="Microsoft Sans Serif"/>
                <a:cs typeface="Microsoft Sans Serif"/>
              </a:rPr>
              <a:t>2 </a:t>
            </a:r>
            <a:r>
              <a:rPr lang="en-US" sz="2400" spc="30" dirty="0">
                <a:solidFill>
                  <a:prstClr val="black"/>
                </a:solidFill>
                <a:latin typeface="Microsoft Sans Serif"/>
                <a:cs typeface="Microsoft Sans Serif"/>
              </a:rPr>
              <a:t> </a:t>
            </a:r>
            <a:r>
              <a:rPr lang="en-US" sz="2400" spc="-23" dirty="0">
                <a:solidFill>
                  <a:prstClr val="black"/>
                </a:solidFill>
                <a:latin typeface="Microsoft Sans Serif"/>
                <a:cs typeface="Microsoft Sans Serif"/>
              </a:rPr>
              <a:t>years</a:t>
            </a:r>
            <a:r>
              <a:rPr lang="en-US" sz="2400" spc="-10" dirty="0">
                <a:solidFill>
                  <a:prstClr val="black"/>
                </a:solidFill>
                <a:latin typeface="Microsoft Sans Serif"/>
                <a:cs typeface="Microsoft Sans Serif"/>
              </a:rPr>
              <a:t> </a:t>
            </a:r>
            <a:r>
              <a:rPr lang="en-US" sz="2400" spc="27" dirty="0">
                <a:solidFill>
                  <a:prstClr val="black"/>
                </a:solidFill>
                <a:latin typeface="Microsoft Sans Serif"/>
                <a:cs typeface="Microsoft Sans Serif"/>
              </a:rPr>
              <a:t>and</a:t>
            </a:r>
            <a:r>
              <a:rPr lang="en-US" sz="2400" spc="-7" dirty="0">
                <a:solidFill>
                  <a:prstClr val="black"/>
                </a:solidFill>
                <a:latin typeface="Microsoft Sans Serif"/>
                <a:cs typeface="Microsoft Sans Serif"/>
              </a:rPr>
              <a:t> </a:t>
            </a:r>
            <a:r>
              <a:rPr lang="en-US" sz="2400" spc="27" dirty="0">
                <a:solidFill>
                  <a:prstClr val="black"/>
                </a:solidFill>
                <a:latin typeface="Microsoft Sans Serif"/>
                <a:cs typeface="Microsoft Sans Serif"/>
              </a:rPr>
              <a:t>at</a:t>
            </a:r>
            <a:r>
              <a:rPr lang="en-US" sz="2400" spc="-7" dirty="0">
                <a:solidFill>
                  <a:prstClr val="black"/>
                </a:solidFill>
                <a:latin typeface="Microsoft Sans Serif"/>
                <a:cs typeface="Microsoft Sans Serif"/>
              </a:rPr>
              <a:t> </a:t>
            </a:r>
            <a:r>
              <a:rPr lang="en-US" sz="2400" spc="30" dirty="0">
                <a:solidFill>
                  <a:prstClr val="black"/>
                </a:solidFill>
                <a:latin typeface="Microsoft Sans Serif"/>
                <a:cs typeface="Microsoft Sans Serif"/>
              </a:rPr>
              <a:t>one</a:t>
            </a:r>
            <a:r>
              <a:rPr lang="en-US" sz="2400" spc="-7" dirty="0">
                <a:solidFill>
                  <a:prstClr val="black"/>
                </a:solidFill>
                <a:latin typeface="Microsoft Sans Serif"/>
                <a:cs typeface="Microsoft Sans Serif"/>
              </a:rPr>
              <a:t> </a:t>
            </a:r>
            <a:r>
              <a:rPr lang="en-US" sz="2400" spc="7" dirty="0">
                <a:solidFill>
                  <a:prstClr val="black"/>
                </a:solidFill>
                <a:latin typeface="Microsoft Sans Serif"/>
                <a:cs typeface="Microsoft Sans Serif"/>
              </a:rPr>
              <a:t>late</a:t>
            </a:r>
            <a:r>
              <a:rPr lang="en-US" sz="2400" spc="-7" dirty="0">
                <a:solidFill>
                  <a:prstClr val="black"/>
                </a:solidFill>
                <a:latin typeface="Microsoft Sans Serif"/>
                <a:cs typeface="Microsoft Sans Serif"/>
              </a:rPr>
              <a:t> </a:t>
            </a:r>
            <a:r>
              <a:rPr lang="en-US" sz="2400" spc="50" dirty="0">
                <a:solidFill>
                  <a:prstClr val="black"/>
                </a:solidFill>
                <a:latin typeface="Microsoft Sans Serif"/>
                <a:cs typeface="Microsoft Sans Serif"/>
              </a:rPr>
              <a:t>timepoint</a:t>
            </a:r>
            <a:r>
              <a:rPr lang="en-US" sz="2400" spc="-7" dirty="0">
                <a:solidFill>
                  <a:prstClr val="black"/>
                </a:solidFill>
                <a:latin typeface="Microsoft Sans Serif"/>
                <a:cs typeface="Microsoft Sans Serif"/>
              </a:rPr>
              <a:t> </a:t>
            </a:r>
            <a:r>
              <a:rPr lang="en-US" sz="2400" spc="-23" dirty="0">
                <a:solidFill>
                  <a:prstClr val="black"/>
                </a:solidFill>
                <a:latin typeface="Microsoft Sans Serif"/>
                <a:cs typeface="Microsoft Sans Serif"/>
              </a:rPr>
              <a:t>(3-5</a:t>
            </a:r>
            <a:r>
              <a:rPr lang="en-US" sz="2400" spc="-10" dirty="0">
                <a:solidFill>
                  <a:prstClr val="black"/>
                </a:solidFill>
                <a:latin typeface="Microsoft Sans Serif"/>
                <a:cs typeface="Microsoft Sans Serif"/>
              </a:rPr>
              <a:t> </a:t>
            </a:r>
            <a:r>
              <a:rPr lang="en-US" sz="2400" spc="-40" dirty="0">
                <a:solidFill>
                  <a:prstClr val="black"/>
                </a:solidFill>
                <a:latin typeface="Microsoft Sans Serif"/>
                <a:cs typeface="Microsoft Sans Serif"/>
              </a:rPr>
              <a:t>years)</a:t>
            </a:r>
            <a:r>
              <a:rPr lang="en-US" sz="2400" spc="20" dirty="0">
                <a:solidFill>
                  <a:prstClr val="black"/>
                </a:solidFill>
                <a:latin typeface="Microsoft Sans Serif"/>
                <a:cs typeface="Microsoft Sans Serif"/>
              </a:rPr>
              <a:t>.</a:t>
            </a:r>
            <a:r>
              <a:rPr lang="en-US" sz="2400" spc="-7" dirty="0">
                <a:solidFill>
                  <a:prstClr val="black"/>
                </a:solidFill>
                <a:latin typeface="Microsoft Sans Serif"/>
                <a:cs typeface="Microsoft Sans Serif"/>
              </a:rPr>
              <a:t> </a:t>
            </a:r>
            <a:r>
              <a:rPr lang="en-US" sz="2400" spc="-40" dirty="0">
                <a:solidFill>
                  <a:prstClr val="black"/>
                </a:solidFill>
                <a:latin typeface="Microsoft Sans Serif"/>
                <a:cs typeface="Microsoft Sans Serif"/>
              </a:rPr>
              <a:t>The</a:t>
            </a:r>
            <a:r>
              <a:rPr lang="en-US" sz="2400" spc="-10" dirty="0">
                <a:solidFill>
                  <a:prstClr val="black"/>
                </a:solidFill>
                <a:latin typeface="Microsoft Sans Serif"/>
                <a:cs typeface="Microsoft Sans Serif"/>
              </a:rPr>
              <a:t> </a:t>
            </a:r>
            <a:r>
              <a:rPr lang="en-US" sz="2400" spc="63" dirty="0">
                <a:solidFill>
                  <a:prstClr val="black"/>
                </a:solidFill>
                <a:latin typeface="Microsoft Sans Serif"/>
                <a:cs typeface="Microsoft Sans Serif"/>
              </a:rPr>
              <a:t>proportion</a:t>
            </a:r>
            <a:r>
              <a:rPr lang="en-US" sz="2400" spc="-7" dirty="0">
                <a:solidFill>
                  <a:prstClr val="black"/>
                </a:solidFill>
                <a:latin typeface="Microsoft Sans Serif"/>
                <a:cs typeface="Microsoft Sans Serif"/>
              </a:rPr>
              <a:t> </a:t>
            </a:r>
            <a:r>
              <a:rPr lang="en-US" sz="2400" spc="47" dirty="0">
                <a:solidFill>
                  <a:prstClr val="black"/>
                </a:solidFill>
                <a:latin typeface="Microsoft Sans Serif"/>
                <a:cs typeface="Microsoft Sans Serif"/>
              </a:rPr>
              <a:t>of </a:t>
            </a:r>
            <a:r>
              <a:rPr lang="en-US" sz="2400" spc="-487" dirty="0">
                <a:solidFill>
                  <a:prstClr val="black"/>
                </a:solidFill>
                <a:latin typeface="Microsoft Sans Serif"/>
                <a:cs typeface="Microsoft Sans Serif"/>
              </a:rPr>
              <a:t> </a:t>
            </a:r>
            <a:r>
              <a:rPr lang="en-US" sz="2400" spc="3" dirty="0">
                <a:solidFill>
                  <a:prstClr val="black"/>
                </a:solidFill>
                <a:latin typeface="Microsoft Sans Serif"/>
                <a:cs typeface="Microsoft Sans Serif"/>
              </a:rPr>
              <a:t>subjects </a:t>
            </a:r>
            <a:r>
              <a:rPr lang="en-US" sz="2400" spc="40" dirty="0">
                <a:solidFill>
                  <a:prstClr val="black"/>
                </a:solidFill>
                <a:latin typeface="Microsoft Sans Serif"/>
                <a:cs typeface="Microsoft Sans Serif"/>
              </a:rPr>
              <a:t>with </a:t>
            </a:r>
            <a:r>
              <a:rPr lang="en-US" sz="2400" dirty="0">
                <a:solidFill>
                  <a:prstClr val="black"/>
                </a:solidFill>
                <a:latin typeface="Microsoft Sans Serif"/>
                <a:cs typeface="Microsoft Sans Serif"/>
              </a:rPr>
              <a:t>clonal </a:t>
            </a:r>
            <a:r>
              <a:rPr lang="en-US" sz="2400" spc="3" dirty="0">
                <a:solidFill>
                  <a:prstClr val="black"/>
                </a:solidFill>
                <a:latin typeface="Microsoft Sans Serif"/>
                <a:cs typeface="Microsoft Sans Serif"/>
              </a:rPr>
              <a:t>hematopoiesis, </a:t>
            </a:r>
            <a:r>
              <a:rPr lang="en-US" sz="2400" spc="63" dirty="0">
                <a:solidFill>
                  <a:prstClr val="black"/>
                </a:solidFill>
                <a:latin typeface="Microsoft Sans Serif"/>
                <a:cs typeface="Microsoft Sans Serif"/>
              </a:rPr>
              <a:t>proportion </a:t>
            </a:r>
            <a:r>
              <a:rPr lang="en-US" sz="2400" spc="47" dirty="0">
                <a:solidFill>
                  <a:prstClr val="black"/>
                </a:solidFill>
                <a:latin typeface="Microsoft Sans Serif"/>
                <a:cs typeface="Microsoft Sans Serif"/>
              </a:rPr>
              <a:t>of </a:t>
            </a:r>
            <a:r>
              <a:rPr lang="en-US" sz="2400" spc="3" dirty="0">
                <a:solidFill>
                  <a:prstClr val="black"/>
                </a:solidFill>
                <a:latin typeface="Microsoft Sans Serif"/>
                <a:cs typeface="Microsoft Sans Serif"/>
              </a:rPr>
              <a:t>subjects </a:t>
            </a:r>
            <a:r>
              <a:rPr lang="en-US" sz="2400" spc="40" dirty="0">
                <a:solidFill>
                  <a:prstClr val="black"/>
                </a:solidFill>
                <a:latin typeface="Microsoft Sans Serif"/>
                <a:cs typeface="Microsoft Sans Serif"/>
              </a:rPr>
              <a:t>with </a:t>
            </a:r>
            <a:r>
              <a:rPr lang="en-US" sz="2400" spc="-13" dirty="0">
                <a:solidFill>
                  <a:prstClr val="black"/>
                </a:solidFill>
                <a:latin typeface="Microsoft Sans Serif"/>
                <a:cs typeface="Microsoft Sans Serif"/>
              </a:rPr>
              <a:t>missense </a:t>
            </a:r>
            <a:r>
              <a:rPr lang="en-US" sz="2400" spc="20" dirty="0">
                <a:solidFill>
                  <a:prstClr val="black"/>
                </a:solidFill>
                <a:latin typeface="Microsoft Sans Serif"/>
                <a:cs typeface="Microsoft Sans Serif"/>
              </a:rPr>
              <a:t>mutations, </a:t>
            </a:r>
            <a:r>
              <a:rPr lang="en-US" sz="2400" spc="47" dirty="0">
                <a:solidFill>
                  <a:prstClr val="black"/>
                </a:solidFill>
                <a:latin typeface="Microsoft Sans Serif"/>
                <a:cs typeface="Microsoft Sans Serif"/>
              </a:rPr>
              <a:t>the </a:t>
            </a:r>
            <a:r>
              <a:rPr lang="en-US" sz="2400" spc="17" dirty="0">
                <a:solidFill>
                  <a:prstClr val="black"/>
                </a:solidFill>
                <a:latin typeface="Microsoft Sans Serif"/>
                <a:cs typeface="Microsoft Sans Serif"/>
              </a:rPr>
              <a:t>frequency </a:t>
            </a:r>
            <a:r>
              <a:rPr lang="en-US" sz="2400" spc="47" dirty="0">
                <a:solidFill>
                  <a:prstClr val="black"/>
                </a:solidFill>
                <a:latin typeface="Microsoft Sans Serif"/>
                <a:cs typeface="Microsoft Sans Serif"/>
              </a:rPr>
              <a:t>of </a:t>
            </a:r>
            <a:r>
              <a:rPr lang="en-US" sz="2400" spc="50" dirty="0">
                <a:solidFill>
                  <a:prstClr val="black"/>
                </a:solidFill>
                <a:latin typeface="Microsoft Sans Serif"/>
                <a:cs typeface="Microsoft Sans Serif"/>
              </a:rPr>
              <a:t> mutated </a:t>
            </a:r>
            <a:r>
              <a:rPr lang="en-US" sz="2400" spc="-40" dirty="0">
                <a:solidFill>
                  <a:prstClr val="black"/>
                </a:solidFill>
                <a:latin typeface="Microsoft Sans Serif"/>
                <a:cs typeface="Microsoft Sans Serif"/>
              </a:rPr>
              <a:t>genes, </a:t>
            </a:r>
            <a:r>
              <a:rPr lang="en-US" sz="2400" spc="50" dirty="0">
                <a:solidFill>
                  <a:prstClr val="black"/>
                </a:solidFill>
                <a:latin typeface="Microsoft Sans Serif"/>
                <a:cs typeface="Microsoft Sans Serif"/>
              </a:rPr>
              <a:t>the </a:t>
            </a:r>
            <a:r>
              <a:rPr lang="en-US" sz="2400" spc="60" dirty="0">
                <a:solidFill>
                  <a:prstClr val="black"/>
                </a:solidFill>
                <a:latin typeface="Microsoft Sans Serif"/>
                <a:cs typeface="Microsoft Sans Serif"/>
              </a:rPr>
              <a:t>number </a:t>
            </a:r>
            <a:r>
              <a:rPr lang="en-US" sz="2400" spc="47" dirty="0">
                <a:solidFill>
                  <a:prstClr val="black"/>
                </a:solidFill>
                <a:latin typeface="Microsoft Sans Serif"/>
                <a:cs typeface="Microsoft Sans Serif"/>
              </a:rPr>
              <a:t>of </a:t>
            </a:r>
            <a:r>
              <a:rPr lang="en-US" sz="2400" spc="37" dirty="0">
                <a:solidFill>
                  <a:prstClr val="black"/>
                </a:solidFill>
                <a:latin typeface="Microsoft Sans Serif"/>
                <a:cs typeface="Microsoft Sans Serif"/>
              </a:rPr>
              <a:t>mutations </a:t>
            </a:r>
            <a:r>
              <a:rPr lang="en-US" sz="2400" spc="50" dirty="0">
                <a:solidFill>
                  <a:prstClr val="black"/>
                </a:solidFill>
                <a:latin typeface="Microsoft Sans Serif"/>
                <a:cs typeface="Microsoft Sans Serif"/>
              </a:rPr>
              <a:t>per </a:t>
            </a:r>
            <a:r>
              <a:rPr lang="en-US" sz="2400" spc="13" dirty="0">
                <a:solidFill>
                  <a:prstClr val="black"/>
                </a:solidFill>
                <a:latin typeface="Microsoft Sans Serif"/>
                <a:cs typeface="Microsoft Sans Serif"/>
              </a:rPr>
              <a:t>subject </a:t>
            </a:r>
            <a:r>
              <a:rPr lang="en-US" sz="2400" spc="27" dirty="0">
                <a:solidFill>
                  <a:prstClr val="black"/>
                </a:solidFill>
                <a:latin typeface="Microsoft Sans Serif"/>
                <a:cs typeface="Microsoft Sans Serif"/>
              </a:rPr>
              <a:t>and </a:t>
            </a:r>
            <a:r>
              <a:rPr lang="en-US" sz="2400" spc="47" dirty="0">
                <a:solidFill>
                  <a:prstClr val="black"/>
                </a:solidFill>
                <a:latin typeface="Microsoft Sans Serif"/>
                <a:cs typeface="Microsoft Sans Serif"/>
              </a:rPr>
              <a:t>the </a:t>
            </a:r>
            <a:r>
              <a:rPr lang="en-US" sz="2400" spc="10" dirty="0">
                <a:solidFill>
                  <a:prstClr val="black"/>
                </a:solidFill>
                <a:latin typeface="Microsoft Sans Serif"/>
                <a:cs typeface="Microsoft Sans Serif"/>
              </a:rPr>
              <a:t>variant </a:t>
            </a:r>
            <a:r>
              <a:rPr lang="en-US" sz="2400" spc="-17" dirty="0">
                <a:solidFill>
                  <a:prstClr val="black"/>
                </a:solidFill>
                <a:latin typeface="Microsoft Sans Serif"/>
                <a:cs typeface="Microsoft Sans Serif"/>
              </a:rPr>
              <a:t>allele </a:t>
            </a:r>
            <a:r>
              <a:rPr lang="en-US" sz="2400" spc="17" dirty="0">
                <a:solidFill>
                  <a:prstClr val="black"/>
                </a:solidFill>
                <a:latin typeface="Microsoft Sans Serif"/>
                <a:cs typeface="Microsoft Sans Serif"/>
              </a:rPr>
              <a:t>frequency </a:t>
            </a:r>
            <a:r>
              <a:rPr lang="en-US" sz="2400" spc="-150" dirty="0">
                <a:solidFill>
                  <a:prstClr val="black"/>
                </a:solidFill>
                <a:latin typeface="Microsoft Sans Serif"/>
                <a:cs typeface="Microsoft Sans Serif"/>
              </a:rPr>
              <a:t>(VAF)</a:t>
            </a:r>
            <a:r>
              <a:rPr lang="en-US" sz="2400" spc="-147" dirty="0">
                <a:solidFill>
                  <a:prstClr val="black"/>
                </a:solidFill>
                <a:latin typeface="Microsoft Sans Serif"/>
                <a:cs typeface="Microsoft Sans Serif"/>
              </a:rPr>
              <a:t> </a:t>
            </a:r>
            <a:r>
              <a:rPr lang="en-US" sz="2400" spc="-3" dirty="0">
                <a:solidFill>
                  <a:prstClr val="black"/>
                </a:solidFill>
                <a:latin typeface="Microsoft Sans Serif"/>
                <a:cs typeface="Microsoft Sans Serif"/>
              </a:rPr>
              <a:t>will </a:t>
            </a:r>
            <a:r>
              <a:rPr lang="en-US" sz="2400" spc="27" dirty="0">
                <a:solidFill>
                  <a:prstClr val="black"/>
                </a:solidFill>
                <a:latin typeface="Microsoft Sans Serif"/>
                <a:cs typeface="Microsoft Sans Serif"/>
              </a:rPr>
              <a:t>be</a:t>
            </a:r>
            <a:r>
              <a:rPr lang="en-US" sz="2400" spc="30" dirty="0">
                <a:solidFill>
                  <a:prstClr val="black"/>
                </a:solidFill>
                <a:latin typeface="Microsoft Sans Serif"/>
                <a:cs typeface="Microsoft Sans Serif"/>
              </a:rPr>
              <a:t> </a:t>
            </a:r>
            <a:r>
              <a:rPr lang="en-US" sz="2400" spc="20" dirty="0">
                <a:solidFill>
                  <a:prstClr val="black"/>
                </a:solidFill>
                <a:latin typeface="Microsoft Sans Serif"/>
                <a:cs typeface="Microsoft Sans Serif"/>
              </a:rPr>
              <a:t>compared.</a:t>
            </a:r>
            <a:endParaRPr lang="en-US" sz="2400" dirty="0">
              <a:solidFill>
                <a:prstClr val="black"/>
              </a:solidFill>
              <a:latin typeface="Microsoft Sans Serif"/>
              <a:cs typeface="Microsoft Sans Serif"/>
            </a:endParaRPr>
          </a:p>
          <a:p>
            <a:pPr marL="8467" defTabSz="609630"/>
            <a:endParaRPr sz="2000" dirty="0">
              <a:solidFill>
                <a:prstClr val="black"/>
              </a:solidFill>
              <a:latin typeface="Microsoft Sans Serif"/>
              <a:cs typeface="Microsoft Sans Serif"/>
            </a:endParaRPr>
          </a:p>
        </p:txBody>
      </p:sp>
      <p:grpSp>
        <p:nvGrpSpPr>
          <p:cNvPr id="6" name="object 6"/>
          <p:cNvGrpSpPr/>
          <p:nvPr/>
        </p:nvGrpSpPr>
        <p:grpSpPr>
          <a:xfrm>
            <a:off x="0" y="0"/>
            <a:ext cx="12192000" cy="1060450"/>
            <a:chOff x="0" y="0"/>
            <a:chExt cx="18288000" cy="1590675"/>
          </a:xfrm>
        </p:grpSpPr>
        <p:sp>
          <p:nvSpPr>
            <p:cNvPr id="7" name="object 7"/>
            <p:cNvSpPr/>
            <p:nvPr/>
          </p:nvSpPr>
          <p:spPr>
            <a:xfrm>
              <a:off x="0" y="0"/>
              <a:ext cx="18288000" cy="1590675"/>
            </a:xfrm>
            <a:custGeom>
              <a:avLst/>
              <a:gdLst/>
              <a:ahLst/>
              <a:cxnLst/>
              <a:rect l="l" t="t" r="r" b="b"/>
              <a:pathLst>
                <a:path w="18288000" h="1590675">
                  <a:moveTo>
                    <a:pt x="18287999" y="1590674"/>
                  </a:moveTo>
                  <a:lnTo>
                    <a:pt x="0" y="1590674"/>
                  </a:lnTo>
                  <a:lnTo>
                    <a:pt x="0" y="0"/>
                  </a:lnTo>
                  <a:lnTo>
                    <a:pt x="18287999" y="0"/>
                  </a:lnTo>
                  <a:lnTo>
                    <a:pt x="18287999" y="1590674"/>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0" y="228742"/>
              <a:ext cx="1516651" cy="1028699"/>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6763942" y="266259"/>
              <a:ext cx="1523999" cy="952499"/>
            </a:xfrm>
            <a:prstGeom prst="rect">
              <a:avLst/>
            </a:prstGeom>
          </p:spPr>
        </p:pic>
      </p:grpSp>
      <p:sp>
        <p:nvSpPr>
          <p:cNvPr id="10" name="object 10"/>
          <p:cNvSpPr txBox="1">
            <a:spLocks noGrp="1"/>
          </p:cNvSpPr>
          <p:nvPr>
            <p:ph type="title"/>
          </p:nvPr>
        </p:nvSpPr>
        <p:spPr>
          <a:xfrm>
            <a:off x="1138059" y="330545"/>
            <a:ext cx="9915882" cy="418983"/>
          </a:xfrm>
          <a:prstGeom prst="rect">
            <a:avLst/>
          </a:prstGeom>
        </p:spPr>
        <p:txBody>
          <a:bodyPr vert="horz" wrap="square" lIns="0" tIns="8467" rIns="0" bIns="0" rtlCol="0">
            <a:spAutoFit/>
          </a:bodyPr>
          <a:lstStyle/>
          <a:p>
            <a:pPr marL="8467" algn="ctr">
              <a:spcBef>
                <a:spcPts val="67"/>
              </a:spcBef>
            </a:pPr>
            <a:r>
              <a:rPr sz="2667" spc="97" dirty="0"/>
              <a:t>TransIT</a:t>
            </a:r>
            <a:r>
              <a:rPr sz="2667" spc="-63" dirty="0"/>
              <a:t> </a:t>
            </a:r>
            <a:r>
              <a:rPr sz="2667" spc="80" dirty="0"/>
              <a:t>Phase</a:t>
            </a:r>
            <a:r>
              <a:rPr sz="2667" spc="-60" dirty="0"/>
              <a:t> </a:t>
            </a:r>
            <a:r>
              <a:rPr sz="2667" spc="227" dirty="0"/>
              <a:t>III</a:t>
            </a:r>
            <a:r>
              <a:rPr sz="2667" spc="-60" dirty="0"/>
              <a:t> </a:t>
            </a:r>
            <a:r>
              <a:rPr sz="2667" spc="140" dirty="0"/>
              <a:t>Trial</a:t>
            </a:r>
            <a:r>
              <a:rPr sz="2667" spc="-60" dirty="0"/>
              <a:t> </a:t>
            </a:r>
            <a:r>
              <a:rPr lang="en-US" sz="2667" spc="173" dirty="0"/>
              <a:t>Objective</a:t>
            </a:r>
            <a:r>
              <a:rPr sz="2667" spc="-60" dirty="0"/>
              <a:t> </a:t>
            </a:r>
            <a:r>
              <a:rPr sz="2667" spc="-27" dirty="0"/>
              <a:t>4:</a:t>
            </a:r>
            <a:r>
              <a:rPr sz="2667" spc="-60" dirty="0"/>
              <a:t> </a:t>
            </a:r>
            <a:r>
              <a:rPr lang="en-US" sz="2667" spc="73" dirty="0"/>
              <a:t>Genetics/Clonality</a:t>
            </a:r>
            <a:endParaRPr sz="2667" spc="97" dirty="0"/>
          </a:p>
        </p:txBody>
      </p:sp>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2711273" y="5838603"/>
            <a:ext cx="6877427" cy="66674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384447-D980-4F13-BE78-D6B278C6BB44}"/>
              </a:ext>
            </a:extLst>
          </p:cNvPr>
          <p:cNvSpPr txBox="1">
            <a:spLocks/>
          </p:cNvSpPr>
          <p:nvPr/>
        </p:nvSpPr>
        <p:spPr>
          <a:xfrm>
            <a:off x="2032000" y="376325"/>
            <a:ext cx="8128000" cy="744795"/>
          </a:xfrm>
          <a:prstGeom prst="rect">
            <a:avLst/>
          </a:prstGeom>
        </p:spPr>
        <p:txBody>
          <a:bodyPr vert="horz" lIns="91432" tIns="45716" rIns="91432" bIns="45716" rtlCol="0" anchor="ctr">
            <a:noAutofit/>
          </a:bodyPr>
          <a:lstStyle>
            <a:lvl1pPr algn="r" defTabSz="457143" rtl="0" eaLnBrk="1" latinLnBrk="0" hangingPunct="1">
              <a:spcBef>
                <a:spcPct val="0"/>
              </a:spcBef>
              <a:buNone/>
              <a:defRPr sz="2933" kern="1200">
                <a:solidFill>
                  <a:srgbClr val="005A97"/>
                </a:solidFill>
                <a:latin typeface="+mj-lt"/>
                <a:ea typeface="+mj-ea"/>
                <a:cs typeface="+mj-cs"/>
              </a:defRPr>
            </a:lvl1pPr>
          </a:lstStyle>
          <a:p>
            <a:pPr marL="0" marR="0" lvl="0" indent="0" algn="ctr" defTabSz="45714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5A97"/>
                </a:solidFill>
                <a:effectLst/>
                <a:uLnTx/>
                <a:uFillTx/>
                <a:latin typeface="Trebuchet MS"/>
                <a:ea typeface="+mj-ea"/>
                <a:cs typeface="+mj-cs"/>
              </a:rPr>
              <a:t>Summary</a:t>
            </a:r>
          </a:p>
        </p:txBody>
      </p:sp>
      <p:sp>
        <p:nvSpPr>
          <p:cNvPr id="7" name="Content Placeholder 2">
            <a:extLst>
              <a:ext uri="{FF2B5EF4-FFF2-40B4-BE49-F238E27FC236}">
                <a16:creationId xmlns:a16="http://schemas.microsoft.com/office/drawing/2014/main" id="{BA6BB57A-2E33-44AA-9446-50F666CAC9DD}"/>
              </a:ext>
            </a:extLst>
          </p:cNvPr>
          <p:cNvSpPr txBox="1">
            <a:spLocks/>
          </p:cNvSpPr>
          <p:nvPr/>
        </p:nvSpPr>
        <p:spPr>
          <a:xfrm>
            <a:off x="609600" y="1230873"/>
            <a:ext cx="10972800" cy="4895291"/>
          </a:xfrm>
          <a:prstGeom prst="rect">
            <a:avLst/>
          </a:prstGeom>
        </p:spPr>
        <p:txBody>
          <a:bodyPr vert="horz" lIns="91432" tIns="45716" rIns="91432" bIns="45716" rtlCol="0">
            <a:noAutofit/>
          </a:bodyPr>
          <a:lstStyle>
            <a:lvl1pPr marL="342858" indent="-342858" algn="l" defTabSz="457143" rtl="0" eaLnBrk="1" latinLnBrk="0" hangingPunct="1">
              <a:spcBef>
                <a:spcPct val="20000"/>
              </a:spcBef>
              <a:buFont typeface="Arial"/>
              <a:buChar char="•"/>
              <a:defRPr sz="3200" kern="1200">
                <a:solidFill>
                  <a:schemeClr val="tx1"/>
                </a:solidFill>
                <a:latin typeface="+mn-lt"/>
                <a:ea typeface="+mn-ea"/>
                <a:cs typeface="+mn-cs"/>
              </a:defRPr>
            </a:lvl1pPr>
            <a:lvl2pPr marL="742857" indent="-285717" algn="l" defTabSz="457143" rtl="0" eaLnBrk="1" latinLnBrk="0" hangingPunct="1">
              <a:spcBef>
                <a:spcPct val="20000"/>
              </a:spcBef>
              <a:buFont typeface="Arial"/>
              <a:buChar char="–"/>
              <a:defRPr sz="2800" kern="1200">
                <a:solidFill>
                  <a:schemeClr val="tx1"/>
                </a:solidFill>
                <a:latin typeface="+mn-lt"/>
                <a:ea typeface="+mn-ea"/>
                <a:cs typeface="+mn-cs"/>
              </a:defRPr>
            </a:lvl2pPr>
            <a:lvl3pPr marL="1142858" indent="-228573" algn="l" defTabSz="457143" rtl="0" eaLnBrk="1" latinLnBrk="0" hangingPunct="1">
              <a:spcBef>
                <a:spcPct val="20000"/>
              </a:spcBef>
              <a:buFont typeface="Arial"/>
              <a:buChar char="•"/>
              <a:defRPr sz="2400" kern="1200">
                <a:solidFill>
                  <a:schemeClr val="tx1"/>
                </a:solidFill>
                <a:latin typeface="+mn-lt"/>
                <a:ea typeface="+mn-ea"/>
                <a:cs typeface="+mn-cs"/>
              </a:defRPr>
            </a:lvl3pPr>
            <a:lvl4pPr marL="1600000" indent="-228573" algn="l" defTabSz="457143" rtl="0" eaLnBrk="1" latinLnBrk="0" hangingPunct="1">
              <a:spcBef>
                <a:spcPct val="20000"/>
              </a:spcBef>
              <a:buFont typeface="Arial"/>
              <a:buChar char="–"/>
              <a:defRPr sz="2000" kern="1200">
                <a:solidFill>
                  <a:schemeClr val="tx1"/>
                </a:solidFill>
                <a:latin typeface="+mn-lt"/>
                <a:ea typeface="+mn-ea"/>
                <a:cs typeface="+mn-cs"/>
              </a:defRPr>
            </a:lvl4pPr>
            <a:lvl5pPr marL="2057143" indent="-228573" algn="l" defTabSz="457143" rtl="0" eaLnBrk="1" latinLnBrk="0" hangingPunct="1">
              <a:spcBef>
                <a:spcPct val="20000"/>
              </a:spcBef>
              <a:buFont typeface="Arial"/>
              <a:buChar char="»"/>
              <a:defRPr sz="2000" kern="1200">
                <a:solidFill>
                  <a:schemeClr val="tx1"/>
                </a:solidFill>
                <a:latin typeface="+mn-lt"/>
                <a:ea typeface="+mn-ea"/>
                <a:cs typeface="+mn-cs"/>
              </a:defRPr>
            </a:lvl5pPr>
            <a:lvl6pPr marL="2514286" indent="-228573" algn="l" defTabSz="457143" rtl="0" eaLnBrk="1" latinLnBrk="0" hangingPunct="1">
              <a:spcBef>
                <a:spcPct val="20000"/>
              </a:spcBef>
              <a:buFont typeface="Arial"/>
              <a:buChar char="•"/>
              <a:defRPr sz="2000" kern="1200">
                <a:solidFill>
                  <a:schemeClr val="tx1"/>
                </a:solidFill>
                <a:latin typeface="+mn-lt"/>
                <a:ea typeface="+mn-ea"/>
                <a:cs typeface="+mn-cs"/>
              </a:defRPr>
            </a:lvl6pPr>
            <a:lvl7pPr marL="2971430" indent="-228573" algn="l" defTabSz="457143" rtl="0" eaLnBrk="1" latinLnBrk="0" hangingPunct="1">
              <a:spcBef>
                <a:spcPct val="20000"/>
              </a:spcBef>
              <a:buFont typeface="Arial"/>
              <a:buChar char="•"/>
              <a:defRPr sz="2000" kern="1200">
                <a:solidFill>
                  <a:schemeClr val="tx1"/>
                </a:solidFill>
                <a:latin typeface="+mn-lt"/>
                <a:ea typeface="+mn-ea"/>
                <a:cs typeface="+mn-cs"/>
              </a:defRPr>
            </a:lvl7pPr>
            <a:lvl8pPr marL="3428573" indent="-228573" algn="l" defTabSz="457143" rtl="0" eaLnBrk="1" latinLnBrk="0" hangingPunct="1">
              <a:spcBef>
                <a:spcPct val="20000"/>
              </a:spcBef>
              <a:buFont typeface="Arial"/>
              <a:buChar char="•"/>
              <a:defRPr sz="2000" kern="1200">
                <a:solidFill>
                  <a:schemeClr val="tx1"/>
                </a:solidFill>
                <a:latin typeface="+mn-lt"/>
                <a:ea typeface="+mn-ea"/>
                <a:cs typeface="+mn-cs"/>
              </a:defRPr>
            </a:lvl8pPr>
            <a:lvl9pPr marL="3885718" indent="-228573" algn="l" defTabSz="457143" rtl="0" eaLnBrk="1" latinLnBrk="0" hangingPunct="1">
              <a:spcBef>
                <a:spcPct val="20000"/>
              </a:spcBef>
              <a:buFont typeface="Arial"/>
              <a:buChar char="•"/>
              <a:defRPr sz="2000" kern="1200">
                <a:solidFill>
                  <a:schemeClr val="tx1"/>
                </a:solidFill>
                <a:latin typeface="+mn-lt"/>
                <a:ea typeface="+mn-ea"/>
                <a:cs typeface="+mn-cs"/>
              </a:defRPr>
            </a:lvl9pPr>
          </a:lstStyle>
          <a:p>
            <a:pPr marL="342858" marR="0" lvl="0" indent="-342858" algn="l" defTabSz="457143" rtl="0" eaLnBrk="1" fontAlgn="auto" latinLnBrk="0" hangingPunct="1">
              <a:lnSpc>
                <a:spcPct val="100000"/>
              </a:lnSpc>
              <a:spcBef>
                <a:spcPct val="20000"/>
              </a:spcBef>
              <a:spcAft>
                <a:spcPts val="0"/>
              </a:spcAft>
              <a:buClrTx/>
              <a:buSzTx/>
              <a:buFont typeface="Arial"/>
              <a:buChar char="•"/>
              <a:tabLst/>
              <a:defRPr/>
            </a:pPr>
            <a:r>
              <a:rPr lang="en-US" sz="2000" dirty="0">
                <a:solidFill>
                  <a:sysClr val="windowText" lastClr="000000"/>
                </a:solidFill>
                <a:latin typeface="Trebuchet MS"/>
              </a:rPr>
              <a:t>Sibling BMT = standard treatment for initially diagnosed SAA</a:t>
            </a:r>
          </a:p>
          <a:p>
            <a:pPr lvl="1" indent="-342858">
              <a:buFont typeface="Arial"/>
              <a:buChar char="•"/>
              <a:defRPr/>
            </a:pPr>
            <a:r>
              <a:rPr lang="en-US" sz="2000" dirty="0">
                <a:solidFill>
                  <a:sysClr val="windowText" lastClr="000000"/>
                </a:solidFill>
                <a:latin typeface="Trebuchet MS"/>
              </a:rPr>
              <a:t>Older pts = higher risk for chronic GVHD</a:t>
            </a:r>
          </a:p>
          <a:p>
            <a:pPr>
              <a:defRPr/>
            </a:pPr>
            <a:r>
              <a:rPr lang="en-US" sz="2000" dirty="0">
                <a:solidFill>
                  <a:sysClr val="windowText" lastClr="000000"/>
                </a:solidFill>
                <a:latin typeface="Trebuchet MS"/>
              </a:rPr>
              <a:t>Unrelated donor BMT survival has improved over the past 20 years</a:t>
            </a:r>
          </a:p>
          <a:p>
            <a:pPr lvl="1" indent="-342858">
              <a:buFont typeface="Arial"/>
              <a:buChar char="•"/>
              <a:defRPr/>
            </a:pPr>
            <a:r>
              <a:rPr lang="en-US" sz="2000" dirty="0">
                <a:solidFill>
                  <a:sysClr val="windowText" lastClr="000000"/>
                </a:solidFill>
                <a:latin typeface="Trebuchet MS"/>
              </a:rPr>
              <a:t>Risks of Chronic GVHD 10-35%, Risk of rejection 5-10%</a:t>
            </a:r>
          </a:p>
          <a:p>
            <a:pPr>
              <a:defRPr/>
            </a:pPr>
            <a:r>
              <a:rPr lang="en-US" sz="2000" dirty="0" err="1">
                <a:solidFill>
                  <a:sysClr val="windowText" lastClr="000000"/>
                </a:solidFill>
                <a:latin typeface="Trebuchet MS"/>
              </a:rPr>
              <a:t>Haplo</a:t>
            </a:r>
            <a:r>
              <a:rPr lang="en-US" sz="2000" dirty="0">
                <a:solidFill>
                  <a:sysClr val="windowText" lastClr="000000"/>
                </a:solidFill>
                <a:latin typeface="Trebuchet MS"/>
              </a:rPr>
              <a:t> BMT survival has improved over the past decade</a:t>
            </a:r>
          </a:p>
          <a:p>
            <a:pPr lvl="1" indent="-342858">
              <a:buFont typeface="Arial"/>
              <a:buChar char="•"/>
              <a:defRPr/>
            </a:pPr>
            <a:r>
              <a:rPr lang="en-US" sz="2000" dirty="0">
                <a:solidFill>
                  <a:sysClr val="windowText" lastClr="000000"/>
                </a:solidFill>
                <a:latin typeface="Trebuchet MS"/>
              </a:rPr>
              <a:t>Risks of Chronic GVHD 10%, Risk of rejection 10-15%</a:t>
            </a:r>
          </a:p>
          <a:p>
            <a:pPr>
              <a:defRPr/>
            </a:pPr>
            <a:r>
              <a:rPr lang="en-US" sz="2000" dirty="0">
                <a:solidFill>
                  <a:sysClr val="windowText" lastClr="000000"/>
                </a:solidFill>
                <a:latin typeface="Trebuchet MS"/>
              </a:rPr>
              <a:t>Immune Suppressive Therapy with </a:t>
            </a:r>
            <a:r>
              <a:rPr lang="en-US" sz="2000" dirty="0" err="1">
                <a:solidFill>
                  <a:sysClr val="windowText" lastClr="000000"/>
                </a:solidFill>
                <a:latin typeface="Trebuchet MS"/>
              </a:rPr>
              <a:t>eltrombopag</a:t>
            </a:r>
            <a:r>
              <a:rPr lang="en-US" sz="2000" dirty="0">
                <a:solidFill>
                  <a:sysClr val="windowText" lastClr="000000"/>
                </a:solidFill>
                <a:latin typeface="Trebuchet MS"/>
              </a:rPr>
              <a:t> leads to responses in 70-80%</a:t>
            </a:r>
          </a:p>
          <a:p>
            <a:pPr lvl="1" indent="-342858">
              <a:buFont typeface="Arial"/>
              <a:buChar char="•"/>
              <a:defRPr/>
            </a:pPr>
            <a:r>
              <a:rPr lang="en-US" sz="2000" dirty="0">
                <a:solidFill>
                  <a:sysClr val="windowText" lastClr="000000"/>
                </a:solidFill>
                <a:latin typeface="Trebuchet MS"/>
              </a:rPr>
              <a:t>Half will eventually fail, 10-15% will develop secondary MDS/AML</a:t>
            </a:r>
          </a:p>
          <a:p>
            <a:pPr lvl="1" indent="-342858">
              <a:buFont typeface="Arial"/>
              <a:buChar char="•"/>
              <a:defRPr/>
            </a:pPr>
            <a:r>
              <a:rPr lang="en-US" sz="2000" dirty="0">
                <a:solidFill>
                  <a:sysClr val="windowText" lastClr="000000"/>
                </a:solidFill>
                <a:latin typeface="Trebuchet MS"/>
              </a:rPr>
              <a:t>Fertility is preserved after IST</a:t>
            </a:r>
          </a:p>
          <a:p>
            <a:pPr>
              <a:defRPr/>
            </a:pPr>
            <a:r>
              <a:rPr lang="en-US" sz="2000" dirty="0">
                <a:solidFill>
                  <a:sysClr val="windowText" lastClr="000000"/>
                </a:solidFill>
                <a:latin typeface="Trebuchet MS"/>
              </a:rPr>
              <a:t>Should we do unrelated donor or </a:t>
            </a:r>
            <a:r>
              <a:rPr lang="en-US" sz="2000" dirty="0" err="1">
                <a:solidFill>
                  <a:sysClr val="windowText" lastClr="000000"/>
                </a:solidFill>
                <a:latin typeface="Trebuchet MS"/>
              </a:rPr>
              <a:t>haplo</a:t>
            </a:r>
            <a:r>
              <a:rPr lang="en-US" sz="2000" dirty="0">
                <a:solidFill>
                  <a:sysClr val="windowText" lastClr="000000"/>
                </a:solidFill>
                <a:latin typeface="Trebuchet MS"/>
              </a:rPr>
              <a:t> BMT up front?</a:t>
            </a:r>
          </a:p>
          <a:p>
            <a:pPr lvl="1" indent="-342858">
              <a:buFont typeface="Arial"/>
              <a:buChar char="•"/>
              <a:defRPr/>
            </a:pPr>
            <a:r>
              <a:rPr lang="en-US" sz="2000" dirty="0">
                <a:solidFill>
                  <a:sysClr val="windowText" lastClr="000000"/>
                </a:solidFill>
                <a:latin typeface="Trebuchet MS"/>
              </a:rPr>
              <a:t>The </a:t>
            </a:r>
            <a:r>
              <a:rPr lang="en-US" sz="2000" dirty="0" err="1">
                <a:solidFill>
                  <a:sysClr val="windowText" lastClr="000000"/>
                </a:solidFill>
                <a:latin typeface="Trebuchet MS"/>
              </a:rPr>
              <a:t>TransIT</a:t>
            </a:r>
            <a:r>
              <a:rPr lang="en-US" sz="2000" dirty="0">
                <a:solidFill>
                  <a:sysClr val="windowText" lastClr="000000"/>
                </a:solidFill>
                <a:latin typeface="Trebuchet MS"/>
              </a:rPr>
              <a:t> phase III trial is randomizing IST with BMT in children</a:t>
            </a:r>
          </a:p>
          <a:p>
            <a:pPr lvl="1" indent="-342858">
              <a:buFont typeface="Arial"/>
              <a:buChar char="•"/>
              <a:defRPr/>
            </a:pPr>
            <a:r>
              <a:rPr lang="en-US" sz="2000" dirty="0">
                <a:solidFill>
                  <a:sysClr val="windowText" lastClr="000000"/>
                </a:solidFill>
                <a:latin typeface="Trebuchet MS"/>
              </a:rPr>
              <a:t>BMT CTN trial looking at up front </a:t>
            </a:r>
            <a:r>
              <a:rPr lang="en-US" sz="2000" dirty="0" err="1">
                <a:solidFill>
                  <a:sysClr val="windowText" lastClr="000000"/>
                </a:solidFill>
                <a:latin typeface="Trebuchet MS"/>
              </a:rPr>
              <a:t>haplo</a:t>
            </a:r>
            <a:r>
              <a:rPr lang="en-US" sz="2000" dirty="0">
                <a:solidFill>
                  <a:sysClr val="windowText" lastClr="000000"/>
                </a:solidFill>
                <a:latin typeface="Trebuchet MS"/>
              </a:rPr>
              <a:t> and unrelated BMT in older patients</a:t>
            </a:r>
          </a:p>
          <a:p>
            <a:pPr marR="0" lvl="1" indent="-342858" fontAlgn="auto">
              <a:spcAft>
                <a:spcPts val="0"/>
              </a:spcAft>
              <a:buClrTx/>
              <a:buSzTx/>
              <a:buFont typeface="Arial"/>
              <a:buChar char="•"/>
              <a:tabLst/>
              <a:defRPr/>
            </a:pPr>
            <a:r>
              <a:rPr lang="en-US" sz="2000" dirty="0">
                <a:solidFill>
                  <a:sysClr val="windowText" lastClr="000000"/>
                </a:solidFill>
                <a:latin typeface="Trebuchet MS"/>
              </a:rPr>
              <a:t>Risks of fertility loss, rejection, chronic GVHD must be weighed for up front BMT</a:t>
            </a:r>
          </a:p>
        </p:txBody>
      </p:sp>
    </p:spTree>
    <p:extLst>
      <p:ext uri="{BB962C8B-B14F-4D97-AF65-F5344CB8AC3E}">
        <p14:creationId xmlns:p14="http://schemas.microsoft.com/office/powerpoint/2010/main" val="2497465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E21B4-0E08-DC4D-A56F-52041F4990C6}"/>
              </a:ext>
            </a:extLst>
          </p:cNvPr>
          <p:cNvSpPr/>
          <p:nvPr/>
        </p:nvSpPr>
        <p:spPr>
          <a:xfrm>
            <a:off x="1659943" y="1029180"/>
            <a:ext cx="8712407" cy="5632311"/>
          </a:xfrm>
          <a:prstGeom prst="rect">
            <a:avLst/>
          </a:prstGeom>
        </p:spPr>
        <p:txBody>
          <a:bodyPr wrap="square" numCol="2">
            <a:spAutoFit/>
          </a:bodyPr>
          <a:lstStyle/>
          <a:p>
            <a:r>
              <a:rPr lang="en-US" sz="2000" dirty="0">
                <a:solidFill>
                  <a:srgbClr val="000000"/>
                </a:solidFill>
                <a:effectLst/>
                <a:latin typeface="Times New Roman" panose="02020603050405020304" pitchFamily="18" charset="0"/>
                <a:ea typeface="Calibri" panose="020F0502020204030204" pitchFamily="34" charset="0"/>
              </a:rPr>
              <a:t>Edie Weller</a:t>
            </a:r>
          </a:p>
          <a:p>
            <a:r>
              <a:rPr lang="en-US" sz="2000" dirty="0" err="1">
                <a:solidFill>
                  <a:srgbClr val="000000"/>
                </a:solidFill>
                <a:effectLst/>
                <a:latin typeface="Times New Roman" panose="02020603050405020304" pitchFamily="18" charset="0"/>
                <a:ea typeface="Calibri" panose="020F0502020204030204" pitchFamily="34" charset="0"/>
              </a:rPr>
              <a:t>Paibel</a:t>
            </a:r>
            <a:r>
              <a:rPr lang="en-US" sz="2000" dirty="0">
                <a:solidFill>
                  <a:srgbClr val="000000"/>
                </a:solidFill>
                <a:effectLst/>
                <a:latin typeface="Times New Roman" panose="02020603050405020304" pitchFamily="18" charset="0"/>
                <a:ea typeface="Calibri" panose="020F0502020204030204" pitchFamily="34" charset="0"/>
              </a:rPr>
              <a:t> Aguayo-</a:t>
            </a:r>
            <a:r>
              <a:rPr lang="en-US" sz="2000" dirty="0" err="1">
                <a:solidFill>
                  <a:srgbClr val="000000"/>
                </a:solidFill>
                <a:effectLst/>
                <a:latin typeface="Times New Roman" panose="02020603050405020304" pitchFamily="18" charset="0"/>
                <a:ea typeface="Calibri" panose="020F0502020204030204" pitchFamily="34" charset="0"/>
              </a:rPr>
              <a:t>Hiraldo</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Alison A. </a:t>
            </a:r>
            <a:r>
              <a:rPr lang="en-US" sz="2000" dirty="0" err="1">
                <a:solidFill>
                  <a:srgbClr val="000000"/>
                </a:solidFill>
                <a:effectLst/>
                <a:latin typeface="Times New Roman" panose="02020603050405020304" pitchFamily="18" charset="0"/>
                <a:ea typeface="Calibri" panose="020F0502020204030204" pitchFamily="34" charset="0"/>
              </a:rPr>
              <a:t>Bertuch</a:t>
            </a: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latin typeface="Times New Roman" panose="02020603050405020304" pitchFamily="18" charset="0"/>
                <a:ea typeface="Calibri" panose="020F0502020204030204" pitchFamily="34" charset="0"/>
              </a:rPr>
              <a:t>Ghadir </a:t>
            </a:r>
            <a:r>
              <a:rPr lang="en-US" sz="2000" dirty="0" err="1">
                <a:solidFill>
                  <a:srgbClr val="000000"/>
                </a:solidFill>
                <a:latin typeface="Times New Roman" panose="02020603050405020304" pitchFamily="18" charset="0"/>
                <a:ea typeface="Calibri" panose="020F0502020204030204" pitchFamily="34" charset="0"/>
              </a:rPr>
              <a:t>Sasa</a:t>
            </a:r>
            <a:r>
              <a:rPr lang="en-US" sz="2000" dirty="0">
                <a:solidFill>
                  <a:srgbClr val="000000"/>
                </a:solidFill>
                <a:latin typeface="Times New Roman" panose="02020603050405020304" pitchFamily="18" charset="0"/>
                <a:ea typeface="Calibri" panose="020F0502020204030204" pitchFamily="34" charset="0"/>
              </a:rPr>
              <a:t> </a:t>
            </a:r>
          </a:p>
          <a:p>
            <a:r>
              <a:rPr lang="en-US" sz="2000" dirty="0">
                <a:solidFill>
                  <a:srgbClr val="000000"/>
                </a:solidFill>
                <a:effectLst/>
                <a:latin typeface="Times New Roman" panose="02020603050405020304" pitchFamily="18" charset="0"/>
                <a:ea typeface="Calibri" panose="020F0502020204030204" pitchFamily="34" charset="0"/>
              </a:rPr>
              <a:t>Leslie E. Lehmann</a:t>
            </a:r>
          </a:p>
          <a:p>
            <a:r>
              <a:rPr lang="en-US" sz="2000" dirty="0">
                <a:solidFill>
                  <a:srgbClr val="000000"/>
                </a:solidFill>
                <a:effectLst/>
                <a:latin typeface="Times New Roman" panose="02020603050405020304" pitchFamily="18" charset="0"/>
                <a:ea typeface="Calibri" panose="020F0502020204030204" pitchFamily="34" charset="0"/>
              </a:rPr>
              <a:t>Timothy Olson</a:t>
            </a:r>
          </a:p>
          <a:p>
            <a:r>
              <a:rPr lang="en-US" sz="2000" dirty="0" err="1">
                <a:solidFill>
                  <a:srgbClr val="000000"/>
                </a:solidFill>
                <a:effectLst/>
                <a:latin typeface="Times New Roman" panose="02020603050405020304" pitchFamily="18" charset="0"/>
                <a:ea typeface="Calibri" panose="020F0502020204030204" pitchFamily="34" charset="0"/>
              </a:rPr>
              <a:t>Taizo</a:t>
            </a:r>
            <a:r>
              <a:rPr lang="en-US" sz="2000" dirty="0">
                <a:solidFill>
                  <a:srgbClr val="000000"/>
                </a:solidFill>
                <a:effectLst/>
                <a:latin typeface="Times New Roman" panose="02020603050405020304" pitchFamily="18" charset="0"/>
                <a:ea typeface="Calibri" panose="020F0502020204030204" pitchFamily="34" charset="0"/>
              </a:rPr>
              <a:t> Nakano</a:t>
            </a:r>
          </a:p>
          <a:p>
            <a:r>
              <a:rPr lang="en-US" sz="2000" dirty="0">
                <a:solidFill>
                  <a:srgbClr val="000000"/>
                </a:solidFill>
                <a:effectLst/>
                <a:latin typeface="Times New Roman" panose="02020603050405020304" pitchFamily="18" charset="0"/>
                <a:ea typeface="Calibri" panose="020F0502020204030204" pitchFamily="34" charset="0"/>
              </a:rPr>
              <a:t>Even </a:t>
            </a:r>
            <a:r>
              <a:rPr lang="en-US" sz="2000" dirty="0" err="1">
                <a:solidFill>
                  <a:srgbClr val="000000"/>
                </a:solidFill>
                <a:effectLst/>
                <a:latin typeface="Times New Roman" panose="02020603050405020304" pitchFamily="18" charset="0"/>
                <a:ea typeface="Calibri" panose="020F0502020204030204" pitchFamily="34" charset="0"/>
              </a:rPr>
              <a:t>Shereck</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Alfred </a:t>
            </a:r>
            <a:r>
              <a:rPr lang="en-US" sz="2000" dirty="0" err="1">
                <a:solidFill>
                  <a:srgbClr val="000000"/>
                </a:solidFill>
                <a:effectLst/>
                <a:latin typeface="Times New Roman" panose="02020603050405020304" pitchFamily="18" charset="0"/>
                <a:ea typeface="Calibri" panose="020F0502020204030204" pitchFamily="34" charset="0"/>
              </a:rPr>
              <a:t>Gillio</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Lauri M. Burroughs</a:t>
            </a:r>
          </a:p>
          <a:p>
            <a:r>
              <a:rPr lang="en-US" sz="2000" dirty="0">
                <a:solidFill>
                  <a:srgbClr val="000000"/>
                </a:solidFill>
                <a:effectLst/>
                <a:latin typeface="Times New Roman" panose="02020603050405020304" pitchFamily="18" charset="0"/>
                <a:ea typeface="Calibri" panose="020F0502020204030204" pitchFamily="34" charset="0"/>
              </a:rPr>
              <a:t>Jeffrey M. Lipton</a:t>
            </a:r>
          </a:p>
          <a:p>
            <a:r>
              <a:rPr lang="en-US" sz="2000" dirty="0">
                <a:solidFill>
                  <a:srgbClr val="000000"/>
                </a:solidFill>
                <a:effectLst/>
                <a:latin typeface="Times New Roman" panose="02020603050405020304" pitchFamily="18" charset="0"/>
                <a:ea typeface="Calibri" panose="020F0502020204030204" pitchFamily="34" charset="0"/>
              </a:rPr>
              <a:t>Jonathan Fish</a:t>
            </a:r>
          </a:p>
          <a:p>
            <a:r>
              <a:rPr lang="en-US" sz="2000" dirty="0">
                <a:solidFill>
                  <a:srgbClr val="000000"/>
                </a:solidFill>
                <a:effectLst/>
                <a:latin typeface="Times New Roman" panose="02020603050405020304" pitchFamily="18" charset="0"/>
                <a:ea typeface="Calibri" panose="020F0502020204030204" pitchFamily="34" charset="0"/>
              </a:rPr>
              <a:t>James N. Huang</a:t>
            </a:r>
          </a:p>
          <a:p>
            <a:r>
              <a:rPr lang="en-US" sz="2000" dirty="0">
                <a:solidFill>
                  <a:srgbClr val="000000"/>
                </a:solidFill>
                <a:latin typeface="Times New Roman" panose="02020603050405020304" pitchFamily="18" charset="0"/>
                <a:ea typeface="Calibri" panose="020F0502020204030204" pitchFamily="34" charset="0"/>
              </a:rPr>
              <a:t>Amy </a:t>
            </a:r>
            <a:r>
              <a:rPr lang="en-US" sz="2000" dirty="0" err="1">
                <a:solidFill>
                  <a:srgbClr val="000000"/>
                </a:solidFill>
                <a:latin typeface="Times New Roman" panose="02020603050405020304" pitchFamily="18" charset="0"/>
                <a:ea typeface="Calibri" panose="020F0502020204030204" pitchFamily="34" charset="0"/>
              </a:rPr>
              <a:t>Dezern</a:t>
            </a:r>
            <a:endParaRPr lang="en-US" sz="2000" dirty="0">
              <a:solidFill>
                <a:srgbClr val="000000"/>
              </a:solidFill>
              <a:effectLst/>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Mary </a:t>
            </a:r>
            <a:r>
              <a:rPr lang="en-US" sz="2000" dirty="0" err="1">
                <a:solidFill>
                  <a:srgbClr val="000000"/>
                </a:solidFill>
                <a:effectLst/>
                <a:latin typeface="Times New Roman" panose="02020603050405020304" pitchFamily="18" charset="0"/>
                <a:ea typeface="Calibri" panose="020F0502020204030204" pitchFamily="34" charset="0"/>
              </a:rPr>
              <a:t>Eapen</a:t>
            </a:r>
            <a:endParaRPr lang="en-US" sz="2000" dirty="0">
              <a:solidFill>
                <a:srgbClr val="000000"/>
              </a:solidFill>
              <a:effectLst/>
              <a:latin typeface="Times New Roman" panose="02020603050405020304" pitchFamily="18" charset="0"/>
              <a:ea typeface="Calibri" panose="020F0502020204030204" pitchFamily="34" charset="0"/>
            </a:endParaRPr>
          </a:p>
          <a:p>
            <a:r>
              <a:rPr lang="en-US" sz="2000" dirty="0">
                <a:solidFill>
                  <a:srgbClr val="000000"/>
                </a:solidFill>
                <a:latin typeface="Times New Roman" panose="02020603050405020304" pitchFamily="18" charset="0"/>
                <a:ea typeface="Calibri" panose="020F0502020204030204" pitchFamily="34" charset="0"/>
              </a:rPr>
              <a:t>Joachim </a:t>
            </a:r>
            <a:r>
              <a:rPr lang="en-US" sz="2000" dirty="0" err="1">
                <a:solidFill>
                  <a:srgbClr val="000000"/>
                </a:solidFill>
                <a:latin typeface="Times New Roman" panose="02020603050405020304" pitchFamily="18" charset="0"/>
                <a:ea typeface="Calibri" panose="020F0502020204030204" pitchFamily="34" charset="0"/>
              </a:rPr>
              <a:t>Deeg</a:t>
            </a:r>
            <a:endParaRPr lang="en-US" sz="2000" dirty="0">
              <a:solidFill>
                <a:srgbClr val="000000"/>
              </a:solidFill>
              <a:latin typeface="Times New Roman" panose="02020603050405020304" pitchFamily="18" charset="0"/>
              <a:ea typeface="Calibri" panose="020F0502020204030204" pitchFamily="34" charset="0"/>
            </a:endParaRPr>
          </a:p>
          <a:p>
            <a:endParaRPr lang="en-US" sz="2000" dirty="0">
              <a:solidFill>
                <a:srgbClr val="000000"/>
              </a:solidFill>
              <a:latin typeface="Times New Roman" panose="02020603050405020304" pitchFamily="18" charset="0"/>
              <a:ea typeface="Calibri" panose="020F0502020204030204" pitchFamily="34" charset="0"/>
            </a:endParaRPr>
          </a:p>
          <a:p>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Joe </a:t>
            </a:r>
            <a:r>
              <a:rPr lang="en-US" sz="2000" dirty="0" err="1">
                <a:solidFill>
                  <a:srgbClr val="000000"/>
                </a:solidFill>
                <a:effectLst/>
                <a:latin typeface="Times New Roman" panose="02020603050405020304" pitchFamily="18" charset="0"/>
                <a:ea typeface="Calibri" panose="020F0502020204030204" pitchFamily="34" charset="0"/>
              </a:rPr>
              <a:t>Anti</a:t>
            </a:r>
            <a:r>
              <a:rPr lang="en-US" sz="2000" dirty="0" err="1">
                <a:solidFill>
                  <a:srgbClr val="000000"/>
                </a:solidFill>
                <a:latin typeface="Times New Roman" panose="02020603050405020304" pitchFamily="18" charset="0"/>
                <a:ea typeface="Calibri" panose="020F0502020204030204" pitchFamily="34" charset="0"/>
              </a:rPr>
              <a:t>n</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latin typeface="Times New Roman" panose="02020603050405020304" pitchFamily="18" charset="0"/>
                <a:ea typeface="Calibri" panose="020F0502020204030204" pitchFamily="34" charset="0"/>
              </a:rPr>
              <a:t>Paulo </a:t>
            </a:r>
            <a:r>
              <a:rPr lang="en-US" sz="2000" dirty="0" err="1">
                <a:solidFill>
                  <a:srgbClr val="000000"/>
                </a:solidFill>
                <a:latin typeface="Times New Roman" panose="02020603050405020304" pitchFamily="18" charset="0"/>
                <a:ea typeface="Calibri" panose="020F0502020204030204" pitchFamily="34" charset="0"/>
              </a:rPr>
              <a:t>Anderlini</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Kathryn Dickerson</a:t>
            </a:r>
          </a:p>
          <a:p>
            <a:r>
              <a:rPr lang="en-US" sz="2000" dirty="0">
                <a:solidFill>
                  <a:srgbClr val="000000"/>
                </a:solidFill>
                <a:effectLst/>
                <a:latin typeface="Times New Roman" panose="02020603050405020304" pitchFamily="18" charset="0"/>
                <a:ea typeface="Calibri" panose="020F0502020204030204" pitchFamily="34" charset="0"/>
              </a:rPr>
              <a:t>Alice </a:t>
            </a:r>
            <a:r>
              <a:rPr lang="en-US" sz="2000" dirty="0" err="1">
                <a:solidFill>
                  <a:srgbClr val="000000"/>
                </a:solidFill>
                <a:effectLst/>
                <a:latin typeface="Times New Roman" panose="02020603050405020304" pitchFamily="18" charset="0"/>
                <a:ea typeface="Calibri" panose="020F0502020204030204" pitchFamily="34" charset="0"/>
              </a:rPr>
              <a:t>Bertaina</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Roberta H. Adams</a:t>
            </a:r>
          </a:p>
          <a:p>
            <a:r>
              <a:rPr lang="en-US" sz="2000" dirty="0">
                <a:solidFill>
                  <a:srgbClr val="000000"/>
                </a:solidFill>
                <a:effectLst/>
                <a:latin typeface="Times New Roman" panose="02020603050405020304" pitchFamily="18" charset="0"/>
                <a:ea typeface="Calibri" panose="020F0502020204030204" pitchFamily="34" charset="0"/>
              </a:rPr>
              <a:t>Inga </a:t>
            </a:r>
            <a:r>
              <a:rPr lang="en-US" sz="2000" dirty="0" err="1">
                <a:solidFill>
                  <a:srgbClr val="000000"/>
                </a:solidFill>
                <a:effectLst/>
                <a:latin typeface="Times New Roman" panose="02020603050405020304" pitchFamily="18" charset="0"/>
                <a:ea typeface="Calibri" panose="020F0502020204030204" pitchFamily="34" charset="0"/>
              </a:rPr>
              <a:t>Hofman</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Marcin W. </a:t>
            </a:r>
            <a:r>
              <a:rPr lang="en-US" sz="2000" dirty="0" err="1">
                <a:solidFill>
                  <a:srgbClr val="000000"/>
                </a:solidFill>
                <a:effectLst/>
                <a:latin typeface="Times New Roman" panose="02020603050405020304" pitchFamily="18" charset="0"/>
                <a:ea typeface="Calibri" panose="020F0502020204030204" pitchFamily="34" charset="0"/>
              </a:rPr>
              <a:t>Wlodarski</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Rabi Hanna</a:t>
            </a:r>
          </a:p>
          <a:p>
            <a:r>
              <a:rPr lang="en-US" sz="2000" dirty="0">
                <a:solidFill>
                  <a:srgbClr val="000000"/>
                </a:solidFill>
                <a:effectLst/>
                <a:latin typeface="Times New Roman" panose="02020603050405020304" pitchFamily="18" charset="0"/>
                <a:ea typeface="Calibri" panose="020F0502020204030204" pitchFamily="34" charset="0"/>
              </a:rPr>
              <a:t>Nicholas J. </a:t>
            </a:r>
            <a:r>
              <a:rPr lang="en-US" sz="2000" dirty="0" err="1">
                <a:solidFill>
                  <a:srgbClr val="000000"/>
                </a:solidFill>
                <a:effectLst/>
                <a:latin typeface="Times New Roman" panose="02020603050405020304" pitchFamily="18" charset="0"/>
                <a:ea typeface="Calibri" panose="020F0502020204030204" pitchFamily="34" charset="0"/>
              </a:rPr>
              <a:t>Gloude</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Maggie </a:t>
            </a:r>
            <a:r>
              <a:rPr lang="en-US" sz="2000" dirty="0" err="1">
                <a:solidFill>
                  <a:srgbClr val="000000"/>
                </a:solidFill>
                <a:effectLst/>
                <a:latin typeface="Times New Roman" panose="02020603050405020304" pitchFamily="18" charset="0"/>
                <a:ea typeface="Calibri" panose="020F0502020204030204" pitchFamily="34" charset="0"/>
              </a:rPr>
              <a:t>Malsch</a:t>
            </a:r>
            <a:endParaRPr lang="en-US" sz="2000" dirty="0">
              <a:solidFill>
                <a:srgbClr val="000000"/>
              </a:solidFill>
              <a:latin typeface="Times New Roman" panose="02020603050405020304" pitchFamily="18" charset="0"/>
              <a:ea typeface="Calibri" panose="020F0502020204030204" pitchFamily="34" charset="0"/>
            </a:endParaRPr>
          </a:p>
          <a:p>
            <a:r>
              <a:rPr lang="en-US" sz="2000" dirty="0">
                <a:solidFill>
                  <a:srgbClr val="000000"/>
                </a:solidFill>
                <a:effectLst/>
                <a:latin typeface="Times New Roman" panose="02020603050405020304" pitchFamily="18" charset="0"/>
                <a:ea typeface="Calibri" panose="020F0502020204030204" pitchFamily="34" charset="0"/>
              </a:rPr>
              <a:t>Mark Fleming</a:t>
            </a:r>
          </a:p>
          <a:p>
            <a:r>
              <a:rPr lang="en-US" sz="2000" dirty="0">
                <a:solidFill>
                  <a:srgbClr val="000000"/>
                </a:solidFill>
                <a:effectLst/>
                <a:latin typeface="Times New Roman" panose="02020603050405020304" pitchFamily="18" charset="0"/>
                <a:ea typeface="Calibri" panose="020F0502020204030204" pitchFamily="34" charset="0"/>
              </a:rPr>
              <a:t>Akiko Shimamura</a:t>
            </a:r>
          </a:p>
          <a:p>
            <a:r>
              <a:rPr lang="en-US" sz="2000" dirty="0">
                <a:solidFill>
                  <a:srgbClr val="000000"/>
                </a:solidFill>
                <a:effectLst/>
                <a:latin typeface="Times New Roman" panose="02020603050405020304" pitchFamily="18" charset="0"/>
                <a:ea typeface="Calibri" panose="020F0502020204030204" pitchFamily="34" charset="0"/>
              </a:rPr>
              <a:t>David A. Williams</a:t>
            </a:r>
          </a:p>
          <a:p>
            <a:r>
              <a:rPr lang="en-US" sz="2000" dirty="0">
                <a:solidFill>
                  <a:srgbClr val="000000"/>
                </a:solidFill>
                <a:latin typeface="Times New Roman" panose="02020603050405020304" pitchFamily="18" charset="0"/>
                <a:ea typeface="Calibri" panose="020F0502020204030204" pitchFamily="34" charset="0"/>
              </a:rPr>
              <a:t>Bronwen Shaw &amp; Phase III Team</a:t>
            </a:r>
          </a:p>
          <a:p>
            <a:r>
              <a:rPr lang="en-US" sz="2000" dirty="0">
                <a:solidFill>
                  <a:srgbClr val="000000"/>
                </a:solidFill>
                <a:latin typeface="Times New Roman" panose="02020603050405020304" pitchFamily="18" charset="0"/>
                <a:ea typeface="Calibri" panose="020F0502020204030204" pitchFamily="34" charset="0"/>
                <a:cs typeface="Calibri"/>
              </a:rPr>
              <a:t>Nancy </a:t>
            </a:r>
            <a:r>
              <a:rPr lang="en-US" sz="2000" dirty="0" err="1">
                <a:solidFill>
                  <a:srgbClr val="000000"/>
                </a:solidFill>
                <a:latin typeface="Times New Roman" panose="02020603050405020304" pitchFamily="18" charset="0"/>
                <a:ea typeface="Calibri" panose="020F0502020204030204" pitchFamily="34" charset="0"/>
                <a:cs typeface="Calibri"/>
              </a:rPr>
              <a:t>DiFronzo</a:t>
            </a:r>
            <a:r>
              <a:rPr lang="en-US" sz="2000" dirty="0">
                <a:solidFill>
                  <a:srgbClr val="000000"/>
                </a:solidFill>
                <a:latin typeface="Times New Roman" panose="02020603050405020304" pitchFamily="18" charset="0"/>
                <a:ea typeface="Calibri" panose="020F0502020204030204" pitchFamily="34" charset="0"/>
                <a:cs typeface="Calibri"/>
              </a:rPr>
              <a:t> &amp; NHLBI</a:t>
            </a:r>
            <a:endParaRPr lang="en-US" sz="2000" dirty="0">
              <a:solidFill>
                <a:srgbClr val="0070C0"/>
              </a:solidFill>
              <a:latin typeface="Calibri"/>
              <a:ea typeface="Calibri" panose="020F0502020204030204" pitchFamily="34" charset="0"/>
              <a:cs typeface="Calibri"/>
            </a:endParaRPr>
          </a:p>
        </p:txBody>
      </p:sp>
      <p:sp>
        <p:nvSpPr>
          <p:cNvPr id="10" name="Rectangle 9"/>
          <p:cNvSpPr/>
          <p:nvPr/>
        </p:nvSpPr>
        <p:spPr>
          <a:xfrm>
            <a:off x="1524000" y="0"/>
            <a:ext cx="9144000" cy="82507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46" eaLnBrk="0" fontAlgn="base" hangingPunct="0">
              <a:spcBef>
                <a:spcPct val="0"/>
              </a:spcBef>
              <a:spcAft>
                <a:spcPct val="0"/>
              </a:spcAft>
            </a:pPr>
            <a:endParaRPr lang="en-US" sz="3200">
              <a:solidFill>
                <a:srgbClr val="FFFFFF"/>
              </a:solidFill>
              <a:latin typeface="Arial"/>
              <a:ea typeface="ＭＳ Ｐゴシック"/>
              <a:cs typeface="ＭＳ Ｐゴシック"/>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2411" y="6294134"/>
            <a:ext cx="1845376" cy="56386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0354" y="6384497"/>
            <a:ext cx="1369094" cy="350489"/>
          </a:xfrm>
          <a:prstGeom prst="rect">
            <a:avLst/>
          </a:prstGeom>
        </p:spPr>
      </p:pic>
      <p:pic>
        <p:nvPicPr>
          <p:cNvPr id="1028" name="Picture 4" descr="Image result for logo for NHLBI">
            <a:hlinkClick r:id="rId5"/>
            <a:extLst>
              <a:ext uri="{FF2B5EF4-FFF2-40B4-BE49-F238E27FC236}">
                <a16:creationId xmlns:a16="http://schemas.microsoft.com/office/drawing/2014/main" id="{090E21CD-AD2E-ED43-899F-83FAEA1EF8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86681" y="6350035"/>
            <a:ext cx="1845376" cy="398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3F70729-A21B-E046-8CB1-B6D926C6C1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9943" y="6292159"/>
            <a:ext cx="1672760" cy="535163"/>
          </a:xfrm>
          <a:prstGeom prst="rect">
            <a:avLst/>
          </a:prstGeom>
        </p:spPr>
      </p:pic>
      <p:sp>
        <p:nvSpPr>
          <p:cNvPr id="7" name="TextBox 6">
            <a:extLst>
              <a:ext uri="{FF2B5EF4-FFF2-40B4-BE49-F238E27FC236}">
                <a16:creationId xmlns:a16="http://schemas.microsoft.com/office/drawing/2014/main" id="{6F1B5DE0-CEC2-2F44-A044-039E61FD42CB}"/>
              </a:ext>
            </a:extLst>
          </p:cNvPr>
          <p:cNvSpPr txBox="1"/>
          <p:nvPr/>
        </p:nvSpPr>
        <p:spPr>
          <a:xfrm>
            <a:off x="4626334" y="118590"/>
            <a:ext cx="2939394" cy="523220"/>
          </a:xfrm>
          <a:prstGeom prst="rect">
            <a:avLst/>
          </a:prstGeom>
          <a:noFill/>
        </p:spPr>
        <p:txBody>
          <a:bodyPr wrap="none" rtlCol="0">
            <a:spAutoFit/>
          </a:bodyPr>
          <a:lstStyle/>
          <a:p>
            <a:pPr algn="ctr" defTabSz="609630">
              <a:defRPr/>
            </a:pPr>
            <a:r>
              <a:rPr lang="en-US" sz="2800" b="1" dirty="0">
                <a:solidFill>
                  <a:srgbClr val="000000"/>
                </a:solidFill>
                <a:latin typeface="Calibri"/>
                <a:cs typeface="Calibri"/>
              </a:rPr>
              <a:t>Acknowledgments</a:t>
            </a:r>
          </a:p>
        </p:txBody>
      </p:sp>
    </p:spTree>
    <p:extLst>
      <p:ext uri="{BB962C8B-B14F-4D97-AF65-F5344CB8AC3E}">
        <p14:creationId xmlns:p14="http://schemas.microsoft.com/office/powerpoint/2010/main" val="2512895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
            <a:ext cx="12192000" cy="1092200"/>
            <a:chOff x="0" y="6"/>
            <a:chExt cx="18288000" cy="1638300"/>
          </a:xfrm>
        </p:grpSpPr>
        <p:sp>
          <p:nvSpPr>
            <p:cNvPr id="3" name="object 3"/>
            <p:cNvSpPr/>
            <p:nvPr/>
          </p:nvSpPr>
          <p:spPr>
            <a:xfrm>
              <a:off x="0" y="6"/>
              <a:ext cx="18288000" cy="1638300"/>
            </a:xfrm>
            <a:custGeom>
              <a:avLst/>
              <a:gdLst/>
              <a:ahLst/>
              <a:cxnLst/>
              <a:rect l="l" t="t" r="r" b="b"/>
              <a:pathLst>
                <a:path w="18288000" h="1638300">
                  <a:moveTo>
                    <a:pt x="18287999" y="1638299"/>
                  </a:moveTo>
                  <a:lnTo>
                    <a:pt x="0" y="1638299"/>
                  </a:lnTo>
                  <a:lnTo>
                    <a:pt x="0" y="0"/>
                  </a:lnTo>
                  <a:lnTo>
                    <a:pt x="18287999" y="0"/>
                  </a:lnTo>
                  <a:lnTo>
                    <a:pt x="18287999" y="1638299"/>
                  </a:lnTo>
                  <a:close/>
                </a:path>
              </a:pathLst>
            </a:custGeom>
            <a:solidFill>
              <a:srgbClr val="DFECFF"/>
            </a:solidFill>
          </p:spPr>
          <p:txBody>
            <a:bodyPr wrap="square" lIns="0" tIns="0" rIns="0" bIns="0" rtlCol="0"/>
            <a:lstStyle/>
            <a:p>
              <a:pPr defTabSz="609630"/>
              <a:endParaRPr sz="1200">
                <a:solidFill>
                  <a:prstClr val="black"/>
                </a:solidFill>
                <a:latin typeface="Calibri"/>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0" y="228754"/>
              <a:ext cx="1516651" cy="10286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763942" y="266271"/>
              <a:ext cx="1523999" cy="952499"/>
            </a:xfrm>
            <a:prstGeom prst="rect">
              <a:avLst/>
            </a:prstGeom>
          </p:spPr>
        </p:pic>
      </p:grpSp>
      <p:sp>
        <p:nvSpPr>
          <p:cNvPr id="6" name="object 6"/>
          <p:cNvSpPr txBox="1">
            <a:spLocks noGrp="1"/>
          </p:cNvSpPr>
          <p:nvPr>
            <p:ph type="title"/>
          </p:nvPr>
        </p:nvSpPr>
        <p:spPr>
          <a:xfrm>
            <a:off x="1814579" y="330547"/>
            <a:ext cx="8562763" cy="511316"/>
          </a:xfrm>
          <a:prstGeom prst="rect">
            <a:avLst/>
          </a:prstGeom>
        </p:spPr>
        <p:txBody>
          <a:bodyPr vert="horz" wrap="square" lIns="0" tIns="8467" rIns="0" bIns="0" rtlCol="0">
            <a:spAutoFit/>
          </a:bodyPr>
          <a:lstStyle/>
          <a:p>
            <a:pPr marL="8467">
              <a:spcBef>
                <a:spcPts val="67"/>
              </a:spcBef>
            </a:pPr>
            <a:r>
              <a:rPr spc="97" dirty="0"/>
              <a:t>TransIT</a:t>
            </a:r>
            <a:r>
              <a:rPr spc="-67" dirty="0"/>
              <a:t> </a:t>
            </a:r>
            <a:r>
              <a:rPr spc="80" dirty="0"/>
              <a:t>Phase</a:t>
            </a:r>
            <a:r>
              <a:rPr spc="-67" dirty="0"/>
              <a:t> </a:t>
            </a:r>
            <a:r>
              <a:rPr spc="227" dirty="0"/>
              <a:t>III</a:t>
            </a:r>
            <a:r>
              <a:rPr spc="-67" dirty="0"/>
              <a:t> </a:t>
            </a:r>
            <a:r>
              <a:rPr spc="93" dirty="0"/>
              <a:t>Trial:</a:t>
            </a:r>
            <a:r>
              <a:rPr spc="-67" dirty="0"/>
              <a:t> </a:t>
            </a:r>
            <a:r>
              <a:rPr spc="153" dirty="0"/>
              <a:t>Statistical</a:t>
            </a:r>
            <a:r>
              <a:rPr spc="-67" dirty="0"/>
              <a:t> </a:t>
            </a:r>
            <a:r>
              <a:rPr spc="80" dirty="0"/>
              <a:t>Design</a:t>
            </a: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2657246" y="5878846"/>
            <a:ext cx="6877427" cy="666749"/>
          </a:xfrm>
          <a:prstGeom prst="rect">
            <a:avLst/>
          </a:prstGeom>
        </p:spPr>
      </p:pic>
      <p:graphicFrame>
        <p:nvGraphicFramePr>
          <p:cNvPr id="11" name="Table 10">
            <a:extLst>
              <a:ext uri="{FF2B5EF4-FFF2-40B4-BE49-F238E27FC236}">
                <a16:creationId xmlns:a16="http://schemas.microsoft.com/office/drawing/2014/main" id="{193B74CC-BEDC-23A8-929B-3C2C15258029}"/>
              </a:ext>
            </a:extLst>
          </p:cNvPr>
          <p:cNvGraphicFramePr>
            <a:graphicFrameLocks noGrp="1"/>
          </p:cNvGraphicFramePr>
          <p:nvPr/>
        </p:nvGraphicFramePr>
        <p:xfrm>
          <a:off x="2387580" y="1422748"/>
          <a:ext cx="7416841" cy="3791370"/>
        </p:xfrm>
        <a:graphic>
          <a:graphicData uri="http://schemas.openxmlformats.org/drawingml/2006/table">
            <a:tbl>
              <a:tblPr firstRow="1" bandRow="1">
                <a:tableStyleId>{5C22544A-7EE6-4342-B048-85BDC9FD1C3A}</a:tableStyleId>
              </a:tblPr>
              <a:tblGrid>
                <a:gridCol w="3961553">
                  <a:extLst>
                    <a:ext uri="{9D8B030D-6E8A-4147-A177-3AD203B41FA5}">
                      <a16:colId xmlns:a16="http://schemas.microsoft.com/office/drawing/2014/main" val="2628534707"/>
                    </a:ext>
                  </a:extLst>
                </a:gridCol>
                <a:gridCol w="3455288">
                  <a:extLst>
                    <a:ext uri="{9D8B030D-6E8A-4147-A177-3AD203B41FA5}">
                      <a16:colId xmlns:a16="http://schemas.microsoft.com/office/drawing/2014/main" val="3075833115"/>
                    </a:ext>
                  </a:extLst>
                </a:gridCol>
              </a:tblGrid>
              <a:tr h="339762">
                <a:tc>
                  <a:txBody>
                    <a:bodyPr/>
                    <a:lstStyle/>
                    <a:p>
                      <a:pPr algn="l"/>
                      <a:r>
                        <a:rPr lang="en-US" sz="1500" dirty="0"/>
                        <a:t>Number of subjects randomized* </a:t>
                      </a:r>
                    </a:p>
                  </a:txBody>
                  <a:tcPr marL="76173" marR="76173" marT="38086" marB="38086"/>
                </a:tc>
                <a:tc>
                  <a:txBody>
                    <a:bodyPr/>
                    <a:lstStyle/>
                    <a:p>
                      <a:pPr algn="ctr"/>
                      <a:r>
                        <a:rPr lang="en-US" sz="1500" dirty="0"/>
                        <a:t>234</a:t>
                      </a:r>
                    </a:p>
                  </a:txBody>
                  <a:tcPr marL="76173" marR="76173" marT="38086" marB="38086"/>
                </a:tc>
                <a:extLst>
                  <a:ext uri="{0D108BD9-81ED-4DB2-BD59-A6C34878D82A}">
                    <a16:rowId xmlns:a16="http://schemas.microsoft.com/office/drawing/2014/main" val="133290446"/>
                  </a:ext>
                </a:extLst>
              </a:tr>
              <a:tr h="488607">
                <a:tc>
                  <a:txBody>
                    <a:bodyPr/>
                    <a:lstStyle/>
                    <a:p>
                      <a:pPr algn="l"/>
                      <a:r>
                        <a:rPr lang="en-US" sz="1500" dirty="0"/>
                        <a:t>Primary endpoint </a:t>
                      </a:r>
                    </a:p>
                  </a:txBody>
                  <a:tcPr marL="76173" marR="76173" marT="38086" marB="38086"/>
                </a:tc>
                <a:tc>
                  <a:txBody>
                    <a:bodyPr/>
                    <a:lstStyle/>
                    <a:p>
                      <a:pPr algn="ctr"/>
                      <a:r>
                        <a:rPr lang="en-US" sz="1500" dirty="0"/>
                        <a:t>2-year ISFS-AC percentage</a:t>
                      </a:r>
                    </a:p>
                  </a:txBody>
                  <a:tcPr marL="76173" marR="76173" marT="38086" marB="38086"/>
                </a:tc>
                <a:extLst>
                  <a:ext uri="{0D108BD9-81ED-4DB2-BD59-A6C34878D82A}">
                    <a16:rowId xmlns:a16="http://schemas.microsoft.com/office/drawing/2014/main" val="1970075289"/>
                  </a:ext>
                </a:extLst>
              </a:tr>
              <a:tr h="311237">
                <a:tc>
                  <a:txBody>
                    <a:bodyPr/>
                    <a:lstStyle/>
                    <a:p>
                      <a:pPr algn="l"/>
                      <a:r>
                        <a:rPr lang="en-US" sz="1500" dirty="0"/>
                        <a:t>Primary Analysis**</a:t>
                      </a:r>
                    </a:p>
                  </a:txBody>
                  <a:tcPr marL="76173" marR="76173" marT="38086" marB="38086"/>
                </a:tc>
                <a:tc>
                  <a:txBody>
                    <a:bodyPr/>
                    <a:lstStyle/>
                    <a:p>
                      <a:pPr algn="ctr"/>
                      <a:r>
                        <a:rPr lang="en-US" sz="1500" dirty="0"/>
                        <a:t>Intent to treat </a:t>
                      </a:r>
                    </a:p>
                  </a:txBody>
                  <a:tcPr marL="76173" marR="76173" marT="38086" marB="38086"/>
                </a:tc>
                <a:extLst>
                  <a:ext uri="{0D108BD9-81ED-4DB2-BD59-A6C34878D82A}">
                    <a16:rowId xmlns:a16="http://schemas.microsoft.com/office/drawing/2014/main" val="1946436933"/>
                  </a:ext>
                </a:extLst>
              </a:tr>
              <a:tr h="543369">
                <a:tc>
                  <a:txBody>
                    <a:bodyPr/>
                    <a:lstStyle/>
                    <a:p>
                      <a:pPr algn="l"/>
                      <a:r>
                        <a:rPr lang="en-US" sz="1500" dirty="0"/>
                        <a:t>Alpha</a:t>
                      </a:r>
                    </a:p>
                    <a:p>
                      <a:pPr algn="l"/>
                      <a:r>
                        <a:rPr lang="en-US" sz="1500" dirty="0"/>
                        <a:t>Power</a:t>
                      </a:r>
                    </a:p>
                  </a:txBody>
                  <a:tcPr marL="76173" marR="76173" marT="38086" marB="38086"/>
                </a:tc>
                <a:tc>
                  <a:txBody>
                    <a:bodyPr/>
                    <a:lstStyle/>
                    <a:p>
                      <a:pPr algn="ctr"/>
                      <a:r>
                        <a:rPr lang="en-US" sz="1500" dirty="0"/>
                        <a:t>5%</a:t>
                      </a:r>
                    </a:p>
                    <a:p>
                      <a:pPr algn="ctr"/>
                      <a:r>
                        <a:rPr lang="en-US" sz="1500" dirty="0"/>
                        <a:t>85%</a:t>
                      </a:r>
                    </a:p>
                  </a:txBody>
                  <a:tcPr marL="76173" marR="76173" marT="38086" marB="38086"/>
                </a:tc>
                <a:extLst>
                  <a:ext uri="{0D108BD9-81ED-4DB2-BD59-A6C34878D82A}">
                    <a16:rowId xmlns:a16="http://schemas.microsoft.com/office/drawing/2014/main" val="2418897829"/>
                  </a:ext>
                </a:extLst>
              </a:tr>
              <a:tr h="543369">
                <a:tc>
                  <a:txBody>
                    <a:bodyPr/>
                    <a:lstStyle/>
                    <a:p>
                      <a:pPr algn="l"/>
                      <a:r>
                        <a:rPr lang="en-US" sz="1500" dirty="0"/>
                        <a:t>Clinically meaningful difference</a:t>
                      </a:r>
                    </a:p>
                    <a:p>
                      <a:pPr algn="l"/>
                      <a:r>
                        <a:rPr lang="en-US" sz="1500" dirty="0"/>
                        <a:t>  (2-year IST%)</a:t>
                      </a:r>
                    </a:p>
                  </a:txBody>
                  <a:tcPr marL="76173" marR="76173" marT="38086" marB="38086"/>
                </a:tc>
                <a:tc>
                  <a:txBody>
                    <a:bodyPr/>
                    <a:lstStyle/>
                    <a:p>
                      <a:pPr algn="ctr"/>
                      <a:r>
                        <a:rPr lang="en-US" sz="1500" dirty="0"/>
                        <a:t>20%</a:t>
                      </a:r>
                    </a:p>
                    <a:p>
                      <a:pPr algn="ctr"/>
                      <a:r>
                        <a:rPr lang="en-US" sz="1500" dirty="0"/>
                        <a:t>(65-70%)</a:t>
                      </a:r>
                    </a:p>
                  </a:txBody>
                  <a:tcPr marL="76173" marR="76173" marT="38086" marB="38086"/>
                </a:tc>
                <a:extLst>
                  <a:ext uri="{0D108BD9-81ED-4DB2-BD59-A6C34878D82A}">
                    <a16:rowId xmlns:a16="http://schemas.microsoft.com/office/drawing/2014/main" val="2754591993"/>
                  </a:ext>
                </a:extLst>
              </a:tr>
              <a:tr h="339762">
                <a:tc>
                  <a:txBody>
                    <a:bodyPr/>
                    <a:lstStyle/>
                    <a:p>
                      <a:pPr algn="l"/>
                      <a:r>
                        <a:rPr lang="en-US" sz="1500" dirty="0"/>
                        <a:t>Interim analysis-% information</a:t>
                      </a:r>
                    </a:p>
                  </a:txBody>
                  <a:tcPr marL="76173" marR="76173" marT="38086" marB="38086"/>
                </a:tc>
                <a:tc>
                  <a:txBody>
                    <a:bodyPr/>
                    <a:lstStyle/>
                    <a:p>
                      <a:pPr algn="ctr"/>
                      <a:r>
                        <a:rPr lang="en-US" sz="1500" dirty="0"/>
                        <a:t>50, 100</a:t>
                      </a:r>
                    </a:p>
                  </a:txBody>
                  <a:tcPr marL="76173" marR="76173" marT="38086" marB="38086"/>
                </a:tc>
                <a:extLst>
                  <a:ext uri="{0D108BD9-81ED-4DB2-BD59-A6C34878D82A}">
                    <a16:rowId xmlns:a16="http://schemas.microsoft.com/office/drawing/2014/main" val="565199877"/>
                  </a:ext>
                </a:extLst>
              </a:tr>
              <a:tr h="1225264">
                <a:tc>
                  <a:txBody>
                    <a:bodyPr/>
                    <a:lstStyle/>
                    <a:p>
                      <a:pPr algn="l"/>
                      <a:r>
                        <a:rPr lang="en-US" sz="1500" dirty="0"/>
                        <a:t>Safety Monitoring : </a:t>
                      </a:r>
                    </a:p>
                    <a:p>
                      <a:pPr algn="l"/>
                      <a:r>
                        <a:rPr lang="en-US" sz="1500" dirty="0"/>
                        <a:t>  Treatment related mortality 100d </a:t>
                      </a:r>
                    </a:p>
                    <a:p>
                      <a:pPr algn="l"/>
                      <a:r>
                        <a:rPr lang="en-US" sz="1500" dirty="0"/>
                        <a:t>  Extensive chronic GVHD </a:t>
                      </a:r>
                    </a:p>
                    <a:p>
                      <a:pPr algn="l"/>
                      <a:r>
                        <a:rPr lang="en-US" sz="1500" dirty="0"/>
                        <a:t>  Excessive rejection rate </a:t>
                      </a:r>
                    </a:p>
                  </a:txBody>
                  <a:tcPr marL="76173" marR="76173" marT="38086" marB="38086"/>
                </a:tc>
                <a:tc>
                  <a:txBody>
                    <a:bodyPr/>
                    <a:lstStyle/>
                    <a:p>
                      <a:pPr algn="ctr"/>
                      <a:r>
                        <a:rPr lang="en-US" sz="1500" dirty="0"/>
                        <a:t>Monitored monthly, if rates exceed pre-defined guidelines, results will be discussed with DSMB</a:t>
                      </a:r>
                    </a:p>
                  </a:txBody>
                  <a:tcPr marL="76173" marR="76173" marT="38086" marB="38086"/>
                </a:tc>
                <a:extLst>
                  <a:ext uri="{0D108BD9-81ED-4DB2-BD59-A6C34878D82A}">
                    <a16:rowId xmlns:a16="http://schemas.microsoft.com/office/drawing/2014/main" val="3801253223"/>
                  </a:ext>
                </a:extLst>
              </a:tr>
            </a:tbl>
          </a:graphicData>
        </a:graphic>
      </p:graphicFrame>
      <p:sp>
        <p:nvSpPr>
          <p:cNvPr id="12" name="TextBox 11">
            <a:extLst>
              <a:ext uri="{FF2B5EF4-FFF2-40B4-BE49-F238E27FC236}">
                <a16:creationId xmlns:a16="http://schemas.microsoft.com/office/drawing/2014/main" id="{9DE4FCB6-729E-D715-0E34-54A23E51C6CD}"/>
              </a:ext>
            </a:extLst>
          </p:cNvPr>
          <p:cNvSpPr txBox="1"/>
          <p:nvPr/>
        </p:nvSpPr>
        <p:spPr>
          <a:xfrm>
            <a:off x="2642731" y="5331038"/>
            <a:ext cx="6858000" cy="461665"/>
          </a:xfrm>
          <a:prstGeom prst="rect">
            <a:avLst/>
          </a:prstGeom>
          <a:noFill/>
        </p:spPr>
        <p:txBody>
          <a:bodyPr wrap="square">
            <a:spAutoFit/>
          </a:bodyPr>
          <a:lstStyle/>
          <a:p>
            <a:pPr defTabSz="609630"/>
            <a:r>
              <a:rPr lang="en-US" sz="1200" i="1" dirty="0">
                <a:solidFill>
                  <a:srgbClr val="1F497D">
                    <a:lumMod val="75000"/>
                  </a:srgbClr>
                </a:solidFill>
                <a:latin typeface="Calibri"/>
              </a:rPr>
              <a:t>* Assume 10% dropout rate</a:t>
            </a:r>
          </a:p>
          <a:p>
            <a:pPr defTabSz="609630"/>
            <a:r>
              <a:rPr lang="en-US" sz="1200" i="1" dirty="0">
                <a:solidFill>
                  <a:srgbClr val="1F497D">
                    <a:lumMod val="50000"/>
                  </a:srgbClr>
                </a:solidFill>
                <a:latin typeface="Calibri"/>
              </a:rPr>
              <a:t>** Two-sided Wald test statistic using the </a:t>
            </a:r>
            <a:r>
              <a:rPr lang="en-US" sz="1200" i="1" dirty="0" err="1">
                <a:solidFill>
                  <a:srgbClr val="1F497D">
                    <a:lumMod val="50000"/>
                  </a:srgbClr>
                </a:solidFill>
                <a:latin typeface="Calibri"/>
              </a:rPr>
              <a:t>Aaelen</a:t>
            </a:r>
            <a:r>
              <a:rPr lang="en-US" sz="1200" i="1" dirty="0">
                <a:solidFill>
                  <a:srgbClr val="1F497D">
                    <a:lumMod val="50000"/>
                  </a:srgbClr>
                </a:solidFill>
                <a:latin typeface="Calibri"/>
              </a:rPr>
              <a:t>-Johansen 2-year estimate from competing risks analysis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First Step:  Rule out MDS or Inherited Marrow Failure Syndromes</a:t>
            </a:r>
          </a:p>
        </p:txBody>
      </p:sp>
      <p:sp>
        <p:nvSpPr>
          <p:cNvPr id="3" name="Content Placeholder 2"/>
          <p:cNvSpPr>
            <a:spLocks noGrp="1"/>
          </p:cNvSpPr>
          <p:nvPr>
            <p:ph idx="1"/>
          </p:nvPr>
        </p:nvSpPr>
        <p:spPr/>
        <p:txBody>
          <a:bodyPr>
            <a:normAutofit fontScale="85000" lnSpcReduction="20000"/>
          </a:bodyPr>
          <a:lstStyle/>
          <a:p>
            <a:r>
              <a:rPr lang="en-US" dirty="0"/>
              <a:t>MDS</a:t>
            </a:r>
          </a:p>
          <a:p>
            <a:pPr lvl="1"/>
            <a:r>
              <a:rPr lang="en-US" dirty="0"/>
              <a:t>Premalignant Disease—can advance to AML</a:t>
            </a:r>
          </a:p>
          <a:p>
            <a:pPr lvl="1"/>
            <a:r>
              <a:rPr lang="en-US" dirty="0"/>
              <a:t>May have high or low cellularity</a:t>
            </a:r>
          </a:p>
          <a:p>
            <a:pPr lvl="1"/>
            <a:r>
              <a:rPr lang="en-US" dirty="0"/>
              <a:t>Cytogenetic and FISH testing</a:t>
            </a:r>
          </a:p>
          <a:p>
            <a:r>
              <a:rPr lang="en-US" dirty="0"/>
              <a:t>Hereditary BM Failure Syndromes</a:t>
            </a:r>
          </a:p>
          <a:p>
            <a:pPr lvl="1"/>
            <a:r>
              <a:rPr lang="en-US" dirty="0"/>
              <a:t>Genetic disorders resulting in BM or single lineage failure</a:t>
            </a:r>
          </a:p>
          <a:p>
            <a:pPr lvl="1"/>
            <a:r>
              <a:rPr lang="en-US" dirty="0"/>
              <a:t>Disorders often associated with phenotypic abnormalities</a:t>
            </a:r>
          </a:p>
          <a:p>
            <a:pPr lvl="1"/>
            <a:r>
              <a:rPr lang="en-US" dirty="0"/>
              <a:t>Propensity to develop secondary MDS/Leukemia</a:t>
            </a:r>
          </a:p>
          <a:p>
            <a:r>
              <a:rPr lang="en-US" dirty="0"/>
              <a:t>Acquired Aplastic Anemia</a:t>
            </a:r>
          </a:p>
          <a:p>
            <a:pPr lvl="1"/>
            <a:r>
              <a:rPr lang="en-US" dirty="0"/>
              <a:t>Loss of hematopoietic stem cells via immune attack or toxin exposure</a:t>
            </a:r>
          </a:p>
          <a:p>
            <a:pPr lvl="1"/>
            <a:r>
              <a:rPr lang="en-US" dirty="0"/>
              <a:t>Non- vs. Severe Aplastic Anemia: </a:t>
            </a:r>
            <a:r>
              <a:rPr lang="en-US" dirty="0" err="1"/>
              <a:t>Camitta</a:t>
            </a:r>
            <a:r>
              <a:rPr lang="en-US" dirty="0"/>
              <a:t> Criteria</a:t>
            </a:r>
          </a:p>
          <a:p>
            <a:pPr lvl="2"/>
            <a:r>
              <a:rPr lang="en-US" dirty="0"/>
              <a:t>≥2 lines down:  ANC &lt; 500/</a:t>
            </a:r>
            <a:r>
              <a:rPr lang="en-US" dirty="0" err="1"/>
              <a:t>μL</a:t>
            </a:r>
            <a:r>
              <a:rPr lang="en-US" dirty="0"/>
              <a:t>, </a:t>
            </a:r>
            <a:r>
              <a:rPr lang="en-US" dirty="0" err="1"/>
              <a:t>Plts</a:t>
            </a:r>
            <a:r>
              <a:rPr lang="en-US" dirty="0"/>
              <a:t> &lt; 20K/</a:t>
            </a:r>
            <a:r>
              <a:rPr lang="en-US" dirty="0" err="1"/>
              <a:t>μL</a:t>
            </a:r>
            <a:r>
              <a:rPr lang="en-US" dirty="0"/>
              <a:t>, </a:t>
            </a:r>
            <a:r>
              <a:rPr lang="en-US" dirty="0" err="1"/>
              <a:t>Retic</a:t>
            </a:r>
            <a:r>
              <a:rPr lang="en-US" dirty="0"/>
              <a:t> &lt; 1%</a:t>
            </a:r>
          </a:p>
          <a:p>
            <a:pPr lvl="2"/>
            <a:r>
              <a:rPr lang="en-US" dirty="0"/>
              <a:t>BM cellularity &lt;25% or 25-50% with 30% hematopoietic cells</a:t>
            </a:r>
          </a:p>
          <a:p>
            <a:pPr lvl="2"/>
            <a:r>
              <a:rPr lang="en-US" dirty="0"/>
              <a:t>“Very Severe AA” ANC &lt; 200/</a:t>
            </a:r>
            <a:r>
              <a:rPr lang="en-US" dirty="0" err="1"/>
              <a:t>μL</a:t>
            </a:r>
            <a:endParaRPr lang="en-US" dirty="0"/>
          </a:p>
          <a:p>
            <a:pPr lvl="1"/>
            <a:endParaRPr lang="en-US" dirty="0"/>
          </a:p>
          <a:p>
            <a:endParaRPr lang="en-US" dirty="0"/>
          </a:p>
        </p:txBody>
      </p:sp>
    </p:spTree>
    <p:extLst>
      <p:ext uri="{BB962C8B-B14F-4D97-AF65-F5344CB8AC3E}">
        <p14:creationId xmlns:p14="http://schemas.microsoft.com/office/powerpoint/2010/main" val="236706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Hereditary Marrow Failure Syndromes</a:t>
            </a:r>
          </a:p>
        </p:txBody>
      </p:sp>
      <p:sp>
        <p:nvSpPr>
          <p:cNvPr id="3" name="Content Placeholder 2"/>
          <p:cNvSpPr>
            <a:spLocks noGrp="1"/>
          </p:cNvSpPr>
          <p:nvPr>
            <p:ph idx="1"/>
          </p:nvPr>
        </p:nvSpPr>
        <p:spPr/>
        <p:txBody>
          <a:bodyPr>
            <a:normAutofit lnSpcReduction="10000"/>
          </a:bodyPr>
          <a:lstStyle/>
          <a:p>
            <a:r>
              <a:rPr lang="en-US" dirty="0" err="1"/>
              <a:t>Fanconi</a:t>
            </a:r>
            <a:r>
              <a:rPr lang="en-US" dirty="0"/>
              <a:t> Anemia (FA)</a:t>
            </a:r>
          </a:p>
          <a:p>
            <a:r>
              <a:rPr lang="en-US" dirty="0" err="1"/>
              <a:t>Shwachman</a:t>
            </a:r>
            <a:r>
              <a:rPr lang="en-US" dirty="0"/>
              <a:t>-Diamond Syndrome (SDS)</a:t>
            </a:r>
          </a:p>
          <a:p>
            <a:r>
              <a:rPr lang="en-US" dirty="0" err="1"/>
              <a:t>Dyskeratosis</a:t>
            </a:r>
            <a:r>
              <a:rPr lang="en-US" dirty="0"/>
              <a:t> </a:t>
            </a:r>
            <a:r>
              <a:rPr lang="en-US" dirty="0" err="1"/>
              <a:t>Congenita</a:t>
            </a:r>
            <a:r>
              <a:rPr lang="en-US" dirty="0"/>
              <a:t> (DC)</a:t>
            </a:r>
          </a:p>
          <a:p>
            <a:r>
              <a:rPr lang="en-US" dirty="0"/>
              <a:t>Congenital </a:t>
            </a:r>
            <a:r>
              <a:rPr lang="en-US" dirty="0" err="1"/>
              <a:t>Amegakaryocytic</a:t>
            </a:r>
            <a:r>
              <a:rPr lang="en-US" dirty="0"/>
              <a:t> Thrombocytopenia (CAMT)</a:t>
            </a:r>
          </a:p>
          <a:p>
            <a:r>
              <a:rPr lang="en-US" dirty="0"/>
              <a:t>Thrombocytopenia with Absent Radii (TAR)</a:t>
            </a:r>
          </a:p>
          <a:p>
            <a:r>
              <a:rPr lang="en-US" dirty="0"/>
              <a:t>Diamond-</a:t>
            </a:r>
            <a:r>
              <a:rPr lang="en-US" dirty="0" err="1"/>
              <a:t>Blackfan</a:t>
            </a:r>
            <a:r>
              <a:rPr lang="en-US" dirty="0"/>
              <a:t> Anemia (DBA)</a:t>
            </a:r>
          </a:p>
          <a:p>
            <a:r>
              <a:rPr lang="en-US" dirty="0"/>
              <a:t>Severe Chronic </a:t>
            </a:r>
            <a:r>
              <a:rPr lang="en-US" dirty="0" err="1"/>
              <a:t>Neutropenia</a:t>
            </a:r>
            <a:r>
              <a:rPr lang="en-US" dirty="0"/>
              <a:t> (</a:t>
            </a:r>
            <a:r>
              <a:rPr lang="en-US" dirty="0" err="1"/>
              <a:t>Kostmann’s</a:t>
            </a:r>
            <a:r>
              <a:rPr lang="en-US" dirty="0"/>
              <a:t> Syndrome)</a:t>
            </a:r>
          </a:p>
          <a:p>
            <a:r>
              <a:rPr lang="en-US" dirty="0" err="1"/>
              <a:t>Seckel</a:t>
            </a:r>
            <a:r>
              <a:rPr lang="en-US" dirty="0"/>
              <a:t> Syndrome</a:t>
            </a:r>
          </a:p>
          <a:p>
            <a:r>
              <a:rPr lang="en-US" dirty="0"/>
              <a:t>Pearson Syndrome (mitochondrial disorders)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872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sz="4000" dirty="0"/>
              <a:t>What BMF Patients should be further evaluated?</a:t>
            </a:r>
          </a:p>
        </p:txBody>
      </p:sp>
      <p:sp>
        <p:nvSpPr>
          <p:cNvPr id="23555" name="Rectangle 3"/>
          <p:cNvSpPr>
            <a:spLocks noGrp="1" noChangeArrowheads="1"/>
          </p:cNvSpPr>
          <p:nvPr>
            <p:ph type="body" idx="1"/>
          </p:nvPr>
        </p:nvSpPr>
        <p:spPr>
          <a:xfrm>
            <a:off x="656493" y="1172340"/>
            <a:ext cx="8393724" cy="4845507"/>
          </a:xfrm>
        </p:spPr>
        <p:txBody>
          <a:bodyPr/>
          <a:lstStyle/>
          <a:p>
            <a:pPr eaLnBrk="1" hangingPunct="1">
              <a:lnSpc>
                <a:spcPct val="80000"/>
              </a:lnSpc>
            </a:pPr>
            <a:r>
              <a:rPr lang="en-US" sz="2400" dirty="0"/>
              <a:t>Patients who are short or have phenotypic abnormalities such as</a:t>
            </a:r>
          </a:p>
          <a:p>
            <a:pPr lvl="1" eaLnBrk="1" hangingPunct="1">
              <a:lnSpc>
                <a:spcPct val="80000"/>
              </a:lnSpc>
            </a:pPr>
            <a:r>
              <a:rPr lang="en-US" sz="2133" dirty="0">
                <a:ea typeface="ＭＳ Ｐゴシック" charset="-128"/>
              </a:rPr>
              <a:t>Radial anomalies (abnormal or missing thumbs, abnormal radius) (FA)</a:t>
            </a:r>
          </a:p>
          <a:p>
            <a:pPr lvl="1" eaLnBrk="1" hangingPunct="1">
              <a:lnSpc>
                <a:spcPct val="80000"/>
              </a:lnSpc>
            </a:pPr>
            <a:r>
              <a:rPr lang="en-US" sz="2133" dirty="0" err="1">
                <a:ea typeface="ＭＳ Ｐゴシック" charset="-128"/>
              </a:rPr>
              <a:t>Metaphyseal</a:t>
            </a:r>
            <a:r>
              <a:rPr lang="en-US" sz="2133" dirty="0">
                <a:ea typeface="ＭＳ Ｐゴシック" charset="-128"/>
              </a:rPr>
              <a:t> </a:t>
            </a:r>
            <a:r>
              <a:rPr lang="en-US" sz="2133" dirty="0" err="1">
                <a:ea typeface="ＭＳ Ｐゴシック" charset="-128"/>
              </a:rPr>
              <a:t>chondrodysplasia</a:t>
            </a:r>
            <a:r>
              <a:rPr lang="en-US" sz="2133" dirty="0">
                <a:ea typeface="ＭＳ Ｐゴシック" charset="-128"/>
              </a:rPr>
              <a:t>, narrow chest (SDS)</a:t>
            </a:r>
          </a:p>
          <a:p>
            <a:pPr lvl="1" eaLnBrk="1" hangingPunct="1">
              <a:lnSpc>
                <a:spcPct val="80000"/>
              </a:lnSpc>
            </a:pPr>
            <a:r>
              <a:rPr lang="en-US" sz="2133" dirty="0">
                <a:ea typeface="ＭＳ Ｐゴシック" charset="-128"/>
              </a:rPr>
              <a:t>Café au </a:t>
            </a:r>
            <a:r>
              <a:rPr lang="en-US" sz="2133" dirty="0" err="1">
                <a:ea typeface="ＭＳ Ｐゴシック" charset="-128"/>
              </a:rPr>
              <a:t>lait</a:t>
            </a:r>
            <a:r>
              <a:rPr lang="en-US" sz="2133" dirty="0">
                <a:ea typeface="ＭＳ Ｐゴシック" charset="-128"/>
              </a:rPr>
              <a:t> (FA), reticular upper chest pigmentation (DC)</a:t>
            </a:r>
          </a:p>
          <a:p>
            <a:pPr lvl="1" eaLnBrk="1" hangingPunct="1">
              <a:lnSpc>
                <a:spcPct val="80000"/>
              </a:lnSpc>
            </a:pPr>
            <a:r>
              <a:rPr lang="en-US" sz="2133" dirty="0">
                <a:ea typeface="ＭＳ Ｐゴシック" charset="-128"/>
              </a:rPr>
              <a:t>Small HC, hypo/</a:t>
            </a:r>
            <a:r>
              <a:rPr lang="en-US" sz="2133" dirty="0" err="1">
                <a:ea typeface="ＭＳ Ｐゴシック" charset="-128"/>
              </a:rPr>
              <a:t>hypertelorism</a:t>
            </a:r>
            <a:r>
              <a:rPr lang="en-US" sz="2133" dirty="0">
                <a:ea typeface="ＭＳ Ｐゴシック" charset="-128"/>
              </a:rPr>
              <a:t>, small eyes (FA)</a:t>
            </a:r>
          </a:p>
          <a:p>
            <a:pPr lvl="1" eaLnBrk="1" hangingPunct="1">
              <a:lnSpc>
                <a:spcPct val="80000"/>
              </a:lnSpc>
            </a:pPr>
            <a:r>
              <a:rPr lang="en-US" sz="2133" dirty="0">
                <a:ea typeface="ＭＳ Ｐゴシック" charset="-128"/>
              </a:rPr>
              <a:t>Abnormal ear shape &amp; location, poor hearing</a:t>
            </a:r>
          </a:p>
          <a:p>
            <a:pPr lvl="1" eaLnBrk="1" hangingPunct="1">
              <a:lnSpc>
                <a:spcPct val="80000"/>
              </a:lnSpc>
            </a:pPr>
            <a:r>
              <a:rPr lang="en-US" sz="2133" dirty="0">
                <a:ea typeface="ＭＳ Ｐゴシック" charset="-128"/>
              </a:rPr>
              <a:t>Abnormally ridged and small nails, esp. toenails (DC)</a:t>
            </a:r>
          </a:p>
          <a:p>
            <a:pPr lvl="1" eaLnBrk="1" hangingPunct="1">
              <a:lnSpc>
                <a:spcPct val="80000"/>
              </a:lnSpc>
            </a:pPr>
            <a:r>
              <a:rPr lang="en-US" sz="2133" dirty="0" err="1">
                <a:ea typeface="ＭＳ Ｐゴシック" charset="-128"/>
              </a:rPr>
              <a:t>Leukoplakia</a:t>
            </a:r>
            <a:r>
              <a:rPr lang="en-US" sz="2133" dirty="0">
                <a:ea typeface="ＭＳ Ｐゴシック" charset="-128"/>
              </a:rPr>
              <a:t> (DC)</a:t>
            </a:r>
          </a:p>
          <a:p>
            <a:pPr lvl="1" eaLnBrk="1" hangingPunct="1">
              <a:lnSpc>
                <a:spcPct val="80000"/>
              </a:lnSpc>
            </a:pPr>
            <a:r>
              <a:rPr lang="en-US" sz="2133" dirty="0">
                <a:ea typeface="ＭＳ Ｐゴシック" charset="-128"/>
              </a:rPr>
              <a:t>Square blockish head (DBA)</a:t>
            </a:r>
          </a:p>
          <a:p>
            <a:pPr lvl="1" eaLnBrk="1" hangingPunct="1">
              <a:lnSpc>
                <a:spcPct val="80000"/>
              </a:lnSpc>
            </a:pPr>
            <a:r>
              <a:rPr lang="en-US" sz="2133" dirty="0">
                <a:ea typeface="ＭＳ Ｐゴシック" charset="-128"/>
              </a:rPr>
              <a:t>Developmental delays, school issues, ADHD (FA, SDS, </a:t>
            </a:r>
            <a:r>
              <a:rPr lang="en-US" sz="2133" dirty="0" err="1">
                <a:ea typeface="ＭＳ Ｐゴシック" charset="-128"/>
              </a:rPr>
              <a:t>Seckel</a:t>
            </a:r>
            <a:r>
              <a:rPr lang="en-US" sz="2133" dirty="0">
                <a:ea typeface="ＭＳ Ｐゴシック" charset="-128"/>
              </a:rPr>
              <a:t>)</a:t>
            </a:r>
          </a:p>
          <a:p>
            <a:pPr lvl="1" eaLnBrk="1" hangingPunct="1">
              <a:lnSpc>
                <a:spcPct val="80000"/>
              </a:lnSpc>
            </a:pPr>
            <a:r>
              <a:rPr lang="en-US" sz="2133" dirty="0">
                <a:ea typeface="ＭＳ Ｐゴシック" charset="-128"/>
              </a:rPr>
              <a:t>Neurological findings (</a:t>
            </a:r>
            <a:r>
              <a:rPr lang="en-US" sz="2133" dirty="0" err="1">
                <a:ea typeface="ＭＳ Ｐゴシック" charset="-128"/>
              </a:rPr>
              <a:t>mtDNA</a:t>
            </a:r>
            <a:r>
              <a:rPr lang="en-US" sz="2133" dirty="0">
                <a:ea typeface="ＭＳ Ｐゴシック" charset="-128"/>
              </a:rPr>
              <a:t> disorders)</a:t>
            </a:r>
          </a:p>
          <a:p>
            <a:pPr lvl="1" eaLnBrk="1" hangingPunct="1">
              <a:lnSpc>
                <a:spcPct val="80000"/>
              </a:lnSpc>
            </a:pPr>
            <a:r>
              <a:rPr lang="en-US" sz="2133" dirty="0" err="1">
                <a:ea typeface="ＭＳ Ｐゴシック" charset="-128"/>
              </a:rPr>
              <a:t>Hypospadius</a:t>
            </a:r>
            <a:r>
              <a:rPr lang="en-US" sz="2133" dirty="0">
                <a:ea typeface="ＭＳ Ｐゴシック" charset="-128"/>
              </a:rPr>
              <a:t>, </a:t>
            </a:r>
            <a:r>
              <a:rPr lang="en-US" sz="2133" dirty="0" err="1">
                <a:ea typeface="ＭＳ Ｐゴシック" charset="-128"/>
              </a:rPr>
              <a:t>cryptorchidism</a:t>
            </a:r>
            <a:endParaRPr lang="en-US" sz="2133" dirty="0">
              <a:ea typeface="ＭＳ Ｐゴシック" charset="-128"/>
            </a:endParaRPr>
          </a:p>
          <a:p>
            <a:pPr lvl="1" eaLnBrk="1" hangingPunct="1">
              <a:lnSpc>
                <a:spcPct val="80000"/>
              </a:lnSpc>
            </a:pPr>
            <a:endParaRPr lang="en-US" sz="1800" dirty="0">
              <a:ea typeface="ＭＳ Ｐゴシック" charset="-128"/>
            </a:endParaRPr>
          </a:p>
          <a:p>
            <a:pPr lvl="1" eaLnBrk="1" hangingPunct="1">
              <a:lnSpc>
                <a:spcPct val="80000"/>
              </a:lnSpc>
              <a:buFontTx/>
              <a:buNone/>
            </a:pPr>
            <a:endParaRPr lang="en-US" sz="1800" dirty="0">
              <a:ea typeface="ＭＳ Ｐゴシック" charset="-128"/>
            </a:endParaRPr>
          </a:p>
          <a:p>
            <a:pPr lvl="1" eaLnBrk="1" hangingPunct="1">
              <a:lnSpc>
                <a:spcPct val="80000"/>
              </a:lnSpc>
            </a:pPr>
            <a:endParaRPr lang="en-US" sz="1800" dirty="0">
              <a:ea typeface="ＭＳ Ｐゴシック" charset="-128"/>
            </a:endParaRPr>
          </a:p>
          <a:p>
            <a:pPr lvl="1" eaLnBrk="1" hangingPunct="1">
              <a:lnSpc>
                <a:spcPct val="80000"/>
              </a:lnSpc>
            </a:pPr>
            <a:endParaRPr lang="en-US" sz="1800" dirty="0">
              <a:ea typeface="ＭＳ Ｐゴシック" charset="-128"/>
            </a:endParaRPr>
          </a:p>
          <a:p>
            <a:pPr lvl="1" eaLnBrk="1" hangingPunct="1">
              <a:lnSpc>
                <a:spcPct val="80000"/>
              </a:lnSpc>
            </a:pPr>
            <a:endParaRPr lang="en-US" sz="1800" dirty="0">
              <a:ea typeface="ＭＳ Ｐゴシック" charset="-128"/>
            </a:endParaRPr>
          </a:p>
        </p:txBody>
      </p:sp>
      <p:pic>
        <p:nvPicPr>
          <p:cNvPr id="23557" name="Picture 5" descr="cafe au lai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03134" y="3278865"/>
            <a:ext cx="1881188" cy="1290639"/>
          </a:xfrm>
          <a:prstGeom prst="rect">
            <a:avLst/>
          </a:prstGeom>
          <a:noFill/>
          <a:ln w="9525">
            <a:noFill/>
            <a:miter lim="800000"/>
            <a:headEnd/>
            <a:tailEnd/>
          </a:ln>
        </p:spPr>
      </p:pic>
      <p:pic>
        <p:nvPicPr>
          <p:cNvPr id="23558" name="Picture 6" descr="arm"/>
          <p:cNvPicPr>
            <a:picLocks noChangeAspect="1" noChangeArrowheads="1"/>
          </p:cNvPicPr>
          <p:nvPr/>
        </p:nvPicPr>
        <p:blipFill>
          <a:blip r:embed="rId3"/>
          <a:srcRect/>
          <a:stretch>
            <a:fillRect/>
          </a:stretch>
        </p:blipFill>
        <p:spPr bwMode="auto">
          <a:xfrm>
            <a:off x="9050218" y="1219200"/>
            <a:ext cx="1290765" cy="1874137"/>
          </a:xfrm>
          <a:prstGeom prst="rect">
            <a:avLst/>
          </a:prstGeom>
          <a:noFill/>
          <a:ln w="9525">
            <a:noFill/>
            <a:miter lim="800000"/>
            <a:headEnd/>
            <a:tailEnd/>
          </a:ln>
        </p:spPr>
      </p:pic>
      <p:pic>
        <p:nvPicPr>
          <p:cNvPr id="2355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15400" y="4826000"/>
            <a:ext cx="1524000" cy="1014413"/>
          </a:xfrm>
          <a:prstGeom prst="rect">
            <a:avLst/>
          </a:prstGeom>
          <a:noFill/>
          <a:ln w="9525">
            <a:noFill/>
            <a:miter lim="800000"/>
            <a:headEnd/>
            <a:tailEnd/>
          </a:ln>
        </p:spPr>
      </p:pic>
    </p:spTree>
    <p:extLst>
      <p:ext uri="{BB962C8B-B14F-4D97-AF65-F5344CB8AC3E}">
        <p14:creationId xmlns:p14="http://schemas.microsoft.com/office/powerpoint/2010/main" val="192869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546" y="340009"/>
            <a:ext cx="10743594" cy="770935"/>
          </a:xfrm>
        </p:spPr>
        <p:txBody>
          <a:bodyPr>
            <a:normAutofit fontScale="90000"/>
          </a:bodyPr>
          <a:lstStyle/>
          <a:p>
            <a:r>
              <a:rPr lang="en-US" dirty="0"/>
              <a:t>Patients with unusual findings on testing</a:t>
            </a:r>
            <a:br>
              <a:rPr lang="en-US" dirty="0"/>
            </a:br>
            <a:endParaRPr lang="en-US" dirty="0"/>
          </a:p>
        </p:txBody>
      </p:sp>
      <p:sp>
        <p:nvSpPr>
          <p:cNvPr id="24578" name="Rectangle 3"/>
          <p:cNvSpPr>
            <a:spLocks noGrp="1" noChangeArrowheads="1"/>
          </p:cNvSpPr>
          <p:nvPr>
            <p:ph idx="1"/>
          </p:nvPr>
        </p:nvSpPr>
        <p:spPr/>
        <p:txBody>
          <a:bodyPr>
            <a:normAutofit/>
          </a:bodyPr>
          <a:lstStyle/>
          <a:p>
            <a:pPr lvl="1" eaLnBrk="1" hangingPunct="1"/>
            <a:r>
              <a:rPr lang="en-US" dirty="0">
                <a:ea typeface="ＭＳ Ｐゴシック" charset="-128"/>
              </a:rPr>
              <a:t>Cardiac anomalies (FA, DC)</a:t>
            </a:r>
          </a:p>
          <a:p>
            <a:pPr lvl="1" eaLnBrk="1" hangingPunct="1"/>
            <a:r>
              <a:rPr lang="en-US" dirty="0">
                <a:ea typeface="ＭＳ Ｐゴシック" charset="-128"/>
              </a:rPr>
              <a:t>Horseshoe kidneys (FA)</a:t>
            </a:r>
          </a:p>
          <a:p>
            <a:pPr lvl="1" eaLnBrk="1" hangingPunct="1"/>
            <a:r>
              <a:rPr lang="en-US" dirty="0">
                <a:ea typeface="ＭＳ Ｐゴシック" charset="-128"/>
              </a:rPr>
              <a:t>Pulmonary fibrosis (DC)</a:t>
            </a:r>
          </a:p>
          <a:p>
            <a:pPr lvl="1" eaLnBrk="1" hangingPunct="1"/>
            <a:r>
              <a:rPr lang="en-US" dirty="0">
                <a:ea typeface="ＭＳ Ｐゴシック" charset="-128"/>
              </a:rPr>
              <a:t>Elevated </a:t>
            </a:r>
            <a:r>
              <a:rPr lang="en-US" dirty="0" err="1">
                <a:ea typeface="ＭＳ Ｐゴシック" charset="-128"/>
              </a:rPr>
              <a:t>LFTs</a:t>
            </a:r>
            <a:r>
              <a:rPr lang="en-US" dirty="0">
                <a:ea typeface="ＭＳ Ｐゴシック" charset="-128"/>
              </a:rPr>
              <a:t> (SDS)</a:t>
            </a:r>
          </a:p>
          <a:p>
            <a:pPr lvl="1" eaLnBrk="1" hangingPunct="1"/>
            <a:r>
              <a:rPr lang="en-US" dirty="0">
                <a:ea typeface="ＭＳ Ｐゴシック" charset="-128"/>
              </a:rPr>
              <a:t>Liver fibrosis, cirrhosis, esophageal </a:t>
            </a:r>
            <a:r>
              <a:rPr lang="en-US" dirty="0" err="1">
                <a:ea typeface="ＭＳ Ｐゴシック" charset="-128"/>
              </a:rPr>
              <a:t>varices</a:t>
            </a:r>
            <a:r>
              <a:rPr lang="en-US" dirty="0">
                <a:ea typeface="ＭＳ Ｐゴシック" charset="-128"/>
              </a:rPr>
              <a:t> (DC)</a:t>
            </a:r>
          </a:p>
          <a:p>
            <a:pPr lvl="1" eaLnBrk="1" hangingPunct="1"/>
            <a:r>
              <a:rPr lang="en-US" dirty="0">
                <a:ea typeface="ＭＳ Ｐゴシック" charset="-128"/>
              </a:rPr>
              <a:t>Small or fatty pancreas (SDS)</a:t>
            </a:r>
          </a:p>
          <a:p>
            <a:pPr lvl="1" eaLnBrk="1" hangingPunct="1"/>
            <a:r>
              <a:rPr lang="en-US" dirty="0" err="1">
                <a:ea typeface="ＭＳ Ｐゴシック" charset="-128"/>
              </a:rPr>
              <a:t>Osteopenia</a:t>
            </a:r>
            <a:r>
              <a:rPr lang="en-US" dirty="0">
                <a:ea typeface="ＭＳ Ｐゴシック" charset="-128"/>
              </a:rPr>
              <a:t> in a young patient (SDS, DC)</a:t>
            </a:r>
          </a:p>
          <a:p>
            <a:pPr lvl="1" eaLnBrk="1" hangingPunct="1"/>
            <a:r>
              <a:rPr lang="en-US" dirty="0">
                <a:ea typeface="ＭＳ Ｐゴシック" charset="-128"/>
              </a:rPr>
              <a:t>Severe dental anomalies (SDS)</a:t>
            </a:r>
          </a:p>
          <a:p>
            <a:pPr lvl="1" eaLnBrk="1" hangingPunct="1"/>
            <a:endParaRPr lang="en-US" dirty="0">
              <a:ea typeface="ＭＳ Ｐゴシック" charset="-128"/>
            </a:endParaRPr>
          </a:p>
        </p:txBody>
      </p:sp>
      <p:pic>
        <p:nvPicPr>
          <p:cNvPr id="24580" name="Picture 5" descr="horseshoe kidne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1" y="1371600"/>
            <a:ext cx="2057400" cy="1582739"/>
          </a:xfrm>
          <a:prstGeom prst="rect">
            <a:avLst/>
          </a:prstGeom>
          <a:noFill/>
          <a:ln w="9525">
            <a:noFill/>
            <a:miter lim="800000"/>
            <a:headEnd/>
            <a:tailEnd/>
          </a:ln>
        </p:spPr>
      </p:pic>
    </p:spTree>
    <p:extLst>
      <p:ext uri="{BB962C8B-B14F-4D97-AF65-F5344CB8AC3E}">
        <p14:creationId xmlns:p14="http://schemas.microsoft.com/office/powerpoint/2010/main" val="286883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10561" y="387400"/>
            <a:ext cx="8493120" cy="6149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672" fontAlgn="base" hangingPunct="0">
              <a:lnSpc>
                <a:spcPct val="93000"/>
              </a:lnSpc>
              <a:spcBef>
                <a:spcPct val="0"/>
              </a:spcBef>
              <a:spcAft>
                <a:spcPct val="0"/>
              </a:spcAft>
              <a:buClr>
                <a:srgbClr val="000000"/>
              </a:buClr>
              <a:buSzPct val="45000"/>
            </a:pPr>
            <a:r>
              <a:rPr lang="en-GB" sz="3300" b="1" dirty="0">
                <a:latin typeface="Arial" charset="0"/>
              </a:rPr>
              <a:t>Genetic Screening</a:t>
            </a:r>
            <a:endParaRPr lang="en-GB" sz="3600" b="1" dirty="0">
              <a:latin typeface="Arial"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7523" y="6074561"/>
            <a:ext cx="1893600" cy="5227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7040" y="979303"/>
            <a:ext cx="5142240" cy="489363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527041" y="597230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672" fontAlgn="base" hangingPunct="0">
              <a:lnSpc>
                <a:spcPct val="93000"/>
              </a:lnSpc>
              <a:spcBef>
                <a:spcPct val="0"/>
              </a:spcBef>
              <a:spcAft>
                <a:spcPct val="0"/>
              </a:spcAft>
              <a:buClr>
                <a:srgbClr val="000000"/>
              </a:buClr>
              <a:buSzPct val="45000"/>
            </a:pPr>
            <a:r>
              <a:rPr lang="en-GB" sz="1100" b="1">
                <a:latin typeface="Arial" charset="0"/>
              </a:rPr>
              <a:t>Olivier Bluteau et al. Blood 2018;131:717-732</a:t>
            </a:r>
          </a:p>
        </p:txBody>
      </p:sp>
      <p:sp>
        <p:nvSpPr>
          <p:cNvPr id="3077" name="Text Box 5"/>
          <p:cNvSpPr txBox="1">
            <a:spLocks noChangeArrowheads="1"/>
          </p:cNvSpPr>
          <p:nvPr/>
        </p:nvSpPr>
        <p:spPr bwMode="auto">
          <a:xfrm>
            <a:off x="1621920" y="6613177"/>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672" fontAlgn="base" hangingPunct="0">
              <a:lnSpc>
                <a:spcPct val="93000"/>
              </a:lnSpc>
              <a:spcBef>
                <a:spcPct val="0"/>
              </a:spcBef>
              <a:spcAft>
                <a:spcPct val="0"/>
              </a:spcAft>
              <a:buClr>
                <a:srgbClr val="000000"/>
              </a:buClr>
              <a:buSzPct val="45000"/>
            </a:pPr>
            <a:r>
              <a:rPr lang="en-GB" sz="900">
                <a:latin typeface="Arial" charset="0"/>
              </a:rPr>
              <a:t>©2018 by American Society of Hematology</a:t>
            </a:r>
          </a:p>
        </p:txBody>
      </p:sp>
    </p:spTree>
    <p:extLst>
      <p:ext uri="{BB962C8B-B14F-4D97-AF65-F5344CB8AC3E}">
        <p14:creationId xmlns:p14="http://schemas.microsoft.com/office/powerpoint/2010/main" val="4054698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C231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4604</Words>
  <Application>Microsoft Macintosh PowerPoint</Application>
  <PresentationFormat>Widescreen</PresentationFormat>
  <Paragraphs>584</Paragraphs>
  <Slides>48</Slides>
  <Notes>21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48</vt:i4>
      </vt:variant>
    </vt:vector>
  </HeadingPairs>
  <TitlesOfParts>
    <vt:vector size="62" baseType="lpstr">
      <vt:lpstr>DengXian</vt:lpstr>
      <vt:lpstr>ＭＳ Ｐゴシック</vt:lpstr>
      <vt:lpstr>Arial</vt:lpstr>
      <vt:lpstr>Calibri</vt:lpstr>
      <vt:lpstr>Calibri Light</vt:lpstr>
      <vt:lpstr>Microsoft Sans Serif</vt:lpstr>
      <vt:lpstr>msgothic</vt:lpstr>
      <vt:lpstr>Open Sans</vt:lpstr>
      <vt:lpstr>Times New Roman</vt:lpstr>
      <vt:lpstr>Trebuchet MS</vt:lpstr>
      <vt:lpstr>Wingdings</vt:lpstr>
      <vt:lpstr>Office Theme</vt:lpstr>
      <vt:lpstr>1_Office Theme</vt:lpstr>
      <vt:lpstr>4_Office Theme</vt:lpstr>
      <vt:lpstr>BMT for Severe Aplastic Anemia: When, Who, How?</vt:lpstr>
      <vt:lpstr>PowerPoint Presentation</vt:lpstr>
      <vt:lpstr>PowerPoint Presentation</vt:lpstr>
      <vt:lpstr>Marrow Failure:  Sustained decrease in two of the three major parts of BM: WBC, blood or platelets</vt:lpstr>
      <vt:lpstr>First Step:  Rule out MDS or Inherited Marrow Failure Syndromes</vt:lpstr>
      <vt:lpstr>Hereditary Marrow Failure Syndromes</vt:lpstr>
      <vt:lpstr>What BMF Patients should be further evaluated?</vt:lpstr>
      <vt:lpstr>Patients with unusual findings on testing </vt:lpstr>
      <vt:lpstr>PowerPoint Presentation</vt:lpstr>
      <vt:lpstr>PowerPoint Presentation</vt:lpstr>
      <vt:lpstr>Survival after Allogeneic HCTs for Severe Aplastic Anemia (SAA), in the US, 2009-2019</vt:lpstr>
      <vt:lpstr>PowerPoint Presentation</vt:lpstr>
      <vt:lpstr>PowerPoint Presentation</vt:lpstr>
      <vt:lpstr>NAPAAC AA: Response criteria</vt:lpstr>
      <vt:lpstr>NAPAAC AA: Survival post-hATG/CYA</vt:lpstr>
      <vt:lpstr>NAPAAC AA: Duration of response (hATG/CYA)</vt:lpstr>
      <vt:lpstr>Survival after Allogeneic HCTs for Severe Aplastic Anemia (SAA), in the US, 2009-2019</vt:lpstr>
      <vt:lpstr>PowerPoint Presentation</vt:lpstr>
      <vt:lpstr>BMT CTN 1502 Haplo for those failing IST Dezern, Pulsipher Lancet Haematology 2022</vt:lpstr>
      <vt:lpstr>Patient Population</vt:lpstr>
      <vt:lpstr>Patient Population</vt:lpstr>
      <vt:lpstr>Overall Survival  and Graft-Failure-Free Survival Favorable for Relapsed Population </vt:lpstr>
      <vt:lpstr>Manageable GVHD for Non-Malignant Disease Population</vt:lpstr>
      <vt:lpstr>Robust and Timely Engraftment </vt:lpstr>
      <vt:lpstr>PowerPoint Presentation</vt:lpstr>
      <vt:lpstr>Improved out comes with Unrelated Donor BMT in Children—should you start with BMT?</vt:lpstr>
      <vt:lpstr>Results of the North American Pediatric Aplastic Anemia Consortium (NAPAAC)/ Pediatric Transplantation and Cellular Therapy Consortium (PTCTC) Pilot Trial of Randomized Unrelated Donor Transplantation Vs Immune Suppressive Therapy (TransIT) for Treatment of Newly Diagnosed Pediatric/AYA Severe Aplastic Anemia (SAA)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Phase III Randomized Trial Comparing Unrelated Donor Bone Marrow  Transplantation with Immune Suppressive Therapy for Newly Diagnosed  Pediatric and Young Adult Patients with Severe Aplastic Anemia</vt:lpstr>
      <vt:lpstr>TransIT Phase III Trial: Study Design</vt:lpstr>
      <vt:lpstr>TransIT Phase III Trial: Primary Objective</vt:lpstr>
      <vt:lpstr>TransIT Phase III Trial Objective 2: Health Related Quality of Life  (HR-QoL)</vt:lpstr>
      <vt:lpstr>TransIT Phase III Trial Objective 3: Gonadal Function</vt:lpstr>
      <vt:lpstr>TransIT Phase III Trial Objective 4: Genetics/Clonality</vt:lpstr>
      <vt:lpstr>PowerPoint Presentation</vt:lpstr>
      <vt:lpstr>PowerPoint Presentation</vt:lpstr>
      <vt:lpstr>TransIT Phase III Trial: Statistical Design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the North American Pediatric Aplastic Anemia Consortium (NAPAAC)/ Pediatric Transplantation and Cellular Therapy Consortium (PTCTC) Pilot Trial of Randomized Unrelated Donor Transplantation Vs Immune Suppressive Therapy (TransIT) for Treatment of Newly Diagnosed Pediatric/AYA Severe Aplastic Anemia (SAA)</dc:title>
  <dc:creator>Michael Pulsipher</dc:creator>
  <cp:lastModifiedBy>Srinivas Tantravahi</cp:lastModifiedBy>
  <cp:revision>20</cp:revision>
  <dcterms:created xsi:type="dcterms:W3CDTF">2023-01-24T16:38:48Z</dcterms:created>
  <dcterms:modified xsi:type="dcterms:W3CDTF">2023-07-15T14:46:01Z</dcterms:modified>
</cp:coreProperties>
</file>